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vml" ContentType="application/vnd.openxmlformats-officedocument.vmlDrawing"/>
  <Default Extension="mp4" ContentType="video/mp4"/>
  <Override PartName="/ppt/presentation.xml" ContentType="application/vnd.openxmlformats-officedocument.presentationml.presentation.main+xml"/>
  <Override PartName="/ppt/slides/slide2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3.xml" ContentType="application/vnd.openxmlformats-officedocument.presentationml.slide+xml"/>
  <Override PartName="/ppt/slides/slide39.xml" ContentType="application/vnd.openxmlformats-officedocument.presentationml.slide+xml"/>
  <Override PartName="/ppt/slides/slide1.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8.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Slides/notesSlide10.xml" ContentType="application/vnd.openxmlformats-officedocument.presentationml.notes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57" r:id="rId2"/>
    <p:sldId id="258" r:id="rId3"/>
    <p:sldId id="259" r:id="rId4"/>
    <p:sldId id="260" r:id="rId5"/>
    <p:sldId id="261" r:id="rId6"/>
    <p:sldId id="262" r:id="rId7"/>
    <p:sldId id="263" r:id="rId8"/>
    <p:sldId id="264" r:id="rId9"/>
    <p:sldId id="265" r:id="rId10"/>
    <p:sldId id="266" r:id="rId11"/>
    <p:sldId id="268" r:id="rId12"/>
    <p:sldId id="267" r:id="rId13"/>
    <p:sldId id="271" r:id="rId14"/>
    <p:sldId id="272" r:id="rId15"/>
    <p:sldId id="273" r:id="rId16"/>
    <p:sldId id="274" r:id="rId17"/>
    <p:sldId id="275" r:id="rId18"/>
    <p:sldId id="276" r:id="rId19"/>
    <p:sldId id="277" r:id="rId20"/>
    <p:sldId id="278" r:id="rId21"/>
    <p:sldId id="279" r:id="rId22"/>
    <p:sldId id="280" r:id="rId23"/>
    <p:sldId id="269" r:id="rId24"/>
    <p:sldId id="27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283261"/>
    <a:srgbClr val="7F7F7F"/>
    <a:srgbClr val="00FDFF"/>
    <a:srgbClr val="1A8792"/>
    <a:srgbClr val="474FB3"/>
    <a:srgbClr val="1C909C"/>
    <a:srgbClr val="444CAE"/>
    <a:srgbClr val="6B71C5"/>
    <a:srgbClr val="22B1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781" autoAdjust="0"/>
  </p:normalViewPr>
  <p:slideViewPr>
    <p:cSldViewPr>
      <p:cViewPr varScale="1">
        <p:scale>
          <a:sx n="89" d="100"/>
          <a:sy n="89" d="100"/>
        </p:scale>
        <p:origin x="273"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6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方正兰亭黑简体" panose="02000000000000000000" pitchFamily="2" charset="-122"/>
              <a:ea typeface="方正兰亭黑简体" panose="02000000000000000000" pitchFamily="2" charset="-122"/>
            </a:endParaRPr>
          </a:p>
        </p:txBody>
      </p:sp>
      <p:sp>
        <p:nvSpPr>
          <p:cNvPr id="104896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88709F-A3D6-4818-B738-5B67EBBD7644}" type="datetimeFigureOut">
              <a:rPr lang="zh-CN" altLang="en-US" smtClean="0">
                <a:latin typeface="方正兰亭黑简体" panose="02000000000000000000" pitchFamily="2" charset="-122"/>
                <a:ea typeface="方正兰亭黑简体" panose="02000000000000000000" pitchFamily="2" charset="-122"/>
              </a:rPr>
              <a:t>2019/12/19</a:t>
            </a:fld>
            <a:endParaRPr lang="zh-CN" altLang="en-US" dirty="0">
              <a:latin typeface="方正兰亭黑简体" panose="02000000000000000000" pitchFamily="2" charset="-122"/>
              <a:ea typeface="方正兰亭黑简体" panose="02000000000000000000" pitchFamily="2" charset="-122"/>
            </a:endParaRPr>
          </a:p>
        </p:txBody>
      </p:sp>
      <p:sp>
        <p:nvSpPr>
          <p:cNvPr id="104896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方正兰亭黑简体" panose="02000000000000000000" pitchFamily="2" charset="-122"/>
              <a:ea typeface="方正兰亭黑简体" panose="02000000000000000000" pitchFamily="2" charset="-122"/>
            </a:endParaRPr>
          </a:p>
        </p:txBody>
      </p:sp>
      <p:sp>
        <p:nvSpPr>
          <p:cNvPr id="104896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71B08B-ACC9-4047-8819-893B388AC8EF}" type="slidenum">
              <a:rPr lang="zh-CN" altLang="en-US" smtClean="0">
                <a:latin typeface="方正兰亭黑简体" panose="02000000000000000000" pitchFamily="2" charset="-122"/>
                <a:ea typeface="方正兰亭黑简体" panose="02000000000000000000" pitchFamily="2" charset="-122"/>
              </a:rPr>
              <a:t>‹#›</a:t>
            </a:fld>
            <a:endParaRPr lang="zh-CN" altLang="en-US"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086980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56"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方正兰亭黑简体" panose="02000000000000000000" pitchFamily="2" charset="-122"/>
                <a:ea typeface="方正兰亭黑简体" panose="02000000000000000000" pitchFamily="2" charset="-122"/>
              </a:defRPr>
            </a:lvl1pPr>
          </a:lstStyle>
          <a:p>
            <a:endParaRPr lang="zh-CN" altLang="en-US" dirty="0"/>
          </a:p>
        </p:txBody>
      </p:sp>
      <p:sp>
        <p:nvSpPr>
          <p:cNvPr id="1048957"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方正兰亭黑简体" panose="02000000000000000000" pitchFamily="2" charset="-122"/>
                <a:ea typeface="方正兰亭黑简体" panose="02000000000000000000" pitchFamily="2" charset="-122"/>
              </a:defRPr>
            </a:lvl1pPr>
          </a:lstStyle>
          <a:p>
            <a:fld id="{073F461D-8CD1-45BB-A36A-F5DF6F444189}" type="datetimeFigureOut">
              <a:rPr lang="zh-CN" altLang="en-US" smtClean="0"/>
              <a:pPr/>
              <a:t>2019/12/19</a:t>
            </a:fld>
            <a:endParaRPr lang="zh-CN" altLang="en-US" dirty="0"/>
          </a:p>
        </p:txBody>
      </p:sp>
      <p:sp>
        <p:nvSpPr>
          <p:cNvPr id="1048958"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latin typeface="Arial" panose="020B0604020202020204" pitchFamily="34" charset="0"/>
            </a:endParaRPr>
          </a:p>
        </p:txBody>
      </p:sp>
      <p:sp>
        <p:nvSpPr>
          <p:cNvPr id="1048959"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48960"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方正兰亭黑简体" panose="02000000000000000000" pitchFamily="2" charset="-122"/>
                <a:ea typeface="方正兰亭黑简体" panose="02000000000000000000" pitchFamily="2" charset="-122"/>
              </a:defRPr>
            </a:lvl1pPr>
          </a:lstStyle>
          <a:p>
            <a:endParaRPr lang="zh-CN" altLang="en-US" dirty="0"/>
          </a:p>
        </p:txBody>
      </p:sp>
      <p:sp>
        <p:nvSpPr>
          <p:cNvPr id="1048961"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方正兰亭黑简体" panose="02000000000000000000" pitchFamily="2" charset="-122"/>
                <a:ea typeface="方正兰亭黑简体" panose="02000000000000000000" pitchFamily="2" charset="-122"/>
              </a:defRPr>
            </a:lvl1pPr>
          </a:lstStyle>
          <a:p>
            <a:fld id="{3A43ABD1-7650-4D96-9F30-7ED6D0BAD5E9}" type="slidenum">
              <a:rPr lang="zh-CN" altLang="en-US" smtClean="0"/>
              <a:pPr/>
              <a:t>‹#›</a:t>
            </a:fld>
            <a:endParaRPr lang="zh-CN" altLang="en-US" dirty="0"/>
          </a:p>
        </p:txBody>
      </p:sp>
    </p:spTree>
    <p:extLst>
      <p:ext uri="{BB962C8B-B14F-4D97-AF65-F5344CB8AC3E}">
        <p14:creationId xmlns:p14="http://schemas.microsoft.com/office/powerpoint/2010/main" val="1739326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方正兰亭黑简体" panose="02000000000000000000" pitchFamily="2" charset="-122"/>
        <a:ea typeface="方正兰亭黑简体" panose="02000000000000000000" pitchFamily="2" charset="-122"/>
        <a:cs typeface="+mn-cs"/>
      </a:defRPr>
    </a:lvl1pPr>
    <a:lvl2pPr marL="457200" algn="l" defTabSz="914400" rtl="0" eaLnBrk="1" latinLnBrk="0" hangingPunct="1">
      <a:defRPr sz="1200" kern="1200">
        <a:solidFill>
          <a:schemeClr val="tx1"/>
        </a:solidFill>
        <a:latin typeface="+mn-lt"/>
        <a:ea typeface="方正兰亭黑简体" panose="02000000000000000000" pitchFamily="2" charset="-122"/>
        <a:cs typeface="+mn-cs"/>
      </a:defRPr>
    </a:lvl2pPr>
    <a:lvl3pPr marL="914400" algn="l" defTabSz="914400" rtl="0" eaLnBrk="1" latinLnBrk="0" hangingPunct="1">
      <a:defRPr sz="1200" kern="1200">
        <a:solidFill>
          <a:schemeClr val="tx1"/>
        </a:solidFill>
        <a:latin typeface="+mn-lt"/>
        <a:ea typeface="方正兰亭黑简体" panose="02000000000000000000" pitchFamily="2" charset="-122"/>
        <a:cs typeface="+mn-cs"/>
      </a:defRPr>
    </a:lvl3pPr>
    <a:lvl4pPr marL="1371600" algn="l" defTabSz="914400" rtl="0" eaLnBrk="1" latinLnBrk="0" hangingPunct="1">
      <a:defRPr sz="1200" kern="1200">
        <a:solidFill>
          <a:schemeClr val="tx1"/>
        </a:solidFill>
        <a:latin typeface="+mn-lt"/>
        <a:ea typeface="方正兰亭黑简体" panose="02000000000000000000" pitchFamily="2" charset="-122"/>
        <a:cs typeface="+mn-cs"/>
      </a:defRPr>
    </a:lvl4pPr>
    <a:lvl5pPr marL="1828800" algn="l" defTabSz="914400" rtl="0" eaLnBrk="1" latinLnBrk="0" hangingPunct="1">
      <a:defRPr sz="1200" kern="1200">
        <a:solidFill>
          <a:schemeClr val="tx1"/>
        </a:solidFill>
        <a:latin typeface="+mn-lt"/>
        <a:ea typeface="方正兰亭黑简体" panose="020000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3ABD1-7650-4D96-9F30-7ED6D0BAD5E9}" type="slidenum">
              <a:rPr lang="zh-CN" altLang="en-US" smtClean="0"/>
              <a:pPr/>
              <a:t>1</a:t>
            </a:fld>
            <a:endParaRPr lang="zh-CN" altLang="en-US" dirty="0"/>
          </a:p>
        </p:txBody>
      </p:sp>
    </p:spTree>
    <p:extLst>
      <p:ext uri="{BB962C8B-B14F-4D97-AF65-F5344CB8AC3E}">
        <p14:creationId xmlns:p14="http://schemas.microsoft.com/office/powerpoint/2010/main" val="3356790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7" name="幻灯片图像占位符 1"/>
          <p:cNvSpPr>
            <a:spLocks noGrp="1" noRot="1" noChangeAspect="1"/>
          </p:cNvSpPr>
          <p:nvPr>
            <p:ph type="sldImg"/>
          </p:nvPr>
        </p:nvSpPr>
        <p:spPr/>
      </p:sp>
      <p:sp>
        <p:nvSpPr>
          <p:cNvPr id="1048928" name="备注占位符 2"/>
          <p:cNvSpPr>
            <a:spLocks noGrp="1"/>
          </p:cNvSpPr>
          <p:nvPr>
            <p:ph type="body" idx="1"/>
          </p:nvPr>
        </p:nvSpPr>
        <p:spPr/>
        <p:txBody>
          <a:bodyPr/>
          <a:lstStyle/>
          <a:p>
            <a:r>
              <a:rPr lang="zh-CN" altLang="en-US" dirty="0" smtClean="0"/>
              <a:t>未开通区域，怎么进行测试</a:t>
            </a:r>
            <a:endParaRPr lang="en-US" altLang="zh-CN" dirty="0" smtClean="0"/>
          </a:p>
          <a:p>
            <a:r>
              <a:rPr lang="zh-CN" altLang="en-US" dirty="0" smtClean="0"/>
              <a:t>对华为账号有依赖吗</a:t>
            </a:r>
            <a:endParaRPr lang="zh-CN" altLang="en-US" dirty="0"/>
          </a:p>
        </p:txBody>
      </p:sp>
      <p:sp>
        <p:nvSpPr>
          <p:cNvPr id="1048929" name="灯片编号占位符 3"/>
          <p:cNvSpPr>
            <a:spLocks noGrp="1"/>
          </p:cNvSpPr>
          <p:nvPr>
            <p:ph type="sldNum" sz="quarter" idx="10"/>
          </p:nvPr>
        </p:nvSpPr>
        <p:spPr/>
        <p:txBody>
          <a:bodyPr/>
          <a:lstStyle/>
          <a:p>
            <a:fld id="{3A43ABD1-7650-4D96-9F30-7ED6D0BAD5E9}" type="slidenum">
              <a:rPr lang="zh-CN" altLang="en-US" smtClean="0"/>
              <a:t>36</a:t>
            </a:fld>
            <a:endParaRPr lang="zh-CN" altLang="en-US" dirty="0"/>
          </a:p>
        </p:txBody>
      </p:sp>
    </p:spTree>
    <p:extLst>
      <p:ext uri="{BB962C8B-B14F-4D97-AF65-F5344CB8AC3E}">
        <p14:creationId xmlns:p14="http://schemas.microsoft.com/office/powerpoint/2010/main" val="244563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幻灯片图像占位符 1"/>
          <p:cNvSpPr>
            <a:spLocks noGrp="1" noRot="1" noChangeAspect="1"/>
          </p:cNvSpPr>
          <p:nvPr>
            <p:ph type="sldImg"/>
          </p:nvPr>
        </p:nvSpPr>
        <p:spPr/>
      </p:sp>
      <p:sp>
        <p:nvSpPr>
          <p:cNvPr id="1048586" name="备注占位符 2"/>
          <p:cNvSpPr>
            <a:spLocks noGrp="1"/>
          </p:cNvSpPr>
          <p:nvPr>
            <p:ph type="body" idx="1"/>
          </p:nvPr>
        </p:nvSpPr>
        <p:spPr/>
        <p:txBody>
          <a:bodyPr/>
          <a:lstStyle/>
          <a:p>
            <a:pPr>
              <a:spcBef>
                <a:spcPts val="800"/>
              </a:spcBef>
              <a:spcAft>
                <a:spcPts val="800"/>
              </a:spcAft>
            </a:pPr>
            <a:endParaRPr lang="en-US" altLang="zh-CN" sz="1200" kern="100" dirty="0" smtClean="0">
              <a:solidFill>
                <a:schemeClr val="bg1"/>
              </a:solidFill>
              <a:cs typeface="Arial" panose="020B0604020202020204" pitchFamily="34" charset="0"/>
            </a:endParaRPr>
          </a:p>
          <a:p>
            <a:r>
              <a:rPr lang="zh-CN" altLang="en-US" dirty="0" smtClean="0"/>
              <a:t>需求引入，</a:t>
            </a:r>
            <a:r>
              <a:rPr lang="en-US" altLang="zh-CN" dirty="0" smtClean="0"/>
              <a:t>HiHealth</a:t>
            </a:r>
            <a:r>
              <a:rPr lang="zh-CN" altLang="en-US" dirty="0" smtClean="0"/>
              <a:t>平台解决什么样的需求</a:t>
            </a:r>
            <a:endParaRPr lang="en-US" altLang="zh-CN" dirty="0" smtClean="0"/>
          </a:p>
          <a:p>
            <a:endParaRPr lang="en-US" altLang="zh-CN" dirty="0" smtClean="0"/>
          </a:p>
          <a:p>
            <a:r>
              <a:rPr lang="zh-CN" altLang="en-US" dirty="0" smtClean="0"/>
              <a:t>一定要写目录、提纲。</a:t>
            </a:r>
            <a:endParaRPr lang="zh-CN" altLang="en-US" dirty="0"/>
          </a:p>
        </p:txBody>
      </p:sp>
      <p:sp>
        <p:nvSpPr>
          <p:cNvPr id="1048587" name="灯片编号占位符 3"/>
          <p:cNvSpPr>
            <a:spLocks noGrp="1"/>
          </p:cNvSpPr>
          <p:nvPr>
            <p:ph type="sldNum" sz="quarter" idx="10"/>
          </p:nvPr>
        </p:nvSpPr>
        <p:spPr/>
        <p:txBody>
          <a:bodyPr/>
          <a:lstStyle/>
          <a:p>
            <a:fld id="{3A43ABD1-7650-4D96-9F30-7ED6D0BAD5E9}" type="slidenum">
              <a:rPr lang="zh-CN" altLang="en-US" smtClean="0"/>
              <a:t>3</a:t>
            </a:fld>
            <a:endParaRPr lang="zh-CN" altLang="en-US" dirty="0"/>
          </a:p>
        </p:txBody>
      </p:sp>
    </p:spTree>
    <p:extLst>
      <p:ext uri="{BB962C8B-B14F-4D97-AF65-F5344CB8AC3E}">
        <p14:creationId xmlns:p14="http://schemas.microsoft.com/office/powerpoint/2010/main" val="3816601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幻灯片图像占位符 1"/>
          <p:cNvSpPr>
            <a:spLocks noGrp="1" noRot="1" noChangeAspect="1"/>
          </p:cNvSpPr>
          <p:nvPr>
            <p:ph type="sldImg"/>
          </p:nvPr>
        </p:nvSpPr>
        <p:spPr/>
      </p:sp>
      <p:sp>
        <p:nvSpPr>
          <p:cNvPr id="1048604" name="备注占位符 2"/>
          <p:cNvSpPr>
            <a:spLocks noGrp="1"/>
          </p:cNvSpPr>
          <p:nvPr>
            <p:ph type="body" idx="1"/>
          </p:nvPr>
        </p:nvSpPr>
        <p:spPr/>
        <p:txBody>
          <a:bodyPr/>
          <a:lstStyle/>
          <a:p>
            <a:endParaRPr lang="zh-CN" altLang="en-US" dirty="0"/>
          </a:p>
        </p:txBody>
      </p:sp>
      <p:sp>
        <p:nvSpPr>
          <p:cNvPr id="1048605" name="灯片编号占位符 3"/>
          <p:cNvSpPr>
            <a:spLocks noGrp="1"/>
          </p:cNvSpPr>
          <p:nvPr>
            <p:ph type="sldNum" sz="quarter" idx="10"/>
          </p:nvPr>
        </p:nvSpPr>
        <p:spPr/>
        <p:txBody>
          <a:bodyPr/>
          <a:lstStyle/>
          <a:p>
            <a:fld id="{3A43ABD1-7650-4D96-9F30-7ED6D0BAD5E9}" type="slidenum">
              <a:rPr lang="zh-CN" altLang="en-US" smtClean="0"/>
              <a:t>4</a:t>
            </a:fld>
            <a:endParaRPr lang="zh-CN" altLang="en-US" dirty="0"/>
          </a:p>
        </p:txBody>
      </p:sp>
    </p:spTree>
    <p:extLst>
      <p:ext uri="{BB962C8B-B14F-4D97-AF65-F5344CB8AC3E}">
        <p14:creationId xmlns:p14="http://schemas.microsoft.com/office/powerpoint/2010/main" val="1527692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幻灯片图像占位符 1"/>
          <p:cNvSpPr>
            <a:spLocks noGrp="1" noRot="1" noChangeAspect="1"/>
          </p:cNvSpPr>
          <p:nvPr>
            <p:ph type="sldImg"/>
          </p:nvPr>
        </p:nvSpPr>
        <p:spPr/>
      </p:sp>
      <p:sp>
        <p:nvSpPr>
          <p:cNvPr id="1048625" name="备注占位符 2"/>
          <p:cNvSpPr>
            <a:spLocks noGrp="1"/>
          </p:cNvSpPr>
          <p:nvPr>
            <p:ph type="body" idx="1"/>
          </p:nvPr>
        </p:nvSpPr>
        <p:spPr/>
        <p:txBody>
          <a:bodyPr/>
          <a:lstStyle/>
          <a:p>
            <a:r>
              <a:rPr lang="en-US" altLang="zh-CN" dirty="0" smtClean="0"/>
              <a:t>HiHealth</a:t>
            </a:r>
            <a:r>
              <a:rPr lang="en-US" altLang="zh-CN" baseline="0" dirty="0" smtClean="0"/>
              <a:t> </a:t>
            </a:r>
            <a:r>
              <a:rPr lang="zh-CN" altLang="en-US" baseline="0" dirty="0" smtClean="0"/>
              <a:t>用一个具体的实例串起来。</a:t>
            </a:r>
            <a:endParaRPr lang="en-US" altLang="zh-CN" baseline="0" dirty="0" smtClean="0"/>
          </a:p>
          <a:p>
            <a:r>
              <a:rPr lang="zh-CN" altLang="en-US" baseline="0" dirty="0" smtClean="0"/>
              <a:t>先讲特点没有感觉，这些特点体现在哪里。</a:t>
            </a:r>
            <a:endParaRPr lang="zh-CN" altLang="en-US" dirty="0"/>
          </a:p>
        </p:txBody>
      </p:sp>
      <p:sp>
        <p:nvSpPr>
          <p:cNvPr id="1048626" name="灯片编号占位符 3"/>
          <p:cNvSpPr>
            <a:spLocks noGrp="1"/>
          </p:cNvSpPr>
          <p:nvPr>
            <p:ph type="sldNum" sz="quarter" idx="10"/>
          </p:nvPr>
        </p:nvSpPr>
        <p:spPr/>
        <p:txBody>
          <a:bodyPr/>
          <a:lstStyle/>
          <a:p>
            <a:fld id="{3A43ABD1-7650-4D96-9F30-7ED6D0BAD5E9}" type="slidenum">
              <a:rPr lang="zh-CN" altLang="en-US" smtClean="0"/>
              <a:t>5</a:t>
            </a:fld>
            <a:endParaRPr lang="zh-CN" altLang="en-US" dirty="0"/>
          </a:p>
        </p:txBody>
      </p:sp>
    </p:spTree>
    <p:extLst>
      <p:ext uri="{BB962C8B-B14F-4D97-AF65-F5344CB8AC3E}">
        <p14:creationId xmlns:p14="http://schemas.microsoft.com/office/powerpoint/2010/main" val="2614699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幻灯片图像占位符 1"/>
          <p:cNvSpPr>
            <a:spLocks noGrp="1" noRot="1" noChangeAspect="1"/>
          </p:cNvSpPr>
          <p:nvPr>
            <p:ph type="sldImg"/>
          </p:nvPr>
        </p:nvSpPr>
        <p:spPr/>
      </p:sp>
      <p:sp>
        <p:nvSpPr>
          <p:cNvPr id="1048679" name="备注占位符 2"/>
          <p:cNvSpPr>
            <a:spLocks noGrp="1"/>
          </p:cNvSpPr>
          <p:nvPr>
            <p:ph type="body" idx="1"/>
          </p:nvPr>
        </p:nvSpPr>
        <p:spPr/>
        <p:txBody>
          <a:bodyPr/>
          <a:lstStyle/>
          <a:p>
            <a:pPr algn="l"/>
            <a:endParaRPr lang="zh-CN" altLang="en-US" dirty="0"/>
          </a:p>
        </p:txBody>
      </p:sp>
      <p:sp>
        <p:nvSpPr>
          <p:cNvPr id="1048680" name="灯片编号占位符 3"/>
          <p:cNvSpPr>
            <a:spLocks noGrp="1"/>
          </p:cNvSpPr>
          <p:nvPr>
            <p:ph type="sldNum" sz="quarter" idx="10"/>
          </p:nvPr>
        </p:nvSpPr>
        <p:spPr/>
        <p:txBody>
          <a:bodyPr/>
          <a:lstStyle/>
          <a:p>
            <a:fld id="{3A43ABD1-7650-4D96-9F30-7ED6D0BAD5E9}" type="slidenum">
              <a:rPr lang="zh-CN" altLang="en-US" smtClean="0"/>
              <a:t>8</a:t>
            </a:fld>
            <a:endParaRPr lang="zh-CN" altLang="en-US" dirty="0"/>
          </a:p>
        </p:txBody>
      </p:sp>
    </p:spTree>
    <p:extLst>
      <p:ext uri="{BB962C8B-B14F-4D97-AF65-F5344CB8AC3E}">
        <p14:creationId xmlns:p14="http://schemas.microsoft.com/office/powerpoint/2010/main" val="289077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7" name="幻灯片图像占位符 1"/>
          <p:cNvSpPr>
            <a:spLocks noGrp="1" noRot="1" noChangeAspect="1"/>
          </p:cNvSpPr>
          <p:nvPr>
            <p:ph type="sldImg"/>
          </p:nvPr>
        </p:nvSpPr>
        <p:spPr/>
      </p:sp>
      <p:sp>
        <p:nvSpPr>
          <p:cNvPr id="1048778"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dirty="0" smtClean="0">
                <a:solidFill>
                  <a:schemeClr val="bg1"/>
                </a:solidFill>
                <a:ea typeface="方正兰亭黑简体" panose="02000000000000000000" pitchFamily="2" charset="-122"/>
              </a:rPr>
              <a:t>熊超负责流程对接</a:t>
            </a:r>
            <a:endParaRPr lang="zh-CN" altLang="en-US" dirty="0" smtClean="0"/>
          </a:p>
          <a:p>
            <a:endParaRPr lang="zh-CN" altLang="en-US" dirty="0"/>
          </a:p>
        </p:txBody>
      </p:sp>
      <p:sp>
        <p:nvSpPr>
          <p:cNvPr id="1048779" name="灯片编号占位符 3"/>
          <p:cNvSpPr>
            <a:spLocks noGrp="1"/>
          </p:cNvSpPr>
          <p:nvPr>
            <p:ph type="sldNum" sz="quarter" idx="10"/>
          </p:nvPr>
        </p:nvSpPr>
        <p:spPr/>
        <p:txBody>
          <a:bodyPr/>
          <a:lstStyle/>
          <a:p>
            <a:fld id="{3A43ABD1-7650-4D96-9F30-7ED6D0BAD5E9}" type="slidenum">
              <a:rPr lang="zh-CN" altLang="en-US" smtClean="0"/>
              <a:t>13</a:t>
            </a:fld>
            <a:endParaRPr lang="zh-CN" altLang="en-US" dirty="0"/>
          </a:p>
        </p:txBody>
      </p:sp>
    </p:spTree>
    <p:extLst>
      <p:ext uri="{BB962C8B-B14F-4D97-AF65-F5344CB8AC3E}">
        <p14:creationId xmlns:p14="http://schemas.microsoft.com/office/powerpoint/2010/main" val="3780381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3ABD1-7650-4D96-9F30-7ED6D0BAD5E9}" type="slidenum">
              <a:rPr lang="zh-CN" altLang="en-US" smtClean="0"/>
              <a:pPr/>
              <a:t>23</a:t>
            </a:fld>
            <a:endParaRPr lang="zh-CN" altLang="en-US" dirty="0"/>
          </a:p>
        </p:txBody>
      </p:sp>
    </p:spTree>
    <p:extLst>
      <p:ext uri="{BB962C8B-B14F-4D97-AF65-F5344CB8AC3E}">
        <p14:creationId xmlns:p14="http://schemas.microsoft.com/office/powerpoint/2010/main" val="3250756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1" name="幻灯片图像占位符 1"/>
          <p:cNvSpPr>
            <a:spLocks noGrp="1" noRot="1" noChangeAspect="1"/>
          </p:cNvSpPr>
          <p:nvPr>
            <p:ph type="sldImg"/>
          </p:nvPr>
        </p:nvSpPr>
        <p:spPr/>
      </p:sp>
      <p:sp>
        <p:nvSpPr>
          <p:cNvPr id="1048872"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dirty="0" smtClean="0">
                <a:solidFill>
                  <a:schemeClr val="bg1"/>
                </a:solidFill>
                <a:ea typeface="方正兰亭黑简体" panose="02000000000000000000" pitchFamily="2" charset="-122"/>
              </a:rPr>
              <a:t>熊超负责流程对接</a:t>
            </a:r>
            <a:endParaRPr lang="zh-CN" altLang="en-US" dirty="0" smtClean="0"/>
          </a:p>
          <a:p>
            <a:endParaRPr lang="zh-CN" altLang="en-US" dirty="0"/>
          </a:p>
        </p:txBody>
      </p:sp>
      <p:sp>
        <p:nvSpPr>
          <p:cNvPr id="1048873" name="灯片编号占位符 3"/>
          <p:cNvSpPr>
            <a:spLocks noGrp="1"/>
          </p:cNvSpPr>
          <p:nvPr>
            <p:ph type="sldNum" sz="quarter" idx="10"/>
          </p:nvPr>
        </p:nvSpPr>
        <p:spPr/>
        <p:txBody>
          <a:bodyPr/>
          <a:lstStyle/>
          <a:p>
            <a:fld id="{3A43ABD1-7650-4D96-9F30-7ED6D0BAD5E9}" type="slidenum">
              <a:rPr lang="zh-CN" altLang="en-US" smtClean="0"/>
              <a:t>25</a:t>
            </a:fld>
            <a:endParaRPr lang="zh-CN" altLang="en-US" dirty="0"/>
          </a:p>
        </p:txBody>
      </p:sp>
    </p:spTree>
    <p:extLst>
      <p:ext uri="{BB962C8B-B14F-4D97-AF65-F5344CB8AC3E}">
        <p14:creationId xmlns:p14="http://schemas.microsoft.com/office/powerpoint/2010/main" val="1354147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1" name="幻灯片图像占位符 1"/>
          <p:cNvSpPr>
            <a:spLocks noGrp="1" noRot="1" noChangeAspect="1"/>
          </p:cNvSpPr>
          <p:nvPr>
            <p:ph type="sldImg"/>
          </p:nvPr>
        </p:nvSpPr>
        <p:spPr/>
      </p:sp>
      <p:sp>
        <p:nvSpPr>
          <p:cNvPr id="1048922" name="备注占位符 2"/>
          <p:cNvSpPr>
            <a:spLocks noGrp="1"/>
          </p:cNvSpPr>
          <p:nvPr>
            <p:ph type="body" idx="1"/>
          </p:nvPr>
        </p:nvSpPr>
        <p:spPr/>
        <p:txBody>
          <a:bodyPr/>
          <a:lstStyle/>
          <a:p>
            <a:endParaRPr lang="zh-CN" altLang="en-US" dirty="0"/>
          </a:p>
        </p:txBody>
      </p:sp>
      <p:sp>
        <p:nvSpPr>
          <p:cNvPr id="1048923" name="灯片编号占位符 3"/>
          <p:cNvSpPr>
            <a:spLocks noGrp="1"/>
          </p:cNvSpPr>
          <p:nvPr>
            <p:ph type="sldNum" sz="quarter" idx="10"/>
          </p:nvPr>
        </p:nvSpPr>
        <p:spPr/>
        <p:txBody>
          <a:bodyPr/>
          <a:lstStyle/>
          <a:p>
            <a:fld id="{3A43ABD1-7650-4D96-9F30-7ED6D0BAD5E9}" type="slidenum">
              <a:rPr lang="zh-CN" altLang="en-US" smtClean="0"/>
              <a:t>34</a:t>
            </a:fld>
            <a:endParaRPr lang="zh-CN" altLang="en-US" dirty="0"/>
          </a:p>
        </p:txBody>
      </p:sp>
    </p:spTree>
    <p:extLst>
      <p:ext uri="{BB962C8B-B14F-4D97-AF65-F5344CB8AC3E}">
        <p14:creationId xmlns:p14="http://schemas.microsoft.com/office/powerpoint/2010/main" val="1880796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097153" name="图片 2"/>
          <p:cNvPicPr>
            <a:picLocks noChangeAspect="1"/>
          </p:cNvPicPr>
          <p:nvPr userDrawn="1"/>
        </p:nvPicPr>
        <p:blipFill>
          <a:blip r:embed="rId2"/>
          <a:stretch>
            <a:fillRect/>
          </a:stretch>
        </p:blipFill>
        <p:spPr>
          <a:xfrm>
            <a:off x="0" y="0"/>
            <a:ext cx="12225867" cy="6856740"/>
          </a:xfrm>
          <a:prstGeom prst="rect">
            <a:avLst/>
          </a:prstGeom>
        </p:spPr>
      </p:pic>
      <p:pic>
        <p:nvPicPr>
          <p:cNvPr id="2097154" name="图片 9"/>
          <p:cNvPicPr>
            <a:picLocks noChangeAspect="1"/>
          </p:cNvPicPr>
          <p:nvPr userDrawn="1"/>
        </p:nvPicPr>
        <p:blipFill>
          <a:blip r:embed="rId3"/>
          <a:stretch>
            <a:fillRect/>
          </a:stretch>
        </p:blipFill>
        <p:spPr>
          <a:xfrm>
            <a:off x="9511977" y="282040"/>
            <a:ext cx="2345061" cy="83014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097155" name="图片 8"/>
          <p:cNvPicPr>
            <a:picLocks noChangeAspect="1"/>
          </p:cNvPicPr>
          <p:nvPr userDrawn="1"/>
        </p:nvPicPr>
        <p:blipFill>
          <a:blip r:embed="rId2"/>
          <a:stretch>
            <a:fillRect/>
          </a:stretch>
        </p:blipFill>
        <p:spPr>
          <a:xfrm>
            <a:off x="9476311" y="5767742"/>
            <a:ext cx="2443060" cy="86483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48954" name="标题 1"/>
          <p:cNvSpPr>
            <a:spLocks noGrp="1"/>
          </p:cNvSpPr>
          <p:nvPr>
            <p:ph type="title" hasCustomPrompt="1"/>
          </p:nvPr>
        </p:nvSpPr>
        <p:spPr>
          <a:xfrm>
            <a:off x="838200" y="452210"/>
            <a:ext cx="10515600" cy="600075"/>
          </a:xfrm>
          <a:prstGeom prst="rect">
            <a:avLst/>
          </a:prstGeom>
        </p:spPr>
        <p:txBody>
          <a:bodyPr/>
          <a:lstStyle>
            <a:lvl1pPr algn="ctr">
              <a:defRPr sz="2800" baseline="0">
                <a:solidFill>
                  <a:schemeClr val="bg1"/>
                </a:solidFill>
                <a:latin typeface="Huawei Sans Medium" panose="020C0603030203020204" pitchFamily="34" charset="0"/>
                <a:ea typeface="方正兰亭黑简体" panose="02000000000000000000" pitchFamily="2" charset="-122"/>
                <a:cs typeface="Huawei Sans Medium" panose="020C0603030203020204" pitchFamily="34" charset="0"/>
              </a:defRPr>
            </a:lvl1pPr>
          </a:lstStyle>
          <a:p>
            <a:r>
              <a:rPr lang="en-US" altLang="zh-CN" dirty="0" smtClean="0"/>
              <a:t>Typeface: Huawei Sans Medium</a:t>
            </a:r>
            <a:endParaRPr lang="zh-CN" altLang="en-US" dirty="0"/>
          </a:p>
        </p:txBody>
      </p:sp>
      <p:pic>
        <p:nvPicPr>
          <p:cNvPr id="2097225" name="图片 2"/>
          <p:cNvPicPr>
            <a:picLocks noChangeAspect="1"/>
          </p:cNvPicPr>
          <p:nvPr userDrawn="1"/>
        </p:nvPicPr>
        <p:blipFill>
          <a:blip r:embed="rId2"/>
          <a:stretch>
            <a:fillRect/>
          </a:stretch>
        </p:blipFill>
        <p:spPr>
          <a:xfrm>
            <a:off x="9476311" y="5767742"/>
            <a:ext cx="2443060" cy="864833"/>
          </a:xfrm>
          <a:prstGeom prst="rect">
            <a:avLst/>
          </a:prstGeom>
        </p:spPr>
      </p:pic>
      <p:sp>
        <p:nvSpPr>
          <p:cNvPr id="1048955" name="文本占位符 6"/>
          <p:cNvSpPr>
            <a:spLocks noGrp="1"/>
          </p:cNvSpPr>
          <p:nvPr>
            <p:ph type="body" sz="quarter" idx="10" hasCustomPrompt="1"/>
          </p:nvPr>
        </p:nvSpPr>
        <p:spPr>
          <a:xfrm>
            <a:off x="838200" y="2067831"/>
            <a:ext cx="10515600" cy="2155825"/>
          </a:xfrm>
          <a:prstGeom prst="rect">
            <a:avLst/>
          </a:prstGeom>
        </p:spPr>
        <p:txBody>
          <a:bodyPr/>
          <a:lstStyle>
            <a:lvl1pPr algn="ctr">
              <a:defRPr sz="1600" baseline="0">
                <a:solidFill>
                  <a:schemeClr val="bg1"/>
                </a:solidFill>
                <a:latin typeface="方正兰亭黑简体" panose="02000000000000000000" pitchFamily="2" charset="-122"/>
                <a:ea typeface="方正兰亭黑简体" panose="02000000000000000000" pitchFamily="2"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dirty="0" smtClean="0"/>
              <a:t>Typeface: Huawei Sans</a:t>
            </a:r>
          </a:p>
          <a:p>
            <a:pPr lvl="0"/>
            <a:r>
              <a:rPr lang="en-US" altLang="zh-CN" dirty="0" smtClean="0"/>
              <a:t>Add Your Text</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97152" name="Picture 3" descr="C:\Documents and Settings\Administrator\桌面\新建文件夹 (2)\5.15封面参考\复件 (51) 新建文件夹\7dfc9e60d6f9][[cd7142.jpg"/>
          <p:cNvPicPr>
            <a:picLocks noChangeAspect="1" noChangeArrowheads="1"/>
          </p:cNvPicPr>
          <p:nvPr userDrawn="1"/>
        </p:nvPicPr>
        <p:blipFill>
          <a:blip r:embed="rId5"/>
          <a:srcRect/>
          <a:stretch>
            <a:fillRect/>
          </a:stretch>
        </p:blipFill>
        <p:spPr bwMode="auto">
          <a:xfrm>
            <a:off x="-1" y="0"/>
            <a:ext cx="12191997" cy="6858000"/>
          </a:xfrm>
          <a:prstGeom prst="rect">
            <a:avLst/>
          </a:prstGeom>
          <a:noFill/>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2.wmf"/><Relationship Id="rId4" Type="http://schemas.openxmlformats.org/officeDocument/2006/relationships/image" Target="../media/image33.png"/><Relationship Id="rId9" Type="http://schemas.openxmlformats.org/officeDocument/2006/relationships/package" Target="../embeddings/Microsoft_Word___1.docx"/></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9.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hugui.inhuawei.com/healthsport/hms/codelab.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6" name="文本框 2"/>
          <p:cNvSpPr txBox="1"/>
          <p:nvPr/>
        </p:nvSpPr>
        <p:spPr>
          <a:xfrm>
            <a:off x="1677045" y="3431293"/>
            <a:ext cx="9065625" cy="646331"/>
          </a:xfrm>
          <a:prstGeom prst="rect">
            <a:avLst/>
          </a:prstGeom>
          <a:noFill/>
        </p:spPr>
        <p:txBody>
          <a:bodyPr wrap="square" rtlCol="0">
            <a:spAutoFit/>
          </a:bodyPr>
          <a:lstStyle/>
          <a:p>
            <a:pPr algn="ctr"/>
            <a:r>
              <a:rPr lang="en-US" sz="3600" dirty="0">
                <a:solidFill>
                  <a:schemeClr val="bg1"/>
                </a:solidFill>
                <a:latin typeface="方正兰亭黑简体" panose="02000000000000000000" pitchFamily="2" charset="-122"/>
                <a:ea typeface="方正兰亭特黑简体" panose="02000000000000000000" pitchFamily="2" charset="-122"/>
              </a:rPr>
              <a:t>For a Wholesome Digital Life</a:t>
            </a:r>
          </a:p>
        </p:txBody>
      </p:sp>
      <p:sp>
        <p:nvSpPr>
          <p:cNvPr id="1048577" name="文本框 3"/>
          <p:cNvSpPr txBox="1"/>
          <p:nvPr/>
        </p:nvSpPr>
        <p:spPr>
          <a:xfrm>
            <a:off x="1677045" y="2540706"/>
            <a:ext cx="9065625" cy="646331"/>
          </a:xfrm>
          <a:prstGeom prst="rect">
            <a:avLst/>
          </a:prstGeom>
          <a:noFill/>
        </p:spPr>
        <p:txBody>
          <a:bodyPr wrap="square" rtlCol="0">
            <a:spAutoFit/>
          </a:bodyPr>
          <a:lstStyle/>
          <a:p>
            <a:pPr algn="ctr"/>
            <a:r>
              <a:rPr lang="en-US" sz="3600" dirty="0">
                <a:solidFill>
                  <a:schemeClr val="bg1"/>
                </a:solidFill>
                <a:latin typeface="方正兰亭黑简体" panose="02000000000000000000" pitchFamily="2" charset="-122"/>
                <a:ea typeface="方正兰亭特黑简体" panose="02000000000000000000" pitchFamily="2" charset="-122"/>
              </a:rPr>
              <a:t>HUAWEI </a:t>
            </a:r>
            <a:r>
              <a:rPr lang="en-US" sz="3600" dirty="0" err="1">
                <a:solidFill>
                  <a:schemeClr val="bg1"/>
                </a:solidFill>
                <a:latin typeface="方正兰亭黑简体" panose="02000000000000000000" pitchFamily="2" charset="-122"/>
                <a:ea typeface="方正兰亭特黑简体" panose="02000000000000000000" pitchFamily="2" charset="-122"/>
              </a:rPr>
              <a:t>HiHealth</a:t>
            </a:r>
            <a:r>
              <a:rPr lang="en-US" sz="3600" dirty="0">
                <a:solidFill>
                  <a:schemeClr val="bg1"/>
                </a:solidFill>
                <a:latin typeface="方正兰亭黑简体" panose="02000000000000000000" pitchFamily="2" charset="-122"/>
                <a:ea typeface="方正兰亭特黑简体" panose="02000000000000000000" pitchFamily="2" charset="-122"/>
              </a:rPr>
              <a:t> Kit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矩形 3"/>
          <p:cNvSpPr/>
          <p:nvPr/>
        </p:nvSpPr>
        <p:spPr>
          <a:xfrm>
            <a:off x="393198" y="385175"/>
            <a:ext cx="9303252" cy="588494"/>
          </a:xfrm>
          <a:prstGeom prst="rect">
            <a:avLst/>
          </a:prstGeom>
        </p:spPr>
        <p:txBody>
          <a:bodyPr wrap="square">
            <a:spAutoFit/>
          </a:bodyPr>
          <a:lstStyle/>
          <a:p>
            <a:pPr>
              <a:lnSpc>
                <a:spcPct val="150000"/>
              </a:lnSpc>
            </a:pPr>
            <a:r>
              <a:rPr lang="en-US" sz="2400" i="1" dirty="0">
                <a:solidFill>
                  <a:schemeClr val="bg1"/>
                </a:solidFill>
                <a:latin typeface="方正兰亭黑简体" panose="02000000000000000000" pitchFamily="2" charset="-122"/>
                <a:ea typeface="方正兰亭粗黑简体" panose="02000000000000000000" pitchFamily="2" charset="-122"/>
              </a:rPr>
              <a:t>Scenario 1: Java </a:t>
            </a:r>
            <a:r>
              <a:rPr lang="en-US" sz="2400" i="1" dirty="0" smtClean="0">
                <a:solidFill>
                  <a:schemeClr val="bg1"/>
                </a:solidFill>
                <a:latin typeface="方正兰亭黑简体" panose="02000000000000000000" pitchFamily="2" charset="-122"/>
                <a:ea typeface="方正兰亭粗黑简体" panose="02000000000000000000" pitchFamily="2" charset="-122"/>
              </a:rPr>
              <a:t>APIs </a:t>
            </a:r>
            <a:r>
              <a:rPr lang="en-US" sz="2400" i="1" dirty="0">
                <a:solidFill>
                  <a:schemeClr val="bg1"/>
                </a:solidFill>
                <a:latin typeface="方正兰亭黑简体" panose="02000000000000000000" pitchFamily="2" charset="-122"/>
                <a:ea typeface="方正兰亭粗黑简体" panose="02000000000000000000" pitchFamily="2" charset="-122"/>
              </a:rPr>
              <a:t>based on the HUAWEI Health app</a:t>
            </a:r>
          </a:p>
        </p:txBody>
      </p:sp>
      <p:sp>
        <p:nvSpPr>
          <p:cNvPr id="1048683" name="矩形 5"/>
          <p:cNvSpPr/>
          <p:nvPr/>
        </p:nvSpPr>
        <p:spPr>
          <a:xfrm>
            <a:off x="4889281" y="1380899"/>
            <a:ext cx="6559769" cy="4570482"/>
          </a:xfrm>
          <a:prstGeom prst="rect">
            <a:avLst/>
          </a:prstGeom>
        </p:spPr>
        <p:txBody>
          <a:bodyPr wrap="square">
            <a:spAutoFit/>
          </a:bodyPr>
          <a:lstStyle/>
          <a:p>
            <a:pPr lvl="0">
              <a:lnSpc>
                <a:spcPct val="150000"/>
              </a:lnSpc>
            </a:pPr>
            <a:r>
              <a:rPr lang="en-US" sz="1600" i="1" dirty="0">
                <a:solidFill>
                  <a:prstClr val="white"/>
                </a:solidFill>
                <a:latin typeface="方正兰亭黑简体" panose="02000000000000000000" pitchFamily="2" charset="-122"/>
                <a:ea typeface="方正兰亭粗黑简体" panose="02000000000000000000" pitchFamily="2" charset="-122"/>
              </a:rPr>
              <a:t>Java </a:t>
            </a:r>
            <a:r>
              <a:rPr lang="en-US" sz="1600" i="1" dirty="0" smtClean="0">
                <a:solidFill>
                  <a:prstClr val="white"/>
                </a:solidFill>
                <a:latin typeface="方正兰亭黑简体" panose="02000000000000000000" pitchFamily="2" charset="-122"/>
                <a:ea typeface="方正兰亭粗黑简体" panose="02000000000000000000" pitchFamily="2" charset="-122"/>
              </a:rPr>
              <a:t>APIs</a:t>
            </a:r>
            <a:endParaRPr lang="en-US" sz="1600" i="1" dirty="0">
              <a:solidFill>
                <a:prstClr val="white"/>
              </a:solidFill>
              <a:latin typeface="方正兰亭黑简体" panose="02000000000000000000" pitchFamily="2" charset="-122"/>
              <a:ea typeface="方正兰亭粗黑简体" panose="02000000000000000000" pitchFamily="2" charset="-122"/>
            </a:endParaRPr>
          </a:p>
          <a:p>
            <a:pPr marL="285750" lvl="0" indent="-285750">
              <a:lnSpc>
                <a:spcPct val="150000"/>
              </a:lnSpc>
              <a:buFont typeface="Wingdings" panose="05000000000000000000" pitchFamily="2" charset="2"/>
              <a:buChar char="ü"/>
            </a:pPr>
            <a:r>
              <a:rPr lang="en-US" sz="1400" i="1" dirty="0">
                <a:solidFill>
                  <a:prstClr val="white"/>
                </a:solidFill>
                <a:latin typeface="方正兰亭黑简体" panose="02000000000000000000" pitchFamily="2" charset="-122"/>
                <a:ea typeface="方正兰亭粗黑简体" panose="02000000000000000000" pitchFamily="2" charset="-122"/>
              </a:rPr>
              <a:t>Open data from HUAWEI Health </a:t>
            </a:r>
            <a:r>
              <a:rPr lang="en-US" sz="1400" i="1" dirty="0" smtClean="0">
                <a:solidFill>
                  <a:prstClr val="white"/>
                </a:solidFill>
                <a:latin typeface="方正兰亭黑简体" panose="02000000000000000000" pitchFamily="2" charset="-122"/>
                <a:ea typeface="方正兰亭粗黑简体" panose="02000000000000000000" pitchFamily="2" charset="-122"/>
              </a:rPr>
              <a:t>app </a:t>
            </a:r>
            <a:endParaRPr lang="en-US" sz="1400" i="1" dirty="0">
              <a:solidFill>
                <a:prstClr val="white"/>
              </a:solidFill>
              <a:latin typeface="方正兰亭黑简体" panose="02000000000000000000" pitchFamily="2" charset="-122"/>
              <a:ea typeface="方正兰亭粗黑简体" panose="02000000000000000000" pitchFamily="2" charset="-122"/>
            </a:endParaRPr>
          </a:p>
          <a:p>
            <a:pPr marL="285750" lvl="0" indent="-285750">
              <a:lnSpc>
                <a:spcPct val="150000"/>
              </a:lnSpc>
              <a:buFont typeface="Wingdings" panose="05000000000000000000" pitchFamily="2" charset="2"/>
              <a:buChar char="ü"/>
            </a:pPr>
            <a:r>
              <a:rPr lang="en-US" sz="1400" i="1" dirty="0">
                <a:solidFill>
                  <a:prstClr val="white"/>
                </a:solidFill>
                <a:latin typeface="方正兰亭黑简体" panose="02000000000000000000" pitchFamily="2" charset="-122"/>
                <a:ea typeface="方正兰亭粗黑简体" panose="02000000000000000000" pitchFamily="2" charset="-122"/>
              </a:rPr>
              <a:t>Scenario-based data opening-up, based on data item combinations calculated by HUAWEI professional algorithms.</a:t>
            </a:r>
          </a:p>
          <a:p>
            <a:pPr marL="628650" lvl="1" indent="-361950">
              <a:lnSpc>
                <a:spcPct val="150000"/>
              </a:lnSpc>
              <a:buFont typeface="Wingdings" panose="05000000000000000000" pitchFamily="2" charset="2"/>
              <a:buChar char="ü"/>
            </a:pPr>
            <a:r>
              <a:rPr lang="en-US" sz="1200" i="1" dirty="0" err="1">
                <a:solidFill>
                  <a:prstClr val="white"/>
                </a:solidFill>
                <a:latin typeface="方正兰亭黑简体" panose="02000000000000000000" pitchFamily="2" charset="-122"/>
                <a:ea typeface="方正兰亭粗黑简体" panose="02000000000000000000" pitchFamily="2" charset="-122"/>
              </a:rPr>
              <a:t>TruSleep</a:t>
            </a:r>
            <a:r>
              <a:rPr lang="en-US" sz="1200" i="1" dirty="0">
                <a:solidFill>
                  <a:prstClr val="white"/>
                </a:solidFill>
                <a:latin typeface="方正兰亭黑简体" panose="02000000000000000000" pitchFamily="2" charset="-122"/>
                <a:ea typeface="方正兰亭粗黑简体" panose="02000000000000000000" pitchFamily="2" charset="-122"/>
              </a:rPr>
              <a:t>: algorithm for sleeping data</a:t>
            </a:r>
          </a:p>
          <a:p>
            <a:pPr marL="628650" lvl="1" indent="-361950">
              <a:lnSpc>
                <a:spcPct val="150000"/>
              </a:lnSpc>
              <a:buFont typeface="Wingdings" panose="05000000000000000000" pitchFamily="2" charset="2"/>
              <a:buChar char="ü"/>
            </a:pPr>
            <a:r>
              <a:rPr lang="en-US" sz="1200" i="1" dirty="0" err="1">
                <a:solidFill>
                  <a:prstClr val="white"/>
                </a:solidFill>
                <a:latin typeface="方正兰亭黑简体" panose="02000000000000000000" pitchFamily="2" charset="-122"/>
                <a:ea typeface="方正兰亭粗黑简体" panose="02000000000000000000" pitchFamily="2" charset="-122"/>
              </a:rPr>
              <a:t>TruSeen</a:t>
            </a:r>
            <a:r>
              <a:rPr lang="en-US" sz="1200" i="1" dirty="0">
                <a:solidFill>
                  <a:prstClr val="white"/>
                </a:solidFill>
                <a:latin typeface="方正兰亭黑简体" panose="02000000000000000000" pitchFamily="2" charset="-122"/>
                <a:ea typeface="方正兰亭粗黑简体" panose="02000000000000000000" pitchFamily="2" charset="-122"/>
              </a:rPr>
              <a:t>: algorithm for heart rate data</a:t>
            </a:r>
          </a:p>
          <a:p>
            <a:pPr marL="628650" lvl="1" indent="-361950">
              <a:lnSpc>
                <a:spcPct val="150000"/>
              </a:lnSpc>
              <a:buFont typeface="Wingdings" panose="05000000000000000000" pitchFamily="2" charset="2"/>
              <a:buChar char="ü"/>
            </a:pPr>
            <a:r>
              <a:rPr lang="en-US" sz="1200" i="1" dirty="0" err="1">
                <a:solidFill>
                  <a:prstClr val="white"/>
                </a:solidFill>
                <a:latin typeface="方正兰亭黑简体" panose="02000000000000000000" pitchFamily="2" charset="-122"/>
                <a:ea typeface="方正兰亭粗黑简体" panose="02000000000000000000" pitchFamily="2" charset="-122"/>
              </a:rPr>
              <a:t>TrueRlex</a:t>
            </a:r>
            <a:r>
              <a:rPr lang="en-US" sz="1200" i="1" dirty="0">
                <a:solidFill>
                  <a:prstClr val="white"/>
                </a:solidFill>
                <a:latin typeface="方正兰亭黑简体" panose="02000000000000000000" pitchFamily="2" charset="-122"/>
                <a:ea typeface="方正兰亭粗黑简体" panose="02000000000000000000" pitchFamily="2" charset="-122"/>
              </a:rPr>
              <a:t>: algorithm for pressure data</a:t>
            </a:r>
          </a:p>
          <a:p>
            <a:pPr marL="285750" lvl="0" indent="-285750">
              <a:lnSpc>
                <a:spcPct val="150000"/>
              </a:lnSpc>
              <a:buFont typeface="Wingdings" panose="05000000000000000000" pitchFamily="2" charset="2"/>
              <a:buChar char="ü"/>
            </a:pPr>
            <a:r>
              <a:rPr lang="en-US" altLang="zh-CN" sz="1400" i="1" dirty="0">
                <a:solidFill>
                  <a:prstClr val="white"/>
                </a:solidFill>
                <a:latin typeface="方正兰亭黑简体" panose="02000000000000000000" pitchFamily="2" charset="-122"/>
                <a:ea typeface="方正兰亭粗黑简体" panose="02000000000000000000" pitchFamily="2" charset="-122"/>
              </a:rPr>
              <a:t>About</a:t>
            </a:r>
            <a:r>
              <a:rPr lang="en-US" sz="1400" i="1" dirty="0" smtClean="0">
                <a:solidFill>
                  <a:prstClr val="white"/>
                </a:solidFill>
                <a:latin typeface="方正兰亭黑简体" panose="02000000000000000000" pitchFamily="2" charset="-122"/>
                <a:ea typeface="方正兰亭粗黑简体" panose="02000000000000000000" pitchFamily="2" charset="-122"/>
              </a:rPr>
              <a:t> </a:t>
            </a:r>
            <a:r>
              <a:rPr lang="en-US" sz="1400" i="1" dirty="0">
                <a:solidFill>
                  <a:prstClr val="white"/>
                </a:solidFill>
                <a:latin typeface="方正兰亭黑简体" panose="02000000000000000000" pitchFamily="2" charset="-122"/>
                <a:ea typeface="方正兰亭粗黑简体" panose="02000000000000000000" pitchFamily="2" charset="-122"/>
              </a:rPr>
              <a:t>three scenarios: personal information, fitness data, and health data</a:t>
            </a:r>
          </a:p>
          <a:p>
            <a:pPr marL="285750" lvl="0" indent="-285750">
              <a:lnSpc>
                <a:spcPct val="150000"/>
              </a:lnSpc>
              <a:buFont typeface="Wingdings" panose="05000000000000000000" pitchFamily="2" charset="2"/>
              <a:buChar char="ü"/>
            </a:pPr>
            <a:endParaRPr lang="en-US" altLang="zh-CN" sz="1400" i="1" dirty="0" smtClean="0">
              <a:solidFill>
                <a:prstClr val="white"/>
              </a:solidFill>
              <a:latin typeface="方正兰亭黑简体" panose="02000000000000000000" pitchFamily="2" charset="-122"/>
              <a:ea typeface="方正兰亭粗黑简体" panose="02000000000000000000" pitchFamily="2" charset="-122"/>
            </a:endParaRPr>
          </a:p>
          <a:p>
            <a:pPr lvl="0">
              <a:lnSpc>
                <a:spcPct val="150000"/>
              </a:lnSpc>
            </a:pPr>
            <a:r>
              <a:rPr lang="en-US" sz="1600" i="1" dirty="0">
                <a:solidFill>
                  <a:schemeClr val="bg1"/>
                </a:solidFill>
                <a:latin typeface="方正兰亭黑简体" panose="02000000000000000000" pitchFamily="2" charset="-122"/>
                <a:ea typeface="方正兰亭粗黑简体" panose="02000000000000000000" pitchFamily="2" charset="-122"/>
              </a:rPr>
              <a:t>Support from HUAWEI</a:t>
            </a:r>
          </a:p>
          <a:p>
            <a:pPr marL="285750" indent="-285750">
              <a:lnSpc>
                <a:spcPct val="150000"/>
              </a:lnSpc>
              <a:buFont typeface="Wingdings" panose="05000000000000000000" pitchFamily="2" charset="2"/>
              <a:buChar char="ü"/>
            </a:pPr>
            <a:r>
              <a:rPr lang="en-US" sz="1400" i="1" dirty="0">
                <a:solidFill>
                  <a:schemeClr val="bg1"/>
                </a:solidFill>
                <a:latin typeface="方正兰亭黑简体" panose="02000000000000000000" pitchFamily="2" charset="-122"/>
                <a:ea typeface="方正兰亭粗黑简体" panose="02000000000000000000" pitchFamily="2" charset="-122"/>
              </a:rPr>
              <a:t>HUAWEI </a:t>
            </a:r>
            <a:r>
              <a:rPr lang="en-US" sz="1400" i="1" dirty="0" err="1">
                <a:solidFill>
                  <a:schemeClr val="bg1"/>
                </a:solidFill>
                <a:latin typeface="方正兰亭黑简体" panose="02000000000000000000" pitchFamily="2" charset="-122"/>
                <a:ea typeface="方正兰亭粗黑简体" panose="02000000000000000000" pitchFamily="2" charset="-122"/>
              </a:rPr>
              <a:t>HiHealth</a:t>
            </a:r>
            <a:r>
              <a:rPr lang="en-US" sz="1400" i="1" dirty="0">
                <a:solidFill>
                  <a:schemeClr val="bg1"/>
                </a:solidFill>
                <a:latin typeface="方正兰亭黑简体" panose="02000000000000000000" pitchFamily="2" charset="-122"/>
                <a:ea typeface="方正兰亭粗黑简体" panose="02000000000000000000" pitchFamily="2" charset="-122"/>
              </a:rPr>
              <a:t> Kit provides the SDK for quick and convenient integration.</a:t>
            </a:r>
          </a:p>
          <a:p>
            <a:pPr marL="285750" indent="-285750">
              <a:lnSpc>
                <a:spcPct val="150000"/>
              </a:lnSpc>
              <a:buFont typeface="Wingdings" panose="05000000000000000000" pitchFamily="2" charset="2"/>
              <a:buChar char="ü"/>
            </a:pPr>
            <a:r>
              <a:rPr lang="en-US" sz="1400" i="1" dirty="0">
                <a:solidFill>
                  <a:schemeClr val="bg1"/>
                </a:solidFill>
                <a:latin typeface="方正兰亭黑简体" panose="02000000000000000000" pitchFamily="2" charset="-122"/>
                <a:ea typeface="方正兰亭粗黑简体" panose="02000000000000000000" pitchFamily="2" charset="-122"/>
              </a:rPr>
              <a:t>The SDK contains user authorization, reducing development workload</a:t>
            </a:r>
            <a:r>
              <a:rPr lang="en-US" sz="1400" i="1" dirty="0" smtClean="0">
                <a:solidFill>
                  <a:schemeClr val="bg1"/>
                </a:solidFill>
                <a:latin typeface="方正兰亭黑简体" panose="02000000000000000000" pitchFamily="2" charset="-122"/>
                <a:ea typeface="方正兰亭粗黑简体" panose="02000000000000000000" pitchFamily="2" charset="-122"/>
              </a:rPr>
              <a:t>.</a:t>
            </a:r>
            <a:endParaRPr lang="en-US" altLang="zh-CN" sz="1400" i="1" dirty="0" smtClean="0">
              <a:solidFill>
                <a:schemeClr val="bg1"/>
              </a:solidFill>
              <a:latin typeface="方正兰亭黑简体" panose="02000000000000000000" pitchFamily="2" charset="-122"/>
              <a:ea typeface="方正兰亭粗黑简体" panose="02000000000000000000" pitchFamily="2" charset="-122"/>
            </a:endParaRPr>
          </a:p>
        </p:txBody>
      </p:sp>
      <p:sp>
        <p:nvSpPr>
          <p:cNvPr id="1048685" name="矩形 1"/>
          <p:cNvSpPr/>
          <p:nvPr/>
        </p:nvSpPr>
        <p:spPr>
          <a:xfrm>
            <a:off x="7119087" y="24056"/>
            <a:ext cx="5155579" cy="340414"/>
          </a:xfrm>
          <a:prstGeom prst="rect">
            <a:avLst/>
          </a:prstGeom>
        </p:spPr>
        <p:txBody>
          <a:bodyPr wrap="none">
            <a:spAutoFit/>
          </a:bodyPr>
          <a:lstStyle/>
          <a:p>
            <a:pPr lvl="1">
              <a:lnSpc>
                <a:spcPct val="15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p:txBody>
      </p:sp>
      <p:pic>
        <p:nvPicPr>
          <p:cNvPr id="27" name="20191218-233218(eSpa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7488" y="1351545"/>
            <a:ext cx="1866900" cy="4038600"/>
          </a:xfrm>
          <a:prstGeom prst="rect">
            <a:avLst/>
          </a:prstGeom>
        </p:spPr>
      </p:pic>
    </p:spTree>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
                                        </p:tgtEl>
                                      </p:cBhvr>
                                    </p:cmd>
                                  </p:childTnLst>
                                </p:cTn>
                              </p:par>
                            </p:childTnLst>
                          </p:cTn>
                        </p:par>
                      </p:childTnLst>
                    </p:cTn>
                  </p:par>
                </p:childTnLst>
              </p:cTn>
              <p:nextCondLst>
                <p:cond evt="onClick" delay="0">
                  <p:tgtEl>
                    <p:spTgt spid="27"/>
                  </p:tgtEl>
                </p:cond>
              </p:nextCondLst>
            </p:seq>
            <p:video>
              <p:cMediaNode vol="80000">
                <p:cTn id="7" fill="hold" display="0">
                  <p:stCondLst>
                    <p:cond delay="indefinite"/>
                  </p:stCondLst>
                </p:cTn>
                <p:tgtEl>
                  <p:spTgt spid="2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矩形 1"/>
          <p:cNvSpPr/>
          <p:nvPr/>
        </p:nvSpPr>
        <p:spPr>
          <a:xfrm>
            <a:off x="437865" y="384992"/>
            <a:ext cx="11754135" cy="671209"/>
          </a:xfrm>
          <a:prstGeom prst="rect">
            <a:avLst/>
          </a:prstGeom>
        </p:spPr>
        <p:txBody>
          <a:bodyPr wrap="square">
            <a:spAutoFit/>
          </a:bodyPr>
          <a:lstStyle/>
          <a:p>
            <a:pPr>
              <a:lnSpc>
                <a:spcPct val="150000"/>
              </a:lnSpc>
            </a:pPr>
            <a:r>
              <a:rPr lang="en-US" sz="2800" i="1" dirty="0">
                <a:solidFill>
                  <a:schemeClr val="bg1"/>
                </a:solidFill>
                <a:latin typeface="方正兰亭黑简体" panose="02000000000000000000" pitchFamily="2" charset="-122"/>
                <a:ea typeface="方正兰亭粗黑简体" panose="02000000000000000000" pitchFamily="2" charset="-122"/>
              </a:rPr>
              <a:t>Authorization process of a Java </a:t>
            </a:r>
            <a:r>
              <a:rPr lang="en-US" sz="2800" i="1" dirty="0" smtClean="0">
                <a:solidFill>
                  <a:schemeClr val="bg1"/>
                </a:solidFill>
                <a:latin typeface="方正兰亭黑简体" panose="02000000000000000000" pitchFamily="2" charset="-122"/>
                <a:ea typeface="方正兰亭粗黑简体" panose="02000000000000000000" pitchFamily="2" charset="-122"/>
              </a:rPr>
              <a:t>API</a:t>
            </a:r>
            <a:endParaRPr lang="en-US" sz="2800" i="1" dirty="0">
              <a:solidFill>
                <a:schemeClr val="bg1"/>
              </a:solidFill>
              <a:latin typeface="方正兰亭黑简体" panose="02000000000000000000" pitchFamily="2" charset="-122"/>
              <a:ea typeface="方正兰亭粗黑简体" panose="02000000000000000000" pitchFamily="2" charset="-122"/>
            </a:endParaRPr>
          </a:p>
        </p:txBody>
      </p:sp>
      <p:grpSp>
        <p:nvGrpSpPr>
          <p:cNvPr id="80" name="组合 58"/>
          <p:cNvGrpSpPr/>
          <p:nvPr/>
        </p:nvGrpSpPr>
        <p:grpSpPr>
          <a:xfrm>
            <a:off x="1185525" y="1521874"/>
            <a:ext cx="10280039" cy="4152734"/>
            <a:chOff x="2413510" y="2231534"/>
            <a:chExt cx="20263679" cy="10758422"/>
          </a:xfrm>
        </p:grpSpPr>
        <p:sp>
          <p:nvSpPr>
            <p:cNvPr id="1048689" name="Line 52"/>
            <p:cNvSpPr>
              <a:spLocks noChangeShapeType="1"/>
            </p:cNvSpPr>
            <p:nvPr/>
          </p:nvSpPr>
          <p:spPr bwMode="auto">
            <a:xfrm>
              <a:off x="3329925" y="7133199"/>
              <a:ext cx="6954916" cy="0"/>
            </a:xfrm>
            <a:prstGeom prst="line">
              <a:avLst/>
            </a:prstGeom>
            <a:noFill/>
            <a:ln w="28575" cap="rnd">
              <a:solidFill>
                <a:srgbClr val="6CA43E"/>
              </a:solidFill>
              <a:prstDash val="solid"/>
              <a:round/>
              <a:headEnd type="none" w="med" len="med"/>
              <a:tailEnd type="triangle" w="med" len="me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cxnSp>
          <p:nvCxnSpPr>
            <p:cNvPr id="3145745" name="直接连接符 60"/>
            <p:cNvCxnSpPr>
              <a:cxnSpLocks/>
            </p:cNvCxnSpPr>
            <p:nvPr/>
          </p:nvCxnSpPr>
          <p:spPr>
            <a:xfrm>
              <a:off x="3357750" y="6127257"/>
              <a:ext cx="7026641" cy="0"/>
            </a:xfrm>
            <a:prstGeom prst="line">
              <a:avLst/>
            </a:prstGeom>
            <a:ln w="28575">
              <a:solidFill>
                <a:srgbClr val="6CA43E"/>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48690" name="Freeform 7"/>
            <p:cNvSpPr>
              <a:spLocks noEditPoints="1"/>
            </p:cNvSpPr>
            <p:nvPr/>
          </p:nvSpPr>
          <p:spPr bwMode="auto">
            <a:xfrm>
              <a:off x="10408843" y="3142261"/>
              <a:ext cx="15123" cy="9847695"/>
            </a:xfrm>
            <a:custGeom>
              <a:avLst/>
              <a:gdLst>
                <a:gd name="T0" fmla="*/ 7 w 13"/>
                <a:gd name="T1" fmla="*/ 0 h 8524"/>
                <a:gd name="T2" fmla="*/ 0 w 13"/>
                <a:gd name="T3" fmla="*/ 166 h 8524"/>
                <a:gd name="T4" fmla="*/ 0 w 13"/>
                <a:gd name="T5" fmla="*/ 420 h 8524"/>
                <a:gd name="T6" fmla="*/ 7 w 13"/>
                <a:gd name="T7" fmla="*/ 586 h 8524"/>
                <a:gd name="T8" fmla="*/ 13 w 13"/>
                <a:gd name="T9" fmla="*/ 740 h 8524"/>
                <a:gd name="T10" fmla="*/ 13 w 13"/>
                <a:gd name="T11" fmla="*/ 806 h 8524"/>
                <a:gd name="T12" fmla="*/ 13 w 13"/>
                <a:gd name="T13" fmla="*/ 806 h 8524"/>
                <a:gd name="T14" fmla="*/ 7 w 13"/>
                <a:gd name="T15" fmla="*/ 960 h 8524"/>
                <a:gd name="T16" fmla="*/ 0 w 13"/>
                <a:gd name="T17" fmla="*/ 1126 h 8524"/>
                <a:gd name="T18" fmla="*/ 0 w 13"/>
                <a:gd name="T19" fmla="*/ 1380 h 8524"/>
                <a:gd name="T20" fmla="*/ 7 w 13"/>
                <a:gd name="T21" fmla="*/ 1546 h 8524"/>
                <a:gd name="T22" fmla="*/ 13 w 13"/>
                <a:gd name="T23" fmla="*/ 1700 h 8524"/>
                <a:gd name="T24" fmla="*/ 13 w 13"/>
                <a:gd name="T25" fmla="*/ 1766 h 8524"/>
                <a:gd name="T26" fmla="*/ 13 w 13"/>
                <a:gd name="T27" fmla="*/ 1766 h 8524"/>
                <a:gd name="T28" fmla="*/ 7 w 13"/>
                <a:gd name="T29" fmla="*/ 1920 h 8524"/>
                <a:gd name="T30" fmla="*/ 0 w 13"/>
                <a:gd name="T31" fmla="*/ 2086 h 8524"/>
                <a:gd name="T32" fmla="*/ 0 w 13"/>
                <a:gd name="T33" fmla="*/ 2340 h 8524"/>
                <a:gd name="T34" fmla="*/ 7 w 13"/>
                <a:gd name="T35" fmla="*/ 2506 h 8524"/>
                <a:gd name="T36" fmla="*/ 13 w 13"/>
                <a:gd name="T37" fmla="*/ 2660 h 8524"/>
                <a:gd name="T38" fmla="*/ 13 w 13"/>
                <a:gd name="T39" fmla="*/ 2726 h 8524"/>
                <a:gd name="T40" fmla="*/ 13 w 13"/>
                <a:gd name="T41" fmla="*/ 2726 h 8524"/>
                <a:gd name="T42" fmla="*/ 7 w 13"/>
                <a:gd name="T43" fmla="*/ 2880 h 8524"/>
                <a:gd name="T44" fmla="*/ 0 w 13"/>
                <a:gd name="T45" fmla="*/ 3046 h 8524"/>
                <a:gd name="T46" fmla="*/ 0 w 13"/>
                <a:gd name="T47" fmla="*/ 3300 h 8524"/>
                <a:gd name="T48" fmla="*/ 7 w 13"/>
                <a:gd name="T49" fmla="*/ 3466 h 8524"/>
                <a:gd name="T50" fmla="*/ 13 w 13"/>
                <a:gd name="T51" fmla="*/ 3620 h 8524"/>
                <a:gd name="T52" fmla="*/ 13 w 13"/>
                <a:gd name="T53" fmla="*/ 3686 h 8524"/>
                <a:gd name="T54" fmla="*/ 13 w 13"/>
                <a:gd name="T55" fmla="*/ 3686 h 8524"/>
                <a:gd name="T56" fmla="*/ 7 w 13"/>
                <a:gd name="T57" fmla="*/ 3840 h 8524"/>
                <a:gd name="T58" fmla="*/ 0 w 13"/>
                <a:gd name="T59" fmla="*/ 4006 h 8524"/>
                <a:gd name="T60" fmla="*/ 0 w 13"/>
                <a:gd name="T61" fmla="*/ 4260 h 8524"/>
                <a:gd name="T62" fmla="*/ 7 w 13"/>
                <a:gd name="T63" fmla="*/ 4426 h 8524"/>
                <a:gd name="T64" fmla="*/ 13 w 13"/>
                <a:gd name="T65" fmla="*/ 4580 h 8524"/>
                <a:gd name="T66" fmla="*/ 13 w 13"/>
                <a:gd name="T67" fmla="*/ 4646 h 8524"/>
                <a:gd name="T68" fmla="*/ 13 w 13"/>
                <a:gd name="T69" fmla="*/ 4646 h 8524"/>
                <a:gd name="T70" fmla="*/ 7 w 13"/>
                <a:gd name="T71" fmla="*/ 4800 h 8524"/>
                <a:gd name="T72" fmla="*/ 0 w 13"/>
                <a:gd name="T73" fmla="*/ 4966 h 8524"/>
                <a:gd name="T74" fmla="*/ 0 w 13"/>
                <a:gd name="T75" fmla="*/ 5220 h 8524"/>
                <a:gd name="T76" fmla="*/ 7 w 13"/>
                <a:gd name="T77" fmla="*/ 5386 h 8524"/>
                <a:gd name="T78" fmla="*/ 13 w 13"/>
                <a:gd name="T79" fmla="*/ 5540 h 8524"/>
                <a:gd name="T80" fmla="*/ 13 w 13"/>
                <a:gd name="T81" fmla="*/ 5606 h 8524"/>
                <a:gd name="T82" fmla="*/ 13 w 13"/>
                <a:gd name="T83" fmla="*/ 5606 h 8524"/>
                <a:gd name="T84" fmla="*/ 7 w 13"/>
                <a:gd name="T85" fmla="*/ 5760 h 8524"/>
                <a:gd name="T86" fmla="*/ 0 w 13"/>
                <a:gd name="T87" fmla="*/ 5926 h 8524"/>
                <a:gd name="T88" fmla="*/ 0 w 13"/>
                <a:gd name="T89" fmla="*/ 6180 h 8524"/>
                <a:gd name="T90" fmla="*/ 7 w 13"/>
                <a:gd name="T91" fmla="*/ 6346 h 8524"/>
                <a:gd name="T92" fmla="*/ 13 w 13"/>
                <a:gd name="T93" fmla="*/ 6500 h 8524"/>
                <a:gd name="T94" fmla="*/ 13 w 13"/>
                <a:gd name="T95" fmla="*/ 6566 h 8524"/>
                <a:gd name="T96" fmla="*/ 13 w 13"/>
                <a:gd name="T97" fmla="*/ 6566 h 8524"/>
                <a:gd name="T98" fmla="*/ 7 w 13"/>
                <a:gd name="T99" fmla="*/ 6720 h 8524"/>
                <a:gd name="T100" fmla="*/ 0 w 13"/>
                <a:gd name="T101" fmla="*/ 6886 h 8524"/>
                <a:gd name="T102" fmla="*/ 0 w 13"/>
                <a:gd name="T103" fmla="*/ 7140 h 8524"/>
                <a:gd name="T104" fmla="*/ 7 w 13"/>
                <a:gd name="T105" fmla="*/ 7306 h 8524"/>
                <a:gd name="T106" fmla="*/ 13 w 13"/>
                <a:gd name="T107" fmla="*/ 7460 h 8524"/>
                <a:gd name="T108" fmla="*/ 13 w 13"/>
                <a:gd name="T109" fmla="*/ 7526 h 8524"/>
                <a:gd name="T110" fmla="*/ 13 w 13"/>
                <a:gd name="T111" fmla="*/ 7526 h 8524"/>
                <a:gd name="T112" fmla="*/ 7 w 13"/>
                <a:gd name="T113" fmla="*/ 7680 h 8524"/>
                <a:gd name="T114" fmla="*/ 0 w 13"/>
                <a:gd name="T115" fmla="*/ 7846 h 8524"/>
                <a:gd name="T116" fmla="*/ 0 w 13"/>
                <a:gd name="T117" fmla="*/ 8100 h 8524"/>
                <a:gd name="T118" fmla="*/ 7 w 13"/>
                <a:gd name="T119" fmla="*/ 8266 h 8524"/>
                <a:gd name="T120" fmla="*/ 13 w 13"/>
                <a:gd name="T121" fmla="*/ 8420 h 8524"/>
                <a:gd name="T122" fmla="*/ 13 w 13"/>
                <a:gd name="T123" fmla="*/ 8486 h 8524"/>
                <a:gd name="T124" fmla="*/ 13 w 13"/>
                <a:gd name="T125" fmla="*/ 8486 h 8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 h="8524">
                  <a:moveTo>
                    <a:pt x="13" y="6"/>
                  </a:moveTo>
                  <a:lnTo>
                    <a:pt x="13" y="100"/>
                  </a:lnTo>
                  <a:cubicBezTo>
                    <a:pt x="13" y="103"/>
                    <a:pt x="10" y="106"/>
                    <a:pt x="7" y="106"/>
                  </a:cubicBezTo>
                  <a:cubicBezTo>
                    <a:pt x="3" y="106"/>
                    <a:pt x="0" y="103"/>
                    <a:pt x="0" y="100"/>
                  </a:cubicBezTo>
                  <a:lnTo>
                    <a:pt x="0" y="6"/>
                  </a:lnTo>
                  <a:cubicBezTo>
                    <a:pt x="0" y="3"/>
                    <a:pt x="3" y="0"/>
                    <a:pt x="7" y="0"/>
                  </a:cubicBezTo>
                  <a:cubicBezTo>
                    <a:pt x="10" y="0"/>
                    <a:pt x="13" y="3"/>
                    <a:pt x="13" y="6"/>
                  </a:cubicBezTo>
                  <a:close/>
                  <a:moveTo>
                    <a:pt x="13" y="166"/>
                  </a:moveTo>
                  <a:lnTo>
                    <a:pt x="13" y="260"/>
                  </a:lnTo>
                  <a:cubicBezTo>
                    <a:pt x="13" y="263"/>
                    <a:pt x="10" y="266"/>
                    <a:pt x="7" y="266"/>
                  </a:cubicBezTo>
                  <a:cubicBezTo>
                    <a:pt x="3" y="266"/>
                    <a:pt x="0" y="263"/>
                    <a:pt x="0" y="260"/>
                  </a:cubicBezTo>
                  <a:lnTo>
                    <a:pt x="0" y="166"/>
                  </a:lnTo>
                  <a:cubicBezTo>
                    <a:pt x="0" y="163"/>
                    <a:pt x="3" y="160"/>
                    <a:pt x="7" y="160"/>
                  </a:cubicBezTo>
                  <a:cubicBezTo>
                    <a:pt x="10" y="160"/>
                    <a:pt x="13" y="163"/>
                    <a:pt x="13" y="166"/>
                  </a:cubicBezTo>
                  <a:close/>
                  <a:moveTo>
                    <a:pt x="13" y="326"/>
                  </a:moveTo>
                  <a:lnTo>
                    <a:pt x="13" y="420"/>
                  </a:lnTo>
                  <a:cubicBezTo>
                    <a:pt x="13" y="423"/>
                    <a:pt x="10" y="426"/>
                    <a:pt x="7" y="426"/>
                  </a:cubicBezTo>
                  <a:cubicBezTo>
                    <a:pt x="3" y="426"/>
                    <a:pt x="0" y="423"/>
                    <a:pt x="0" y="420"/>
                  </a:cubicBezTo>
                  <a:lnTo>
                    <a:pt x="0" y="326"/>
                  </a:lnTo>
                  <a:cubicBezTo>
                    <a:pt x="0" y="323"/>
                    <a:pt x="3" y="320"/>
                    <a:pt x="7" y="320"/>
                  </a:cubicBezTo>
                  <a:cubicBezTo>
                    <a:pt x="10" y="320"/>
                    <a:pt x="13" y="323"/>
                    <a:pt x="13" y="326"/>
                  </a:cubicBezTo>
                  <a:close/>
                  <a:moveTo>
                    <a:pt x="13" y="486"/>
                  </a:moveTo>
                  <a:lnTo>
                    <a:pt x="13" y="580"/>
                  </a:lnTo>
                  <a:cubicBezTo>
                    <a:pt x="13" y="583"/>
                    <a:pt x="10" y="586"/>
                    <a:pt x="7" y="586"/>
                  </a:cubicBezTo>
                  <a:cubicBezTo>
                    <a:pt x="3" y="586"/>
                    <a:pt x="0" y="583"/>
                    <a:pt x="0" y="580"/>
                  </a:cubicBezTo>
                  <a:lnTo>
                    <a:pt x="0" y="486"/>
                  </a:lnTo>
                  <a:cubicBezTo>
                    <a:pt x="0" y="483"/>
                    <a:pt x="3" y="480"/>
                    <a:pt x="7" y="480"/>
                  </a:cubicBezTo>
                  <a:cubicBezTo>
                    <a:pt x="10" y="480"/>
                    <a:pt x="13" y="483"/>
                    <a:pt x="13" y="486"/>
                  </a:cubicBezTo>
                  <a:close/>
                  <a:moveTo>
                    <a:pt x="13" y="646"/>
                  </a:moveTo>
                  <a:lnTo>
                    <a:pt x="13" y="740"/>
                  </a:lnTo>
                  <a:cubicBezTo>
                    <a:pt x="13" y="743"/>
                    <a:pt x="10" y="746"/>
                    <a:pt x="7" y="746"/>
                  </a:cubicBezTo>
                  <a:cubicBezTo>
                    <a:pt x="3" y="746"/>
                    <a:pt x="0" y="743"/>
                    <a:pt x="0" y="740"/>
                  </a:cubicBezTo>
                  <a:lnTo>
                    <a:pt x="0" y="646"/>
                  </a:lnTo>
                  <a:cubicBezTo>
                    <a:pt x="0" y="643"/>
                    <a:pt x="3" y="640"/>
                    <a:pt x="7" y="640"/>
                  </a:cubicBezTo>
                  <a:cubicBezTo>
                    <a:pt x="10" y="640"/>
                    <a:pt x="13" y="643"/>
                    <a:pt x="13" y="646"/>
                  </a:cubicBezTo>
                  <a:close/>
                  <a:moveTo>
                    <a:pt x="13" y="806"/>
                  </a:moveTo>
                  <a:lnTo>
                    <a:pt x="13" y="900"/>
                  </a:lnTo>
                  <a:cubicBezTo>
                    <a:pt x="13" y="903"/>
                    <a:pt x="10" y="906"/>
                    <a:pt x="7" y="906"/>
                  </a:cubicBezTo>
                  <a:cubicBezTo>
                    <a:pt x="3" y="906"/>
                    <a:pt x="0" y="903"/>
                    <a:pt x="0" y="900"/>
                  </a:cubicBezTo>
                  <a:lnTo>
                    <a:pt x="0" y="806"/>
                  </a:lnTo>
                  <a:cubicBezTo>
                    <a:pt x="0" y="803"/>
                    <a:pt x="3" y="800"/>
                    <a:pt x="7" y="800"/>
                  </a:cubicBezTo>
                  <a:cubicBezTo>
                    <a:pt x="10" y="800"/>
                    <a:pt x="13" y="803"/>
                    <a:pt x="13" y="806"/>
                  </a:cubicBezTo>
                  <a:close/>
                  <a:moveTo>
                    <a:pt x="13" y="966"/>
                  </a:moveTo>
                  <a:lnTo>
                    <a:pt x="13" y="1060"/>
                  </a:lnTo>
                  <a:cubicBezTo>
                    <a:pt x="13" y="1063"/>
                    <a:pt x="10" y="1066"/>
                    <a:pt x="7" y="1066"/>
                  </a:cubicBezTo>
                  <a:cubicBezTo>
                    <a:pt x="3" y="1066"/>
                    <a:pt x="0" y="1063"/>
                    <a:pt x="0" y="1060"/>
                  </a:cubicBezTo>
                  <a:lnTo>
                    <a:pt x="0" y="966"/>
                  </a:lnTo>
                  <a:cubicBezTo>
                    <a:pt x="0" y="963"/>
                    <a:pt x="3" y="960"/>
                    <a:pt x="7" y="960"/>
                  </a:cubicBezTo>
                  <a:cubicBezTo>
                    <a:pt x="10" y="960"/>
                    <a:pt x="13" y="963"/>
                    <a:pt x="13" y="966"/>
                  </a:cubicBezTo>
                  <a:close/>
                  <a:moveTo>
                    <a:pt x="13" y="1126"/>
                  </a:moveTo>
                  <a:lnTo>
                    <a:pt x="13" y="1220"/>
                  </a:lnTo>
                  <a:cubicBezTo>
                    <a:pt x="13" y="1223"/>
                    <a:pt x="10" y="1226"/>
                    <a:pt x="7" y="1226"/>
                  </a:cubicBezTo>
                  <a:cubicBezTo>
                    <a:pt x="3" y="1226"/>
                    <a:pt x="0" y="1223"/>
                    <a:pt x="0" y="1220"/>
                  </a:cubicBezTo>
                  <a:lnTo>
                    <a:pt x="0" y="1126"/>
                  </a:lnTo>
                  <a:cubicBezTo>
                    <a:pt x="0" y="1123"/>
                    <a:pt x="3" y="1120"/>
                    <a:pt x="7" y="1120"/>
                  </a:cubicBezTo>
                  <a:cubicBezTo>
                    <a:pt x="10" y="1120"/>
                    <a:pt x="13" y="1123"/>
                    <a:pt x="13" y="1126"/>
                  </a:cubicBezTo>
                  <a:close/>
                  <a:moveTo>
                    <a:pt x="13" y="1286"/>
                  </a:moveTo>
                  <a:lnTo>
                    <a:pt x="13" y="1380"/>
                  </a:lnTo>
                  <a:cubicBezTo>
                    <a:pt x="13" y="1383"/>
                    <a:pt x="10" y="1386"/>
                    <a:pt x="7" y="1386"/>
                  </a:cubicBezTo>
                  <a:cubicBezTo>
                    <a:pt x="3" y="1386"/>
                    <a:pt x="0" y="1383"/>
                    <a:pt x="0" y="1380"/>
                  </a:cubicBezTo>
                  <a:lnTo>
                    <a:pt x="0" y="1286"/>
                  </a:lnTo>
                  <a:cubicBezTo>
                    <a:pt x="0" y="1283"/>
                    <a:pt x="3" y="1280"/>
                    <a:pt x="7" y="1280"/>
                  </a:cubicBezTo>
                  <a:cubicBezTo>
                    <a:pt x="10" y="1280"/>
                    <a:pt x="13" y="1283"/>
                    <a:pt x="13" y="1286"/>
                  </a:cubicBezTo>
                  <a:close/>
                  <a:moveTo>
                    <a:pt x="13" y="1446"/>
                  </a:moveTo>
                  <a:lnTo>
                    <a:pt x="13" y="1540"/>
                  </a:lnTo>
                  <a:cubicBezTo>
                    <a:pt x="13" y="1543"/>
                    <a:pt x="10" y="1546"/>
                    <a:pt x="7" y="1546"/>
                  </a:cubicBezTo>
                  <a:cubicBezTo>
                    <a:pt x="3" y="1546"/>
                    <a:pt x="0" y="1543"/>
                    <a:pt x="0" y="1540"/>
                  </a:cubicBezTo>
                  <a:lnTo>
                    <a:pt x="0" y="1446"/>
                  </a:lnTo>
                  <a:cubicBezTo>
                    <a:pt x="0" y="1443"/>
                    <a:pt x="3" y="1440"/>
                    <a:pt x="7" y="1440"/>
                  </a:cubicBezTo>
                  <a:cubicBezTo>
                    <a:pt x="10" y="1440"/>
                    <a:pt x="13" y="1443"/>
                    <a:pt x="13" y="1446"/>
                  </a:cubicBezTo>
                  <a:close/>
                  <a:moveTo>
                    <a:pt x="13" y="1606"/>
                  </a:moveTo>
                  <a:lnTo>
                    <a:pt x="13" y="1700"/>
                  </a:lnTo>
                  <a:cubicBezTo>
                    <a:pt x="13" y="1703"/>
                    <a:pt x="10" y="1706"/>
                    <a:pt x="7" y="1706"/>
                  </a:cubicBezTo>
                  <a:cubicBezTo>
                    <a:pt x="3" y="1706"/>
                    <a:pt x="0" y="1703"/>
                    <a:pt x="0" y="1700"/>
                  </a:cubicBezTo>
                  <a:lnTo>
                    <a:pt x="0" y="1606"/>
                  </a:lnTo>
                  <a:cubicBezTo>
                    <a:pt x="0" y="1603"/>
                    <a:pt x="3" y="1600"/>
                    <a:pt x="7" y="1600"/>
                  </a:cubicBezTo>
                  <a:cubicBezTo>
                    <a:pt x="10" y="1600"/>
                    <a:pt x="13" y="1603"/>
                    <a:pt x="13" y="1606"/>
                  </a:cubicBezTo>
                  <a:close/>
                  <a:moveTo>
                    <a:pt x="13" y="1766"/>
                  </a:moveTo>
                  <a:lnTo>
                    <a:pt x="13" y="1860"/>
                  </a:lnTo>
                  <a:cubicBezTo>
                    <a:pt x="13" y="1863"/>
                    <a:pt x="10" y="1866"/>
                    <a:pt x="7" y="1866"/>
                  </a:cubicBezTo>
                  <a:cubicBezTo>
                    <a:pt x="3" y="1866"/>
                    <a:pt x="0" y="1863"/>
                    <a:pt x="0" y="1860"/>
                  </a:cubicBezTo>
                  <a:lnTo>
                    <a:pt x="0" y="1766"/>
                  </a:lnTo>
                  <a:cubicBezTo>
                    <a:pt x="0" y="1763"/>
                    <a:pt x="3" y="1760"/>
                    <a:pt x="7" y="1760"/>
                  </a:cubicBezTo>
                  <a:cubicBezTo>
                    <a:pt x="10" y="1760"/>
                    <a:pt x="13" y="1763"/>
                    <a:pt x="13" y="1766"/>
                  </a:cubicBezTo>
                  <a:close/>
                  <a:moveTo>
                    <a:pt x="13" y="1926"/>
                  </a:moveTo>
                  <a:lnTo>
                    <a:pt x="13" y="2020"/>
                  </a:lnTo>
                  <a:cubicBezTo>
                    <a:pt x="13" y="2023"/>
                    <a:pt x="10" y="2026"/>
                    <a:pt x="7" y="2026"/>
                  </a:cubicBezTo>
                  <a:cubicBezTo>
                    <a:pt x="3" y="2026"/>
                    <a:pt x="0" y="2023"/>
                    <a:pt x="0" y="2020"/>
                  </a:cubicBezTo>
                  <a:lnTo>
                    <a:pt x="0" y="1926"/>
                  </a:lnTo>
                  <a:cubicBezTo>
                    <a:pt x="0" y="1923"/>
                    <a:pt x="3" y="1920"/>
                    <a:pt x="7" y="1920"/>
                  </a:cubicBezTo>
                  <a:cubicBezTo>
                    <a:pt x="10" y="1920"/>
                    <a:pt x="13" y="1923"/>
                    <a:pt x="13" y="1926"/>
                  </a:cubicBezTo>
                  <a:close/>
                  <a:moveTo>
                    <a:pt x="13" y="2086"/>
                  </a:moveTo>
                  <a:lnTo>
                    <a:pt x="13" y="2180"/>
                  </a:lnTo>
                  <a:cubicBezTo>
                    <a:pt x="13" y="2183"/>
                    <a:pt x="10" y="2186"/>
                    <a:pt x="7" y="2186"/>
                  </a:cubicBezTo>
                  <a:cubicBezTo>
                    <a:pt x="3" y="2186"/>
                    <a:pt x="0" y="2183"/>
                    <a:pt x="0" y="2180"/>
                  </a:cubicBezTo>
                  <a:lnTo>
                    <a:pt x="0" y="2086"/>
                  </a:lnTo>
                  <a:cubicBezTo>
                    <a:pt x="0" y="2083"/>
                    <a:pt x="3" y="2080"/>
                    <a:pt x="7" y="2080"/>
                  </a:cubicBezTo>
                  <a:cubicBezTo>
                    <a:pt x="10" y="2080"/>
                    <a:pt x="13" y="2083"/>
                    <a:pt x="13" y="2086"/>
                  </a:cubicBezTo>
                  <a:close/>
                  <a:moveTo>
                    <a:pt x="13" y="2246"/>
                  </a:moveTo>
                  <a:lnTo>
                    <a:pt x="13" y="2340"/>
                  </a:lnTo>
                  <a:cubicBezTo>
                    <a:pt x="13" y="2343"/>
                    <a:pt x="10" y="2346"/>
                    <a:pt x="7" y="2346"/>
                  </a:cubicBezTo>
                  <a:cubicBezTo>
                    <a:pt x="3" y="2346"/>
                    <a:pt x="0" y="2343"/>
                    <a:pt x="0" y="2340"/>
                  </a:cubicBezTo>
                  <a:lnTo>
                    <a:pt x="0" y="2246"/>
                  </a:lnTo>
                  <a:cubicBezTo>
                    <a:pt x="0" y="2243"/>
                    <a:pt x="3" y="2240"/>
                    <a:pt x="7" y="2240"/>
                  </a:cubicBezTo>
                  <a:cubicBezTo>
                    <a:pt x="10" y="2240"/>
                    <a:pt x="13" y="2243"/>
                    <a:pt x="13" y="2246"/>
                  </a:cubicBezTo>
                  <a:close/>
                  <a:moveTo>
                    <a:pt x="13" y="2406"/>
                  </a:moveTo>
                  <a:lnTo>
                    <a:pt x="13" y="2500"/>
                  </a:lnTo>
                  <a:cubicBezTo>
                    <a:pt x="13" y="2503"/>
                    <a:pt x="10" y="2506"/>
                    <a:pt x="7" y="2506"/>
                  </a:cubicBezTo>
                  <a:cubicBezTo>
                    <a:pt x="3" y="2506"/>
                    <a:pt x="0" y="2503"/>
                    <a:pt x="0" y="2500"/>
                  </a:cubicBezTo>
                  <a:lnTo>
                    <a:pt x="0" y="2406"/>
                  </a:lnTo>
                  <a:cubicBezTo>
                    <a:pt x="0" y="2403"/>
                    <a:pt x="3" y="2400"/>
                    <a:pt x="7" y="2400"/>
                  </a:cubicBezTo>
                  <a:cubicBezTo>
                    <a:pt x="10" y="2400"/>
                    <a:pt x="13" y="2403"/>
                    <a:pt x="13" y="2406"/>
                  </a:cubicBezTo>
                  <a:close/>
                  <a:moveTo>
                    <a:pt x="13" y="2566"/>
                  </a:moveTo>
                  <a:lnTo>
                    <a:pt x="13" y="2660"/>
                  </a:lnTo>
                  <a:cubicBezTo>
                    <a:pt x="13" y="2663"/>
                    <a:pt x="10" y="2666"/>
                    <a:pt x="7" y="2666"/>
                  </a:cubicBezTo>
                  <a:cubicBezTo>
                    <a:pt x="3" y="2666"/>
                    <a:pt x="0" y="2663"/>
                    <a:pt x="0" y="2660"/>
                  </a:cubicBezTo>
                  <a:lnTo>
                    <a:pt x="0" y="2566"/>
                  </a:lnTo>
                  <a:cubicBezTo>
                    <a:pt x="0" y="2563"/>
                    <a:pt x="3" y="2560"/>
                    <a:pt x="7" y="2560"/>
                  </a:cubicBezTo>
                  <a:cubicBezTo>
                    <a:pt x="10" y="2560"/>
                    <a:pt x="13" y="2563"/>
                    <a:pt x="13" y="2566"/>
                  </a:cubicBezTo>
                  <a:close/>
                  <a:moveTo>
                    <a:pt x="13" y="2726"/>
                  </a:moveTo>
                  <a:lnTo>
                    <a:pt x="13" y="2820"/>
                  </a:lnTo>
                  <a:cubicBezTo>
                    <a:pt x="13" y="2823"/>
                    <a:pt x="10" y="2826"/>
                    <a:pt x="7" y="2826"/>
                  </a:cubicBezTo>
                  <a:cubicBezTo>
                    <a:pt x="3" y="2826"/>
                    <a:pt x="0" y="2823"/>
                    <a:pt x="0" y="2820"/>
                  </a:cubicBezTo>
                  <a:lnTo>
                    <a:pt x="0" y="2726"/>
                  </a:lnTo>
                  <a:cubicBezTo>
                    <a:pt x="0" y="2723"/>
                    <a:pt x="3" y="2720"/>
                    <a:pt x="7" y="2720"/>
                  </a:cubicBezTo>
                  <a:cubicBezTo>
                    <a:pt x="10" y="2720"/>
                    <a:pt x="13" y="2723"/>
                    <a:pt x="13" y="2726"/>
                  </a:cubicBezTo>
                  <a:close/>
                  <a:moveTo>
                    <a:pt x="13" y="2886"/>
                  </a:moveTo>
                  <a:lnTo>
                    <a:pt x="13" y="2980"/>
                  </a:lnTo>
                  <a:cubicBezTo>
                    <a:pt x="13" y="2983"/>
                    <a:pt x="10" y="2986"/>
                    <a:pt x="7" y="2986"/>
                  </a:cubicBezTo>
                  <a:cubicBezTo>
                    <a:pt x="3" y="2986"/>
                    <a:pt x="0" y="2983"/>
                    <a:pt x="0" y="2980"/>
                  </a:cubicBezTo>
                  <a:lnTo>
                    <a:pt x="0" y="2886"/>
                  </a:lnTo>
                  <a:cubicBezTo>
                    <a:pt x="0" y="2883"/>
                    <a:pt x="3" y="2880"/>
                    <a:pt x="7" y="2880"/>
                  </a:cubicBezTo>
                  <a:cubicBezTo>
                    <a:pt x="10" y="2880"/>
                    <a:pt x="13" y="2883"/>
                    <a:pt x="13" y="2886"/>
                  </a:cubicBezTo>
                  <a:close/>
                  <a:moveTo>
                    <a:pt x="13" y="3046"/>
                  </a:moveTo>
                  <a:lnTo>
                    <a:pt x="13" y="3140"/>
                  </a:lnTo>
                  <a:cubicBezTo>
                    <a:pt x="13" y="3143"/>
                    <a:pt x="10" y="3146"/>
                    <a:pt x="7" y="3146"/>
                  </a:cubicBezTo>
                  <a:cubicBezTo>
                    <a:pt x="3" y="3146"/>
                    <a:pt x="0" y="3143"/>
                    <a:pt x="0" y="3140"/>
                  </a:cubicBezTo>
                  <a:lnTo>
                    <a:pt x="0" y="3046"/>
                  </a:lnTo>
                  <a:cubicBezTo>
                    <a:pt x="0" y="3043"/>
                    <a:pt x="3" y="3040"/>
                    <a:pt x="7" y="3040"/>
                  </a:cubicBezTo>
                  <a:cubicBezTo>
                    <a:pt x="10" y="3040"/>
                    <a:pt x="13" y="3043"/>
                    <a:pt x="13" y="3046"/>
                  </a:cubicBezTo>
                  <a:close/>
                  <a:moveTo>
                    <a:pt x="13" y="3206"/>
                  </a:moveTo>
                  <a:lnTo>
                    <a:pt x="13" y="3300"/>
                  </a:lnTo>
                  <a:cubicBezTo>
                    <a:pt x="13" y="3303"/>
                    <a:pt x="10" y="3306"/>
                    <a:pt x="7" y="3306"/>
                  </a:cubicBezTo>
                  <a:cubicBezTo>
                    <a:pt x="3" y="3306"/>
                    <a:pt x="0" y="3303"/>
                    <a:pt x="0" y="3300"/>
                  </a:cubicBezTo>
                  <a:lnTo>
                    <a:pt x="0" y="3206"/>
                  </a:lnTo>
                  <a:cubicBezTo>
                    <a:pt x="0" y="3203"/>
                    <a:pt x="3" y="3200"/>
                    <a:pt x="7" y="3200"/>
                  </a:cubicBezTo>
                  <a:cubicBezTo>
                    <a:pt x="10" y="3200"/>
                    <a:pt x="13" y="3203"/>
                    <a:pt x="13" y="3206"/>
                  </a:cubicBezTo>
                  <a:close/>
                  <a:moveTo>
                    <a:pt x="13" y="3366"/>
                  </a:moveTo>
                  <a:lnTo>
                    <a:pt x="13" y="3460"/>
                  </a:lnTo>
                  <a:cubicBezTo>
                    <a:pt x="13" y="3463"/>
                    <a:pt x="10" y="3466"/>
                    <a:pt x="7" y="3466"/>
                  </a:cubicBezTo>
                  <a:cubicBezTo>
                    <a:pt x="3" y="3466"/>
                    <a:pt x="0" y="3463"/>
                    <a:pt x="0" y="3460"/>
                  </a:cubicBezTo>
                  <a:lnTo>
                    <a:pt x="0" y="3366"/>
                  </a:lnTo>
                  <a:cubicBezTo>
                    <a:pt x="0" y="3363"/>
                    <a:pt x="3" y="3360"/>
                    <a:pt x="7" y="3360"/>
                  </a:cubicBezTo>
                  <a:cubicBezTo>
                    <a:pt x="10" y="3360"/>
                    <a:pt x="13" y="3363"/>
                    <a:pt x="13" y="3366"/>
                  </a:cubicBezTo>
                  <a:close/>
                  <a:moveTo>
                    <a:pt x="13" y="3526"/>
                  </a:moveTo>
                  <a:lnTo>
                    <a:pt x="13" y="3620"/>
                  </a:lnTo>
                  <a:cubicBezTo>
                    <a:pt x="13" y="3623"/>
                    <a:pt x="10" y="3626"/>
                    <a:pt x="7" y="3626"/>
                  </a:cubicBezTo>
                  <a:cubicBezTo>
                    <a:pt x="3" y="3626"/>
                    <a:pt x="0" y="3623"/>
                    <a:pt x="0" y="3620"/>
                  </a:cubicBezTo>
                  <a:lnTo>
                    <a:pt x="0" y="3526"/>
                  </a:lnTo>
                  <a:cubicBezTo>
                    <a:pt x="0" y="3523"/>
                    <a:pt x="3" y="3520"/>
                    <a:pt x="7" y="3520"/>
                  </a:cubicBezTo>
                  <a:cubicBezTo>
                    <a:pt x="10" y="3520"/>
                    <a:pt x="13" y="3523"/>
                    <a:pt x="13" y="3526"/>
                  </a:cubicBezTo>
                  <a:close/>
                  <a:moveTo>
                    <a:pt x="13" y="3686"/>
                  </a:moveTo>
                  <a:lnTo>
                    <a:pt x="13" y="3780"/>
                  </a:lnTo>
                  <a:cubicBezTo>
                    <a:pt x="13" y="3783"/>
                    <a:pt x="10" y="3786"/>
                    <a:pt x="7" y="3786"/>
                  </a:cubicBezTo>
                  <a:cubicBezTo>
                    <a:pt x="3" y="3786"/>
                    <a:pt x="0" y="3783"/>
                    <a:pt x="0" y="3780"/>
                  </a:cubicBezTo>
                  <a:lnTo>
                    <a:pt x="0" y="3686"/>
                  </a:lnTo>
                  <a:cubicBezTo>
                    <a:pt x="0" y="3683"/>
                    <a:pt x="3" y="3680"/>
                    <a:pt x="7" y="3680"/>
                  </a:cubicBezTo>
                  <a:cubicBezTo>
                    <a:pt x="10" y="3680"/>
                    <a:pt x="13" y="3683"/>
                    <a:pt x="13" y="3686"/>
                  </a:cubicBezTo>
                  <a:close/>
                  <a:moveTo>
                    <a:pt x="13" y="3846"/>
                  </a:moveTo>
                  <a:lnTo>
                    <a:pt x="13" y="3940"/>
                  </a:lnTo>
                  <a:cubicBezTo>
                    <a:pt x="13" y="3943"/>
                    <a:pt x="10" y="3946"/>
                    <a:pt x="7" y="3946"/>
                  </a:cubicBezTo>
                  <a:cubicBezTo>
                    <a:pt x="3" y="3946"/>
                    <a:pt x="0" y="3943"/>
                    <a:pt x="0" y="3940"/>
                  </a:cubicBezTo>
                  <a:lnTo>
                    <a:pt x="0" y="3846"/>
                  </a:lnTo>
                  <a:cubicBezTo>
                    <a:pt x="0" y="3843"/>
                    <a:pt x="3" y="3840"/>
                    <a:pt x="7" y="3840"/>
                  </a:cubicBezTo>
                  <a:cubicBezTo>
                    <a:pt x="10" y="3840"/>
                    <a:pt x="13" y="3843"/>
                    <a:pt x="13" y="3846"/>
                  </a:cubicBezTo>
                  <a:close/>
                  <a:moveTo>
                    <a:pt x="13" y="4006"/>
                  </a:moveTo>
                  <a:lnTo>
                    <a:pt x="13" y="4100"/>
                  </a:lnTo>
                  <a:cubicBezTo>
                    <a:pt x="13" y="4103"/>
                    <a:pt x="10" y="4106"/>
                    <a:pt x="7" y="4106"/>
                  </a:cubicBezTo>
                  <a:cubicBezTo>
                    <a:pt x="3" y="4106"/>
                    <a:pt x="0" y="4103"/>
                    <a:pt x="0" y="4100"/>
                  </a:cubicBezTo>
                  <a:lnTo>
                    <a:pt x="0" y="4006"/>
                  </a:lnTo>
                  <a:cubicBezTo>
                    <a:pt x="0" y="4003"/>
                    <a:pt x="3" y="4000"/>
                    <a:pt x="7" y="4000"/>
                  </a:cubicBezTo>
                  <a:cubicBezTo>
                    <a:pt x="10" y="4000"/>
                    <a:pt x="13" y="4003"/>
                    <a:pt x="13" y="4006"/>
                  </a:cubicBezTo>
                  <a:close/>
                  <a:moveTo>
                    <a:pt x="13" y="4166"/>
                  </a:moveTo>
                  <a:lnTo>
                    <a:pt x="13" y="4260"/>
                  </a:lnTo>
                  <a:cubicBezTo>
                    <a:pt x="13" y="4263"/>
                    <a:pt x="10" y="4266"/>
                    <a:pt x="7" y="4266"/>
                  </a:cubicBezTo>
                  <a:cubicBezTo>
                    <a:pt x="3" y="4266"/>
                    <a:pt x="0" y="4263"/>
                    <a:pt x="0" y="4260"/>
                  </a:cubicBezTo>
                  <a:lnTo>
                    <a:pt x="0" y="4166"/>
                  </a:lnTo>
                  <a:cubicBezTo>
                    <a:pt x="0" y="4163"/>
                    <a:pt x="3" y="4160"/>
                    <a:pt x="7" y="4160"/>
                  </a:cubicBezTo>
                  <a:cubicBezTo>
                    <a:pt x="10" y="4160"/>
                    <a:pt x="13" y="4163"/>
                    <a:pt x="13" y="4166"/>
                  </a:cubicBezTo>
                  <a:close/>
                  <a:moveTo>
                    <a:pt x="13" y="4326"/>
                  </a:moveTo>
                  <a:lnTo>
                    <a:pt x="13" y="4420"/>
                  </a:lnTo>
                  <a:cubicBezTo>
                    <a:pt x="13" y="4423"/>
                    <a:pt x="10" y="4426"/>
                    <a:pt x="7" y="4426"/>
                  </a:cubicBezTo>
                  <a:cubicBezTo>
                    <a:pt x="3" y="4426"/>
                    <a:pt x="0" y="4423"/>
                    <a:pt x="0" y="4420"/>
                  </a:cubicBezTo>
                  <a:lnTo>
                    <a:pt x="0" y="4326"/>
                  </a:lnTo>
                  <a:cubicBezTo>
                    <a:pt x="0" y="4323"/>
                    <a:pt x="3" y="4320"/>
                    <a:pt x="7" y="4320"/>
                  </a:cubicBezTo>
                  <a:cubicBezTo>
                    <a:pt x="10" y="4320"/>
                    <a:pt x="13" y="4323"/>
                    <a:pt x="13" y="4326"/>
                  </a:cubicBezTo>
                  <a:close/>
                  <a:moveTo>
                    <a:pt x="13" y="4486"/>
                  </a:moveTo>
                  <a:lnTo>
                    <a:pt x="13" y="4580"/>
                  </a:lnTo>
                  <a:cubicBezTo>
                    <a:pt x="13" y="4583"/>
                    <a:pt x="10" y="4586"/>
                    <a:pt x="7" y="4586"/>
                  </a:cubicBezTo>
                  <a:cubicBezTo>
                    <a:pt x="3" y="4586"/>
                    <a:pt x="0" y="4583"/>
                    <a:pt x="0" y="4580"/>
                  </a:cubicBezTo>
                  <a:lnTo>
                    <a:pt x="0" y="4486"/>
                  </a:lnTo>
                  <a:cubicBezTo>
                    <a:pt x="0" y="4483"/>
                    <a:pt x="3" y="4480"/>
                    <a:pt x="7" y="4480"/>
                  </a:cubicBezTo>
                  <a:cubicBezTo>
                    <a:pt x="10" y="4480"/>
                    <a:pt x="13" y="4483"/>
                    <a:pt x="13" y="4486"/>
                  </a:cubicBezTo>
                  <a:close/>
                  <a:moveTo>
                    <a:pt x="13" y="4646"/>
                  </a:moveTo>
                  <a:lnTo>
                    <a:pt x="13" y="4740"/>
                  </a:lnTo>
                  <a:cubicBezTo>
                    <a:pt x="13" y="4743"/>
                    <a:pt x="10" y="4746"/>
                    <a:pt x="7" y="4746"/>
                  </a:cubicBezTo>
                  <a:cubicBezTo>
                    <a:pt x="3" y="4746"/>
                    <a:pt x="0" y="4743"/>
                    <a:pt x="0" y="4740"/>
                  </a:cubicBezTo>
                  <a:lnTo>
                    <a:pt x="0" y="4646"/>
                  </a:lnTo>
                  <a:cubicBezTo>
                    <a:pt x="0" y="4643"/>
                    <a:pt x="3" y="4640"/>
                    <a:pt x="7" y="4640"/>
                  </a:cubicBezTo>
                  <a:cubicBezTo>
                    <a:pt x="10" y="4640"/>
                    <a:pt x="13" y="4643"/>
                    <a:pt x="13" y="4646"/>
                  </a:cubicBezTo>
                  <a:close/>
                  <a:moveTo>
                    <a:pt x="13" y="4806"/>
                  </a:moveTo>
                  <a:lnTo>
                    <a:pt x="13" y="4900"/>
                  </a:lnTo>
                  <a:cubicBezTo>
                    <a:pt x="13" y="4903"/>
                    <a:pt x="10" y="4906"/>
                    <a:pt x="7" y="4906"/>
                  </a:cubicBezTo>
                  <a:cubicBezTo>
                    <a:pt x="3" y="4906"/>
                    <a:pt x="0" y="4903"/>
                    <a:pt x="0" y="4900"/>
                  </a:cubicBezTo>
                  <a:lnTo>
                    <a:pt x="0" y="4806"/>
                  </a:lnTo>
                  <a:cubicBezTo>
                    <a:pt x="0" y="4803"/>
                    <a:pt x="3" y="4800"/>
                    <a:pt x="7" y="4800"/>
                  </a:cubicBezTo>
                  <a:cubicBezTo>
                    <a:pt x="10" y="4800"/>
                    <a:pt x="13" y="4803"/>
                    <a:pt x="13" y="4806"/>
                  </a:cubicBezTo>
                  <a:close/>
                  <a:moveTo>
                    <a:pt x="13" y="4966"/>
                  </a:moveTo>
                  <a:lnTo>
                    <a:pt x="13" y="5060"/>
                  </a:lnTo>
                  <a:cubicBezTo>
                    <a:pt x="13" y="5063"/>
                    <a:pt x="10" y="5066"/>
                    <a:pt x="7" y="5066"/>
                  </a:cubicBezTo>
                  <a:cubicBezTo>
                    <a:pt x="3" y="5066"/>
                    <a:pt x="0" y="5063"/>
                    <a:pt x="0" y="5060"/>
                  </a:cubicBezTo>
                  <a:lnTo>
                    <a:pt x="0" y="4966"/>
                  </a:lnTo>
                  <a:cubicBezTo>
                    <a:pt x="0" y="4963"/>
                    <a:pt x="3" y="4960"/>
                    <a:pt x="7" y="4960"/>
                  </a:cubicBezTo>
                  <a:cubicBezTo>
                    <a:pt x="10" y="4960"/>
                    <a:pt x="13" y="4963"/>
                    <a:pt x="13" y="4966"/>
                  </a:cubicBezTo>
                  <a:close/>
                  <a:moveTo>
                    <a:pt x="13" y="5126"/>
                  </a:moveTo>
                  <a:lnTo>
                    <a:pt x="13" y="5220"/>
                  </a:lnTo>
                  <a:cubicBezTo>
                    <a:pt x="13" y="5223"/>
                    <a:pt x="10" y="5226"/>
                    <a:pt x="7" y="5226"/>
                  </a:cubicBezTo>
                  <a:cubicBezTo>
                    <a:pt x="3" y="5226"/>
                    <a:pt x="0" y="5223"/>
                    <a:pt x="0" y="5220"/>
                  </a:cubicBezTo>
                  <a:lnTo>
                    <a:pt x="0" y="5126"/>
                  </a:lnTo>
                  <a:cubicBezTo>
                    <a:pt x="0" y="5123"/>
                    <a:pt x="3" y="5120"/>
                    <a:pt x="7" y="5120"/>
                  </a:cubicBezTo>
                  <a:cubicBezTo>
                    <a:pt x="10" y="5120"/>
                    <a:pt x="13" y="5123"/>
                    <a:pt x="13" y="5126"/>
                  </a:cubicBezTo>
                  <a:close/>
                  <a:moveTo>
                    <a:pt x="13" y="5286"/>
                  </a:moveTo>
                  <a:lnTo>
                    <a:pt x="13" y="5380"/>
                  </a:lnTo>
                  <a:cubicBezTo>
                    <a:pt x="13" y="5383"/>
                    <a:pt x="10" y="5386"/>
                    <a:pt x="7" y="5386"/>
                  </a:cubicBezTo>
                  <a:cubicBezTo>
                    <a:pt x="3" y="5386"/>
                    <a:pt x="0" y="5383"/>
                    <a:pt x="0" y="5380"/>
                  </a:cubicBezTo>
                  <a:lnTo>
                    <a:pt x="0" y="5286"/>
                  </a:lnTo>
                  <a:cubicBezTo>
                    <a:pt x="0" y="5283"/>
                    <a:pt x="3" y="5280"/>
                    <a:pt x="7" y="5280"/>
                  </a:cubicBezTo>
                  <a:cubicBezTo>
                    <a:pt x="10" y="5280"/>
                    <a:pt x="13" y="5283"/>
                    <a:pt x="13" y="5286"/>
                  </a:cubicBezTo>
                  <a:close/>
                  <a:moveTo>
                    <a:pt x="13" y="5446"/>
                  </a:moveTo>
                  <a:lnTo>
                    <a:pt x="13" y="5540"/>
                  </a:lnTo>
                  <a:cubicBezTo>
                    <a:pt x="13" y="5543"/>
                    <a:pt x="10" y="5546"/>
                    <a:pt x="7" y="5546"/>
                  </a:cubicBezTo>
                  <a:cubicBezTo>
                    <a:pt x="3" y="5546"/>
                    <a:pt x="0" y="5543"/>
                    <a:pt x="0" y="5540"/>
                  </a:cubicBezTo>
                  <a:lnTo>
                    <a:pt x="0" y="5446"/>
                  </a:lnTo>
                  <a:cubicBezTo>
                    <a:pt x="0" y="5443"/>
                    <a:pt x="3" y="5440"/>
                    <a:pt x="7" y="5440"/>
                  </a:cubicBezTo>
                  <a:cubicBezTo>
                    <a:pt x="10" y="5440"/>
                    <a:pt x="13" y="5443"/>
                    <a:pt x="13" y="5446"/>
                  </a:cubicBezTo>
                  <a:close/>
                  <a:moveTo>
                    <a:pt x="13" y="5606"/>
                  </a:moveTo>
                  <a:lnTo>
                    <a:pt x="13" y="5700"/>
                  </a:lnTo>
                  <a:cubicBezTo>
                    <a:pt x="13" y="5703"/>
                    <a:pt x="10" y="5706"/>
                    <a:pt x="7" y="5706"/>
                  </a:cubicBezTo>
                  <a:cubicBezTo>
                    <a:pt x="3" y="5706"/>
                    <a:pt x="0" y="5703"/>
                    <a:pt x="0" y="5700"/>
                  </a:cubicBezTo>
                  <a:lnTo>
                    <a:pt x="0" y="5606"/>
                  </a:lnTo>
                  <a:cubicBezTo>
                    <a:pt x="0" y="5603"/>
                    <a:pt x="3" y="5600"/>
                    <a:pt x="7" y="5600"/>
                  </a:cubicBezTo>
                  <a:cubicBezTo>
                    <a:pt x="10" y="5600"/>
                    <a:pt x="13" y="5603"/>
                    <a:pt x="13" y="5606"/>
                  </a:cubicBezTo>
                  <a:close/>
                  <a:moveTo>
                    <a:pt x="13" y="5766"/>
                  </a:moveTo>
                  <a:lnTo>
                    <a:pt x="13" y="5860"/>
                  </a:lnTo>
                  <a:cubicBezTo>
                    <a:pt x="13" y="5863"/>
                    <a:pt x="10" y="5866"/>
                    <a:pt x="7" y="5866"/>
                  </a:cubicBezTo>
                  <a:cubicBezTo>
                    <a:pt x="3" y="5866"/>
                    <a:pt x="0" y="5863"/>
                    <a:pt x="0" y="5860"/>
                  </a:cubicBezTo>
                  <a:lnTo>
                    <a:pt x="0" y="5766"/>
                  </a:lnTo>
                  <a:cubicBezTo>
                    <a:pt x="0" y="5763"/>
                    <a:pt x="3" y="5760"/>
                    <a:pt x="7" y="5760"/>
                  </a:cubicBezTo>
                  <a:cubicBezTo>
                    <a:pt x="10" y="5760"/>
                    <a:pt x="13" y="5763"/>
                    <a:pt x="13" y="5766"/>
                  </a:cubicBezTo>
                  <a:close/>
                  <a:moveTo>
                    <a:pt x="13" y="5926"/>
                  </a:moveTo>
                  <a:lnTo>
                    <a:pt x="13" y="6020"/>
                  </a:lnTo>
                  <a:cubicBezTo>
                    <a:pt x="13" y="6023"/>
                    <a:pt x="10" y="6026"/>
                    <a:pt x="7" y="6026"/>
                  </a:cubicBezTo>
                  <a:cubicBezTo>
                    <a:pt x="3" y="6026"/>
                    <a:pt x="0" y="6023"/>
                    <a:pt x="0" y="6020"/>
                  </a:cubicBezTo>
                  <a:lnTo>
                    <a:pt x="0" y="5926"/>
                  </a:lnTo>
                  <a:cubicBezTo>
                    <a:pt x="0" y="5923"/>
                    <a:pt x="3" y="5920"/>
                    <a:pt x="7" y="5920"/>
                  </a:cubicBezTo>
                  <a:cubicBezTo>
                    <a:pt x="10" y="5920"/>
                    <a:pt x="13" y="5923"/>
                    <a:pt x="13" y="5926"/>
                  </a:cubicBezTo>
                  <a:close/>
                  <a:moveTo>
                    <a:pt x="13" y="6086"/>
                  </a:moveTo>
                  <a:lnTo>
                    <a:pt x="13" y="6180"/>
                  </a:lnTo>
                  <a:cubicBezTo>
                    <a:pt x="13" y="6183"/>
                    <a:pt x="10" y="6186"/>
                    <a:pt x="7" y="6186"/>
                  </a:cubicBezTo>
                  <a:cubicBezTo>
                    <a:pt x="3" y="6186"/>
                    <a:pt x="0" y="6183"/>
                    <a:pt x="0" y="6180"/>
                  </a:cubicBezTo>
                  <a:lnTo>
                    <a:pt x="0" y="6086"/>
                  </a:lnTo>
                  <a:cubicBezTo>
                    <a:pt x="0" y="6083"/>
                    <a:pt x="3" y="6080"/>
                    <a:pt x="7" y="6080"/>
                  </a:cubicBezTo>
                  <a:cubicBezTo>
                    <a:pt x="10" y="6080"/>
                    <a:pt x="13" y="6083"/>
                    <a:pt x="13" y="6086"/>
                  </a:cubicBezTo>
                  <a:close/>
                  <a:moveTo>
                    <a:pt x="13" y="6246"/>
                  </a:moveTo>
                  <a:lnTo>
                    <a:pt x="13" y="6340"/>
                  </a:lnTo>
                  <a:cubicBezTo>
                    <a:pt x="13" y="6343"/>
                    <a:pt x="10" y="6346"/>
                    <a:pt x="7" y="6346"/>
                  </a:cubicBezTo>
                  <a:cubicBezTo>
                    <a:pt x="3" y="6346"/>
                    <a:pt x="0" y="6343"/>
                    <a:pt x="0" y="6340"/>
                  </a:cubicBezTo>
                  <a:lnTo>
                    <a:pt x="0" y="6246"/>
                  </a:lnTo>
                  <a:cubicBezTo>
                    <a:pt x="0" y="6243"/>
                    <a:pt x="3" y="6240"/>
                    <a:pt x="7" y="6240"/>
                  </a:cubicBezTo>
                  <a:cubicBezTo>
                    <a:pt x="10" y="6240"/>
                    <a:pt x="13" y="6243"/>
                    <a:pt x="13" y="6246"/>
                  </a:cubicBezTo>
                  <a:close/>
                  <a:moveTo>
                    <a:pt x="13" y="6406"/>
                  </a:moveTo>
                  <a:lnTo>
                    <a:pt x="13" y="6500"/>
                  </a:lnTo>
                  <a:cubicBezTo>
                    <a:pt x="13" y="6503"/>
                    <a:pt x="10" y="6506"/>
                    <a:pt x="7" y="6506"/>
                  </a:cubicBezTo>
                  <a:cubicBezTo>
                    <a:pt x="3" y="6506"/>
                    <a:pt x="0" y="6503"/>
                    <a:pt x="0" y="6500"/>
                  </a:cubicBezTo>
                  <a:lnTo>
                    <a:pt x="0" y="6406"/>
                  </a:lnTo>
                  <a:cubicBezTo>
                    <a:pt x="0" y="6403"/>
                    <a:pt x="3" y="6400"/>
                    <a:pt x="7" y="6400"/>
                  </a:cubicBezTo>
                  <a:cubicBezTo>
                    <a:pt x="10" y="6400"/>
                    <a:pt x="13" y="6403"/>
                    <a:pt x="13" y="6406"/>
                  </a:cubicBezTo>
                  <a:close/>
                  <a:moveTo>
                    <a:pt x="13" y="6566"/>
                  </a:moveTo>
                  <a:lnTo>
                    <a:pt x="13" y="6660"/>
                  </a:lnTo>
                  <a:cubicBezTo>
                    <a:pt x="13" y="6663"/>
                    <a:pt x="10" y="6666"/>
                    <a:pt x="7" y="6666"/>
                  </a:cubicBezTo>
                  <a:cubicBezTo>
                    <a:pt x="3" y="6666"/>
                    <a:pt x="0" y="6663"/>
                    <a:pt x="0" y="6660"/>
                  </a:cubicBezTo>
                  <a:lnTo>
                    <a:pt x="0" y="6566"/>
                  </a:lnTo>
                  <a:cubicBezTo>
                    <a:pt x="0" y="6563"/>
                    <a:pt x="3" y="6560"/>
                    <a:pt x="7" y="6560"/>
                  </a:cubicBezTo>
                  <a:cubicBezTo>
                    <a:pt x="10" y="6560"/>
                    <a:pt x="13" y="6563"/>
                    <a:pt x="13" y="6566"/>
                  </a:cubicBezTo>
                  <a:close/>
                  <a:moveTo>
                    <a:pt x="13" y="6726"/>
                  </a:moveTo>
                  <a:lnTo>
                    <a:pt x="13" y="6820"/>
                  </a:lnTo>
                  <a:cubicBezTo>
                    <a:pt x="13" y="6823"/>
                    <a:pt x="10" y="6826"/>
                    <a:pt x="7" y="6826"/>
                  </a:cubicBezTo>
                  <a:cubicBezTo>
                    <a:pt x="3" y="6826"/>
                    <a:pt x="0" y="6823"/>
                    <a:pt x="0" y="6820"/>
                  </a:cubicBezTo>
                  <a:lnTo>
                    <a:pt x="0" y="6726"/>
                  </a:lnTo>
                  <a:cubicBezTo>
                    <a:pt x="0" y="6723"/>
                    <a:pt x="3" y="6720"/>
                    <a:pt x="7" y="6720"/>
                  </a:cubicBezTo>
                  <a:cubicBezTo>
                    <a:pt x="10" y="6720"/>
                    <a:pt x="13" y="6723"/>
                    <a:pt x="13" y="6726"/>
                  </a:cubicBezTo>
                  <a:close/>
                  <a:moveTo>
                    <a:pt x="13" y="6886"/>
                  </a:moveTo>
                  <a:lnTo>
                    <a:pt x="13" y="6980"/>
                  </a:lnTo>
                  <a:cubicBezTo>
                    <a:pt x="13" y="6983"/>
                    <a:pt x="10" y="6986"/>
                    <a:pt x="7" y="6986"/>
                  </a:cubicBezTo>
                  <a:cubicBezTo>
                    <a:pt x="3" y="6986"/>
                    <a:pt x="0" y="6983"/>
                    <a:pt x="0" y="6980"/>
                  </a:cubicBezTo>
                  <a:lnTo>
                    <a:pt x="0" y="6886"/>
                  </a:lnTo>
                  <a:cubicBezTo>
                    <a:pt x="0" y="6883"/>
                    <a:pt x="3" y="6880"/>
                    <a:pt x="7" y="6880"/>
                  </a:cubicBezTo>
                  <a:cubicBezTo>
                    <a:pt x="10" y="6880"/>
                    <a:pt x="13" y="6883"/>
                    <a:pt x="13" y="6886"/>
                  </a:cubicBezTo>
                  <a:close/>
                  <a:moveTo>
                    <a:pt x="13" y="7046"/>
                  </a:moveTo>
                  <a:lnTo>
                    <a:pt x="13" y="7140"/>
                  </a:lnTo>
                  <a:cubicBezTo>
                    <a:pt x="13" y="7143"/>
                    <a:pt x="10" y="7146"/>
                    <a:pt x="7" y="7146"/>
                  </a:cubicBezTo>
                  <a:cubicBezTo>
                    <a:pt x="3" y="7146"/>
                    <a:pt x="0" y="7143"/>
                    <a:pt x="0" y="7140"/>
                  </a:cubicBezTo>
                  <a:lnTo>
                    <a:pt x="0" y="7046"/>
                  </a:lnTo>
                  <a:cubicBezTo>
                    <a:pt x="0" y="7043"/>
                    <a:pt x="3" y="7040"/>
                    <a:pt x="7" y="7040"/>
                  </a:cubicBezTo>
                  <a:cubicBezTo>
                    <a:pt x="10" y="7040"/>
                    <a:pt x="13" y="7043"/>
                    <a:pt x="13" y="7046"/>
                  </a:cubicBezTo>
                  <a:close/>
                  <a:moveTo>
                    <a:pt x="13" y="7206"/>
                  </a:moveTo>
                  <a:lnTo>
                    <a:pt x="13" y="7300"/>
                  </a:lnTo>
                  <a:cubicBezTo>
                    <a:pt x="13" y="7303"/>
                    <a:pt x="10" y="7306"/>
                    <a:pt x="7" y="7306"/>
                  </a:cubicBezTo>
                  <a:cubicBezTo>
                    <a:pt x="3" y="7306"/>
                    <a:pt x="0" y="7303"/>
                    <a:pt x="0" y="7300"/>
                  </a:cubicBezTo>
                  <a:lnTo>
                    <a:pt x="0" y="7206"/>
                  </a:lnTo>
                  <a:cubicBezTo>
                    <a:pt x="0" y="7203"/>
                    <a:pt x="3" y="7200"/>
                    <a:pt x="7" y="7200"/>
                  </a:cubicBezTo>
                  <a:cubicBezTo>
                    <a:pt x="10" y="7200"/>
                    <a:pt x="13" y="7203"/>
                    <a:pt x="13" y="7206"/>
                  </a:cubicBezTo>
                  <a:close/>
                  <a:moveTo>
                    <a:pt x="13" y="7366"/>
                  </a:moveTo>
                  <a:lnTo>
                    <a:pt x="13" y="7460"/>
                  </a:lnTo>
                  <a:cubicBezTo>
                    <a:pt x="13" y="7463"/>
                    <a:pt x="10" y="7466"/>
                    <a:pt x="7" y="7466"/>
                  </a:cubicBezTo>
                  <a:cubicBezTo>
                    <a:pt x="3" y="7466"/>
                    <a:pt x="0" y="7463"/>
                    <a:pt x="0" y="7460"/>
                  </a:cubicBezTo>
                  <a:lnTo>
                    <a:pt x="0" y="7366"/>
                  </a:lnTo>
                  <a:cubicBezTo>
                    <a:pt x="0" y="7363"/>
                    <a:pt x="3" y="7360"/>
                    <a:pt x="7" y="7360"/>
                  </a:cubicBezTo>
                  <a:cubicBezTo>
                    <a:pt x="10" y="7360"/>
                    <a:pt x="13" y="7363"/>
                    <a:pt x="13" y="7366"/>
                  </a:cubicBezTo>
                  <a:close/>
                  <a:moveTo>
                    <a:pt x="13" y="7526"/>
                  </a:moveTo>
                  <a:lnTo>
                    <a:pt x="13" y="7620"/>
                  </a:lnTo>
                  <a:cubicBezTo>
                    <a:pt x="13" y="7623"/>
                    <a:pt x="10" y="7626"/>
                    <a:pt x="7" y="7626"/>
                  </a:cubicBezTo>
                  <a:cubicBezTo>
                    <a:pt x="3" y="7626"/>
                    <a:pt x="0" y="7623"/>
                    <a:pt x="0" y="7620"/>
                  </a:cubicBezTo>
                  <a:lnTo>
                    <a:pt x="0" y="7526"/>
                  </a:lnTo>
                  <a:cubicBezTo>
                    <a:pt x="0" y="7523"/>
                    <a:pt x="3" y="7520"/>
                    <a:pt x="7" y="7520"/>
                  </a:cubicBezTo>
                  <a:cubicBezTo>
                    <a:pt x="10" y="7520"/>
                    <a:pt x="13" y="7523"/>
                    <a:pt x="13" y="7526"/>
                  </a:cubicBezTo>
                  <a:close/>
                  <a:moveTo>
                    <a:pt x="13" y="7686"/>
                  </a:moveTo>
                  <a:lnTo>
                    <a:pt x="13" y="7780"/>
                  </a:lnTo>
                  <a:cubicBezTo>
                    <a:pt x="13" y="7783"/>
                    <a:pt x="10" y="7786"/>
                    <a:pt x="7" y="7786"/>
                  </a:cubicBezTo>
                  <a:cubicBezTo>
                    <a:pt x="3" y="7786"/>
                    <a:pt x="0" y="7783"/>
                    <a:pt x="0" y="7780"/>
                  </a:cubicBezTo>
                  <a:lnTo>
                    <a:pt x="0" y="7686"/>
                  </a:lnTo>
                  <a:cubicBezTo>
                    <a:pt x="0" y="7683"/>
                    <a:pt x="3" y="7680"/>
                    <a:pt x="7" y="7680"/>
                  </a:cubicBezTo>
                  <a:cubicBezTo>
                    <a:pt x="10" y="7680"/>
                    <a:pt x="13" y="7683"/>
                    <a:pt x="13" y="7686"/>
                  </a:cubicBezTo>
                  <a:close/>
                  <a:moveTo>
                    <a:pt x="13" y="7846"/>
                  </a:moveTo>
                  <a:lnTo>
                    <a:pt x="13" y="7940"/>
                  </a:lnTo>
                  <a:cubicBezTo>
                    <a:pt x="13" y="7943"/>
                    <a:pt x="10" y="7946"/>
                    <a:pt x="7" y="7946"/>
                  </a:cubicBezTo>
                  <a:cubicBezTo>
                    <a:pt x="3" y="7946"/>
                    <a:pt x="0" y="7943"/>
                    <a:pt x="0" y="7940"/>
                  </a:cubicBezTo>
                  <a:lnTo>
                    <a:pt x="0" y="7846"/>
                  </a:lnTo>
                  <a:cubicBezTo>
                    <a:pt x="0" y="7843"/>
                    <a:pt x="3" y="7840"/>
                    <a:pt x="7" y="7840"/>
                  </a:cubicBezTo>
                  <a:cubicBezTo>
                    <a:pt x="10" y="7840"/>
                    <a:pt x="13" y="7843"/>
                    <a:pt x="13" y="7846"/>
                  </a:cubicBezTo>
                  <a:close/>
                  <a:moveTo>
                    <a:pt x="13" y="8006"/>
                  </a:moveTo>
                  <a:lnTo>
                    <a:pt x="13" y="8100"/>
                  </a:lnTo>
                  <a:cubicBezTo>
                    <a:pt x="13" y="8103"/>
                    <a:pt x="10" y="8106"/>
                    <a:pt x="7" y="8106"/>
                  </a:cubicBezTo>
                  <a:cubicBezTo>
                    <a:pt x="3" y="8106"/>
                    <a:pt x="0" y="8103"/>
                    <a:pt x="0" y="8100"/>
                  </a:cubicBezTo>
                  <a:lnTo>
                    <a:pt x="0" y="8006"/>
                  </a:lnTo>
                  <a:cubicBezTo>
                    <a:pt x="0" y="8003"/>
                    <a:pt x="3" y="8000"/>
                    <a:pt x="7" y="8000"/>
                  </a:cubicBezTo>
                  <a:cubicBezTo>
                    <a:pt x="10" y="8000"/>
                    <a:pt x="13" y="8003"/>
                    <a:pt x="13" y="8006"/>
                  </a:cubicBezTo>
                  <a:close/>
                  <a:moveTo>
                    <a:pt x="13" y="8166"/>
                  </a:moveTo>
                  <a:lnTo>
                    <a:pt x="13" y="8260"/>
                  </a:lnTo>
                  <a:cubicBezTo>
                    <a:pt x="13" y="8263"/>
                    <a:pt x="10" y="8266"/>
                    <a:pt x="7" y="8266"/>
                  </a:cubicBezTo>
                  <a:cubicBezTo>
                    <a:pt x="3" y="8266"/>
                    <a:pt x="0" y="8263"/>
                    <a:pt x="0" y="8260"/>
                  </a:cubicBezTo>
                  <a:lnTo>
                    <a:pt x="0" y="8166"/>
                  </a:lnTo>
                  <a:cubicBezTo>
                    <a:pt x="0" y="8163"/>
                    <a:pt x="3" y="8160"/>
                    <a:pt x="7" y="8160"/>
                  </a:cubicBezTo>
                  <a:cubicBezTo>
                    <a:pt x="10" y="8160"/>
                    <a:pt x="13" y="8163"/>
                    <a:pt x="13" y="8166"/>
                  </a:cubicBezTo>
                  <a:close/>
                  <a:moveTo>
                    <a:pt x="13" y="8326"/>
                  </a:moveTo>
                  <a:lnTo>
                    <a:pt x="13" y="8420"/>
                  </a:lnTo>
                  <a:cubicBezTo>
                    <a:pt x="13" y="8423"/>
                    <a:pt x="10" y="8426"/>
                    <a:pt x="7" y="8426"/>
                  </a:cubicBezTo>
                  <a:cubicBezTo>
                    <a:pt x="3" y="8426"/>
                    <a:pt x="0" y="8423"/>
                    <a:pt x="0" y="8420"/>
                  </a:cubicBezTo>
                  <a:lnTo>
                    <a:pt x="0" y="8326"/>
                  </a:lnTo>
                  <a:cubicBezTo>
                    <a:pt x="0" y="8323"/>
                    <a:pt x="3" y="8320"/>
                    <a:pt x="7" y="8320"/>
                  </a:cubicBezTo>
                  <a:cubicBezTo>
                    <a:pt x="10" y="8320"/>
                    <a:pt x="13" y="8323"/>
                    <a:pt x="13" y="8326"/>
                  </a:cubicBezTo>
                  <a:close/>
                  <a:moveTo>
                    <a:pt x="13" y="8486"/>
                  </a:moveTo>
                  <a:lnTo>
                    <a:pt x="13" y="8517"/>
                  </a:lnTo>
                  <a:cubicBezTo>
                    <a:pt x="13" y="8521"/>
                    <a:pt x="10" y="8524"/>
                    <a:pt x="7" y="8524"/>
                  </a:cubicBezTo>
                  <a:cubicBezTo>
                    <a:pt x="3" y="8524"/>
                    <a:pt x="0" y="8521"/>
                    <a:pt x="0" y="8517"/>
                  </a:cubicBezTo>
                  <a:lnTo>
                    <a:pt x="0" y="8486"/>
                  </a:lnTo>
                  <a:cubicBezTo>
                    <a:pt x="0" y="8483"/>
                    <a:pt x="3" y="8480"/>
                    <a:pt x="7" y="8480"/>
                  </a:cubicBezTo>
                  <a:cubicBezTo>
                    <a:pt x="10" y="8480"/>
                    <a:pt x="13" y="8483"/>
                    <a:pt x="13" y="8486"/>
                  </a:cubicBezTo>
                  <a:close/>
                </a:path>
              </a:pathLst>
            </a:custGeom>
            <a:solidFill>
              <a:srgbClr val="5692C9"/>
            </a:solidFill>
            <a:ln w="0" cap="flat">
              <a:solidFill>
                <a:srgbClr val="5692C9"/>
              </a:solidFill>
              <a:prstDash val="solid"/>
              <a:round/>
              <a:headEnd/>
              <a:tailEn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691" name="Rectangle 8"/>
            <p:cNvSpPr>
              <a:spLocks noChangeArrowheads="1"/>
            </p:cNvSpPr>
            <p:nvPr/>
          </p:nvSpPr>
          <p:spPr bwMode="auto">
            <a:xfrm>
              <a:off x="8911408" y="2231534"/>
              <a:ext cx="3056674" cy="1145173"/>
            </a:xfrm>
            <a:prstGeom prst="rect">
              <a:avLst/>
            </a:prstGeom>
            <a:solidFill>
              <a:srgbClr val="5B9BD5"/>
            </a:solidFill>
            <a:ln w="3175">
              <a:solidFill>
                <a:schemeClr val="tx1"/>
              </a:solidFill>
              <a:miter lim="800000"/>
              <a:headEnd/>
              <a:tailEnd/>
            </a:ln>
          </p:spPr>
          <p:txBody>
            <a:bodyPr vert="horz" wrap="square" lIns="36000" tIns="36000" rIns="36000" bIns="36000" numCol="1" anchor="ctr" anchorCtr="0" compatLnSpc="1">
              <a:prstTxWarp prst="textNoShape">
                <a:avLst/>
              </a:prstTxWarp>
              <a:spAutoFit/>
            </a:bodyPr>
            <a:lstStyle/>
            <a:p>
              <a:pPr algn="ctr"/>
              <a:r>
                <a:rPr lang="en-US" sz="1200" b="0" dirty="0">
                  <a:solidFill>
                    <a:schemeClr val="bg1"/>
                  </a:solidFill>
                  <a:latin typeface="方正兰亭黑简体" panose="02000000000000000000" pitchFamily="2" charset="-122"/>
                  <a:ea typeface="方正兰亭黑简体" panose="02000000000000000000" pitchFamily="2" charset="-122"/>
                </a:rPr>
                <a:t>Third-party app</a:t>
              </a:r>
            </a:p>
            <a:p>
              <a:pPr algn="ctr"/>
              <a:r>
                <a:rPr lang="en-US" sz="1200" b="0" dirty="0">
                  <a:solidFill>
                    <a:schemeClr val="bg1"/>
                  </a:solidFill>
                  <a:latin typeface="方正兰亭黑简体" panose="02000000000000000000" pitchFamily="2" charset="-122"/>
                  <a:ea typeface="方正兰亭黑简体" panose="02000000000000000000" pitchFamily="2" charset="-122"/>
                </a:rPr>
                <a:t>(with Kit integration)</a:t>
              </a:r>
            </a:p>
          </p:txBody>
        </p:sp>
        <p:sp>
          <p:nvSpPr>
            <p:cNvPr id="1048692" name="Rectangle 20"/>
            <p:cNvSpPr>
              <a:spLocks noChangeArrowheads="1"/>
            </p:cNvSpPr>
            <p:nvPr/>
          </p:nvSpPr>
          <p:spPr bwMode="auto">
            <a:xfrm>
              <a:off x="10284841" y="4197802"/>
              <a:ext cx="263130" cy="8383848"/>
            </a:xfrm>
            <a:prstGeom prst="rect">
              <a:avLst/>
            </a:prstGeom>
            <a:solidFill>
              <a:srgbClr val="73AE42"/>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grpSp>
          <p:nvGrpSpPr>
            <p:cNvPr id="81" name="组合 64"/>
            <p:cNvGrpSpPr/>
            <p:nvPr/>
          </p:nvGrpSpPr>
          <p:grpSpPr>
            <a:xfrm>
              <a:off x="15988117" y="2231534"/>
              <a:ext cx="3065559" cy="10758422"/>
              <a:chOff x="16021453" y="2572005"/>
              <a:chExt cx="3065559" cy="10758422"/>
            </a:xfrm>
          </p:grpSpPr>
          <p:sp>
            <p:nvSpPr>
              <p:cNvPr id="1048693" name="Freeform 15"/>
              <p:cNvSpPr>
                <a:spLocks noEditPoints="1"/>
              </p:cNvSpPr>
              <p:nvPr/>
            </p:nvSpPr>
            <p:spPr bwMode="auto">
              <a:xfrm>
                <a:off x="17574847" y="3482732"/>
                <a:ext cx="15123" cy="9847695"/>
              </a:xfrm>
              <a:custGeom>
                <a:avLst/>
                <a:gdLst>
                  <a:gd name="T0" fmla="*/ 7 w 14"/>
                  <a:gd name="T1" fmla="*/ 0 h 8524"/>
                  <a:gd name="T2" fmla="*/ 0 w 14"/>
                  <a:gd name="T3" fmla="*/ 166 h 8524"/>
                  <a:gd name="T4" fmla="*/ 0 w 14"/>
                  <a:gd name="T5" fmla="*/ 420 h 8524"/>
                  <a:gd name="T6" fmla="*/ 7 w 14"/>
                  <a:gd name="T7" fmla="*/ 586 h 8524"/>
                  <a:gd name="T8" fmla="*/ 14 w 14"/>
                  <a:gd name="T9" fmla="*/ 740 h 8524"/>
                  <a:gd name="T10" fmla="*/ 14 w 14"/>
                  <a:gd name="T11" fmla="*/ 806 h 8524"/>
                  <a:gd name="T12" fmla="*/ 14 w 14"/>
                  <a:gd name="T13" fmla="*/ 806 h 8524"/>
                  <a:gd name="T14" fmla="*/ 7 w 14"/>
                  <a:gd name="T15" fmla="*/ 960 h 8524"/>
                  <a:gd name="T16" fmla="*/ 0 w 14"/>
                  <a:gd name="T17" fmla="*/ 1126 h 8524"/>
                  <a:gd name="T18" fmla="*/ 0 w 14"/>
                  <a:gd name="T19" fmla="*/ 1380 h 8524"/>
                  <a:gd name="T20" fmla="*/ 7 w 14"/>
                  <a:gd name="T21" fmla="*/ 1546 h 8524"/>
                  <a:gd name="T22" fmla="*/ 14 w 14"/>
                  <a:gd name="T23" fmla="*/ 1700 h 8524"/>
                  <a:gd name="T24" fmla="*/ 14 w 14"/>
                  <a:gd name="T25" fmla="*/ 1766 h 8524"/>
                  <a:gd name="T26" fmla="*/ 14 w 14"/>
                  <a:gd name="T27" fmla="*/ 1766 h 8524"/>
                  <a:gd name="T28" fmla="*/ 7 w 14"/>
                  <a:gd name="T29" fmla="*/ 1920 h 8524"/>
                  <a:gd name="T30" fmla="*/ 0 w 14"/>
                  <a:gd name="T31" fmla="*/ 2086 h 8524"/>
                  <a:gd name="T32" fmla="*/ 0 w 14"/>
                  <a:gd name="T33" fmla="*/ 2340 h 8524"/>
                  <a:gd name="T34" fmla="*/ 7 w 14"/>
                  <a:gd name="T35" fmla="*/ 2506 h 8524"/>
                  <a:gd name="T36" fmla="*/ 14 w 14"/>
                  <a:gd name="T37" fmla="*/ 2660 h 8524"/>
                  <a:gd name="T38" fmla="*/ 14 w 14"/>
                  <a:gd name="T39" fmla="*/ 2726 h 8524"/>
                  <a:gd name="T40" fmla="*/ 14 w 14"/>
                  <a:gd name="T41" fmla="*/ 2726 h 8524"/>
                  <a:gd name="T42" fmla="*/ 7 w 14"/>
                  <a:gd name="T43" fmla="*/ 2880 h 8524"/>
                  <a:gd name="T44" fmla="*/ 0 w 14"/>
                  <a:gd name="T45" fmla="*/ 3046 h 8524"/>
                  <a:gd name="T46" fmla="*/ 0 w 14"/>
                  <a:gd name="T47" fmla="*/ 3300 h 8524"/>
                  <a:gd name="T48" fmla="*/ 7 w 14"/>
                  <a:gd name="T49" fmla="*/ 3466 h 8524"/>
                  <a:gd name="T50" fmla="*/ 14 w 14"/>
                  <a:gd name="T51" fmla="*/ 3620 h 8524"/>
                  <a:gd name="T52" fmla="*/ 14 w 14"/>
                  <a:gd name="T53" fmla="*/ 3686 h 8524"/>
                  <a:gd name="T54" fmla="*/ 14 w 14"/>
                  <a:gd name="T55" fmla="*/ 3686 h 8524"/>
                  <a:gd name="T56" fmla="*/ 7 w 14"/>
                  <a:gd name="T57" fmla="*/ 3840 h 8524"/>
                  <a:gd name="T58" fmla="*/ 0 w 14"/>
                  <a:gd name="T59" fmla="*/ 4006 h 8524"/>
                  <a:gd name="T60" fmla="*/ 0 w 14"/>
                  <a:gd name="T61" fmla="*/ 4260 h 8524"/>
                  <a:gd name="T62" fmla="*/ 7 w 14"/>
                  <a:gd name="T63" fmla="*/ 4426 h 8524"/>
                  <a:gd name="T64" fmla="*/ 14 w 14"/>
                  <a:gd name="T65" fmla="*/ 4580 h 8524"/>
                  <a:gd name="T66" fmla="*/ 14 w 14"/>
                  <a:gd name="T67" fmla="*/ 4646 h 8524"/>
                  <a:gd name="T68" fmla="*/ 14 w 14"/>
                  <a:gd name="T69" fmla="*/ 4646 h 8524"/>
                  <a:gd name="T70" fmla="*/ 7 w 14"/>
                  <a:gd name="T71" fmla="*/ 4800 h 8524"/>
                  <a:gd name="T72" fmla="*/ 0 w 14"/>
                  <a:gd name="T73" fmla="*/ 4966 h 8524"/>
                  <a:gd name="T74" fmla="*/ 0 w 14"/>
                  <a:gd name="T75" fmla="*/ 5220 h 8524"/>
                  <a:gd name="T76" fmla="*/ 7 w 14"/>
                  <a:gd name="T77" fmla="*/ 5386 h 8524"/>
                  <a:gd name="T78" fmla="*/ 14 w 14"/>
                  <a:gd name="T79" fmla="*/ 5540 h 8524"/>
                  <a:gd name="T80" fmla="*/ 14 w 14"/>
                  <a:gd name="T81" fmla="*/ 5606 h 8524"/>
                  <a:gd name="T82" fmla="*/ 14 w 14"/>
                  <a:gd name="T83" fmla="*/ 5606 h 8524"/>
                  <a:gd name="T84" fmla="*/ 7 w 14"/>
                  <a:gd name="T85" fmla="*/ 5760 h 8524"/>
                  <a:gd name="T86" fmla="*/ 0 w 14"/>
                  <a:gd name="T87" fmla="*/ 5926 h 8524"/>
                  <a:gd name="T88" fmla="*/ 0 w 14"/>
                  <a:gd name="T89" fmla="*/ 6180 h 8524"/>
                  <a:gd name="T90" fmla="*/ 7 w 14"/>
                  <a:gd name="T91" fmla="*/ 6346 h 8524"/>
                  <a:gd name="T92" fmla="*/ 14 w 14"/>
                  <a:gd name="T93" fmla="*/ 6500 h 8524"/>
                  <a:gd name="T94" fmla="*/ 14 w 14"/>
                  <a:gd name="T95" fmla="*/ 6566 h 8524"/>
                  <a:gd name="T96" fmla="*/ 14 w 14"/>
                  <a:gd name="T97" fmla="*/ 6566 h 8524"/>
                  <a:gd name="T98" fmla="*/ 7 w 14"/>
                  <a:gd name="T99" fmla="*/ 6720 h 8524"/>
                  <a:gd name="T100" fmla="*/ 0 w 14"/>
                  <a:gd name="T101" fmla="*/ 6886 h 8524"/>
                  <a:gd name="T102" fmla="*/ 0 w 14"/>
                  <a:gd name="T103" fmla="*/ 7140 h 8524"/>
                  <a:gd name="T104" fmla="*/ 7 w 14"/>
                  <a:gd name="T105" fmla="*/ 7306 h 8524"/>
                  <a:gd name="T106" fmla="*/ 14 w 14"/>
                  <a:gd name="T107" fmla="*/ 7460 h 8524"/>
                  <a:gd name="T108" fmla="*/ 14 w 14"/>
                  <a:gd name="T109" fmla="*/ 7526 h 8524"/>
                  <a:gd name="T110" fmla="*/ 14 w 14"/>
                  <a:gd name="T111" fmla="*/ 7526 h 8524"/>
                  <a:gd name="T112" fmla="*/ 7 w 14"/>
                  <a:gd name="T113" fmla="*/ 7680 h 8524"/>
                  <a:gd name="T114" fmla="*/ 0 w 14"/>
                  <a:gd name="T115" fmla="*/ 7846 h 8524"/>
                  <a:gd name="T116" fmla="*/ 0 w 14"/>
                  <a:gd name="T117" fmla="*/ 8100 h 8524"/>
                  <a:gd name="T118" fmla="*/ 7 w 14"/>
                  <a:gd name="T119" fmla="*/ 8266 h 8524"/>
                  <a:gd name="T120" fmla="*/ 14 w 14"/>
                  <a:gd name="T121" fmla="*/ 8420 h 8524"/>
                  <a:gd name="T122" fmla="*/ 14 w 14"/>
                  <a:gd name="T123" fmla="*/ 8486 h 8524"/>
                  <a:gd name="T124" fmla="*/ 14 w 14"/>
                  <a:gd name="T125" fmla="*/ 8486 h 8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 h="8524">
                    <a:moveTo>
                      <a:pt x="14" y="6"/>
                    </a:moveTo>
                    <a:lnTo>
                      <a:pt x="14" y="100"/>
                    </a:lnTo>
                    <a:cubicBezTo>
                      <a:pt x="14" y="103"/>
                      <a:pt x="11" y="106"/>
                      <a:pt x="7" y="106"/>
                    </a:cubicBezTo>
                    <a:cubicBezTo>
                      <a:pt x="3" y="106"/>
                      <a:pt x="0" y="103"/>
                      <a:pt x="0" y="100"/>
                    </a:cubicBezTo>
                    <a:lnTo>
                      <a:pt x="0" y="6"/>
                    </a:lnTo>
                    <a:cubicBezTo>
                      <a:pt x="0" y="3"/>
                      <a:pt x="3" y="0"/>
                      <a:pt x="7" y="0"/>
                    </a:cubicBezTo>
                    <a:cubicBezTo>
                      <a:pt x="11" y="0"/>
                      <a:pt x="14" y="3"/>
                      <a:pt x="14" y="6"/>
                    </a:cubicBezTo>
                    <a:close/>
                    <a:moveTo>
                      <a:pt x="14" y="166"/>
                    </a:moveTo>
                    <a:lnTo>
                      <a:pt x="14" y="260"/>
                    </a:lnTo>
                    <a:cubicBezTo>
                      <a:pt x="14" y="263"/>
                      <a:pt x="11" y="266"/>
                      <a:pt x="7" y="266"/>
                    </a:cubicBezTo>
                    <a:cubicBezTo>
                      <a:pt x="3" y="266"/>
                      <a:pt x="0" y="263"/>
                      <a:pt x="0" y="260"/>
                    </a:cubicBezTo>
                    <a:lnTo>
                      <a:pt x="0" y="166"/>
                    </a:lnTo>
                    <a:cubicBezTo>
                      <a:pt x="0" y="163"/>
                      <a:pt x="3" y="160"/>
                      <a:pt x="7" y="160"/>
                    </a:cubicBezTo>
                    <a:cubicBezTo>
                      <a:pt x="11" y="160"/>
                      <a:pt x="14" y="163"/>
                      <a:pt x="14" y="166"/>
                    </a:cubicBezTo>
                    <a:close/>
                    <a:moveTo>
                      <a:pt x="14" y="326"/>
                    </a:moveTo>
                    <a:lnTo>
                      <a:pt x="14" y="420"/>
                    </a:lnTo>
                    <a:cubicBezTo>
                      <a:pt x="14" y="423"/>
                      <a:pt x="11" y="426"/>
                      <a:pt x="7" y="426"/>
                    </a:cubicBezTo>
                    <a:cubicBezTo>
                      <a:pt x="3" y="426"/>
                      <a:pt x="0" y="423"/>
                      <a:pt x="0" y="420"/>
                    </a:cubicBezTo>
                    <a:lnTo>
                      <a:pt x="0" y="326"/>
                    </a:lnTo>
                    <a:cubicBezTo>
                      <a:pt x="0" y="323"/>
                      <a:pt x="3" y="320"/>
                      <a:pt x="7" y="320"/>
                    </a:cubicBezTo>
                    <a:cubicBezTo>
                      <a:pt x="11" y="320"/>
                      <a:pt x="14" y="323"/>
                      <a:pt x="14" y="326"/>
                    </a:cubicBezTo>
                    <a:close/>
                    <a:moveTo>
                      <a:pt x="14" y="486"/>
                    </a:moveTo>
                    <a:lnTo>
                      <a:pt x="14" y="580"/>
                    </a:lnTo>
                    <a:cubicBezTo>
                      <a:pt x="14" y="583"/>
                      <a:pt x="11" y="586"/>
                      <a:pt x="7" y="586"/>
                    </a:cubicBezTo>
                    <a:cubicBezTo>
                      <a:pt x="3" y="586"/>
                      <a:pt x="0" y="583"/>
                      <a:pt x="0" y="580"/>
                    </a:cubicBezTo>
                    <a:lnTo>
                      <a:pt x="0" y="486"/>
                    </a:lnTo>
                    <a:cubicBezTo>
                      <a:pt x="0" y="483"/>
                      <a:pt x="3" y="480"/>
                      <a:pt x="7" y="480"/>
                    </a:cubicBezTo>
                    <a:cubicBezTo>
                      <a:pt x="11" y="480"/>
                      <a:pt x="14" y="483"/>
                      <a:pt x="14" y="486"/>
                    </a:cubicBezTo>
                    <a:close/>
                    <a:moveTo>
                      <a:pt x="14" y="646"/>
                    </a:moveTo>
                    <a:lnTo>
                      <a:pt x="14" y="740"/>
                    </a:lnTo>
                    <a:cubicBezTo>
                      <a:pt x="14" y="743"/>
                      <a:pt x="11" y="746"/>
                      <a:pt x="7" y="746"/>
                    </a:cubicBezTo>
                    <a:cubicBezTo>
                      <a:pt x="3" y="746"/>
                      <a:pt x="0" y="743"/>
                      <a:pt x="0" y="740"/>
                    </a:cubicBezTo>
                    <a:lnTo>
                      <a:pt x="0" y="646"/>
                    </a:lnTo>
                    <a:cubicBezTo>
                      <a:pt x="0" y="643"/>
                      <a:pt x="3" y="640"/>
                      <a:pt x="7" y="640"/>
                    </a:cubicBezTo>
                    <a:cubicBezTo>
                      <a:pt x="11" y="640"/>
                      <a:pt x="14" y="643"/>
                      <a:pt x="14" y="646"/>
                    </a:cubicBezTo>
                    <a:close/>
                    <a:moveTo>
                      <a:pt x="14" y="806"/>
                    </a:moveTo>
                    <a:lnTo>
                      <a:pt x="14" y="900"/>
                    </a:lnTo>
                    <a:cubicBezTo>
                      <a:pt x="14" y="903"/>
                      <a:pt x="11" y="906"/>
                      <a:pt x="7" y="906"/>
                    </a:cubicBezTo>
                    <a:cubicBezTo>
                      <a:pt x="3" y="906"/>
                      <a:pt x="0" y="903"/>
                      <a:pt x="0" y="900"/>
                    </a:cubicBezTo>
                    <a:lnTo>
                      <a:pt x="0" y="806"/>
                    </a:lnTo>
                    <a:cubicBezTo>
                      <a:pt x="0" y="803"/>
                      <a:pt x="3" y="800"/>
                      <a:pt x="7" y="800"/>
                    </a:cubicBezTo>
                    <a:cubicBezTo>
                      <a:pt x="11" y="800"/>
                      <a:pt x="14" y="803"/>
                      <a:pt x="14" y="806"/>
                    </a:cubicBezTo>
                    <a:close/>
                    <a:moveTo>
                      <a:pt x="14" y="966"/>
                    </a:moveTo>
                    <a:lnTo>
                      <a:pt x="14" y="1060"/>
                    </a:lnTo>
                    <a:cubicBezTo>
                      <a:pt x="14" y="1063"/>
                      <a:pt x="11" y="1066"/>
                      <a:pt x="7" y="1066"/>
                    </a:cubicBezTo>
                    <a:cubicBezTo>
                      <a:pt x="3" y="1066"/>
                      <a:pt x="0" y="1063"/>
                      <a:pt x="0" y="1060"/>
                    </a:cubicBezTo>
                    <a:lnTo>
                      <a:pt x="0" y="966"/>
                    </a:lnTo>
                    <a:cubicBezTo>
                      <a:pt x="0" y="963"/>
                      <a:pt x="3" y="960"/>
                      <a:pt x="7" y="960"/>
                    </a:cubicBezTo>
                    <a:cubicBezTo>
                      <a:pt x="11" y="960"/>
                      <a:pt x="14" y="963"/>
                      <a:pt x="14" y="966"/>
                    </a:cubicBezTo>
                    <a:close/>
                    <a:moveTo>
                      <a:pt x="14" y="1126"/>
                    </a:moveTo>
                    <a:lnTo>
                      <a:pt x="14" y="1220"/>
                    </a:lnTo>
                    <a:cubicBezTo>
                      <a:pt x="14" y="1223"/>
                      <a:pt x="11" y="1226"/>
                      <a:pt x="7" y="1226"/>
                    </a:cubicBezTo>
                    <a:cubicBezTo>
                      <a:pt x="3" y="1226"/>
                      <a:pt x="0" y="1223"/>
                      <a:pt x="0" y="1220"/>
                    </a:cubicBezTo>
                    <a:lnTo>
                      <a:pt x="0" y="1126"/>
                    </a:lnTo>
                    <a:cubicBezTo>
                      <a:pt x="0" y="1123"/>
                      <a:pt x="3" y="1120"/>
                      <a:pt x="7" y="1120"/>
                    </a:cubicBezTo>
                    <a:cubicBezTo>
                      <a:pt x="11" y="1120"/>
                      <a:pt x="14" y="1123"/>
                      <a:pt x="14" y="1126"/>
                    </a:cubicBezTo>
                    <a:close/>
                    <a:moveTo>
                      <a:pt x="14" y="1286"/>
                    </a:moveTo>
                    <a:lnTo>
                      <a:pt x="14" y="1380"/>
                    </a:lnTo>
                    <a:cubicBezTo>
                      <a:pt x="14" y="1383"/>
                      <a:pt x="11" y="1386"/>
                      <a:pt x="7" y="1386"/>
                    </a:cubicBezTo>
                    <a:cubicBezTo>
                      <a:pt x="3" y="1386"/>
                      <a:pt x="0" y="1383"/>
                      <a:pt x="0" y="1380"/>
                    </a:cubicBezTo>
                    <a:lnTo>
                      <a:pt x="0" y="1286"/>
                    </a:lnTo>
                    <a:cubicBezTo>
                      <a:pt x="0" y="1283"/>
                      <a:pt x="3" y="1280"/>
                      <a:pt x="7" y="1280"/>
                    </a:cubicBezTo>
                    <a:cubicBezTo>
                      <a:pt x="11" y="1280"/>
                      <a:pt x="14" y="1283"/>
                      <a:pt x="14" y="1286"/>
                    </a:cubicBezTo>
                    <a:close/>
                    <a:moveTo>
                      <a:pt x="14" y="1446"/>
                    </a:moveTo>
                    <a:lnTo>
                      <a:pt x="14" y="1540"/>
                    </a:lnTo>
                    <a:cubicBezTo>
                      <a:pt x="14" y="1543"/>
                      <a:pt x="11" y="1546"/>
                      <a:pt x="7" y="1546"/>
                    </a:cubicBezTo>
                    <a:cubicBezTo>
                      <a:pt x="3" y="1546"/>
                      <a:pt x="0" y="1543"/>
                      <a:pt x="0" y="1540"/>
                    </a:cubicBezTo>
                    <a:lnTo>
                      <a:pt x="0" y="1446"/>
                    </a:lnTo>
                    <a:cubicBezTo>
                      <a:pt x="0" y="1443"/>
                      <a:pt x="3" y="1440"/>
                      <a:pt x="7" y="1440"/>
                    </a:cubicBezTo>
                    <a:cubicBezTo>
                      <a:pt x="11" y="1440"/>
                      <a:pt x="14" y="1443"/>
                      <a:pt x="14" y="1446"/>
                    </a:cubicBezTo>
                    <a:close/>
                    <a:moveTo>
                      <a:pt x="14" y="1606"/>
                    </a:moveTo>
                    <a:lnTo>
                      <a:pt x="14" y="1700"/>
                    </a:lnTo>
                    <a:cubicBezTo>
                      <a:pt x="14" y="1703"/>
                      <a:pt x="11" y="1706"/>
                      <a:pt x="7" y="1706"/>
                    </a:cubicBezTo>
                    <a:cubicBezTo>
                      <a:pt x="3" y="1706"/>
                      <a:pt x="0" y="1703"/>
                      <a:pt x="0" y="1700"/>
                    </a:cubicBezTo>
                    <a:lnTo>
                      <a:pt x="0" y="1606"/>
                    </a:lnTo>
                    <a:cubicBezTo>
                      <a:pt x="0" y="1603"/>
                      <a:pt x="3" y="1600"/>
                      <a:pt x="7" y="1600"/>
                    </a:cubicBezTo>
                    <a:cubicBezTo>
                      <a:pt x="11" y="1600"/>
                      <a:pt x="14" y="1603"/>
                      <a:pt x="14" y="1606"/>
                    </a:cubicBezTo>
                    <a:close/>
                    <a:moveTo>
                      <a:pt x="14" y="1766"/>
                    </a:moveTo>
                    <a:lnTo>
                      <a:pt x="14" y="1860"/>
                    </a:lnTo>
                    <a:cubicBezTo>
                      <a:pt x="14" y="1863"/>
                      <a:pt x="11" y="1866"/>
                      <a:pt x="7" y="1866"/>
                    </a:cubicBezTo>
                    <a:cubicBezTo>
                      <a:pt x="3" y="1866"/>
                      <a:pt x="0" y="1863"/>
                      <a:pt x="0" y="1860"/>
                    </a:cubicBezTo>
                    <a:lnTo>
                      <a:pt x="0" y="1766"/>
                    </a:lnTo>
                    <a:cubicBezTo>
                      <a:pt x="0" y="1763"/>
                      <a:pt x="3" y="1760"/>
                      <a:pt x="7" y="1760"/>
                    </a:cubicBezTo>
                    <a:cubicBezTo>
                      <a:pt x="11" y="1760"/>
                      <a:pt x="14" y="1763"/>
                      <a:pt x="14" y="1766"/>
                    </a:cubicBezTo>
                    <a:close/>
                    <a:moveTo>
                      <a:pt x="14" y="1926"/>
                    </a:moveTo>
                    <a:lnTo>
                      <a:pt x="14" y="2020"/>
                    </a:lnTo>
                    <a:cubicBezTo>
                      <a:pt x="14" y="2023"/>
                      <a:pt x="11" y="2026"/>
                      <a:pt x="7" y="2026"/>
                    </a:cubicBezTo>
                    <a:cubicBezTo>
                      <a:pt x="3" y="2026"/>
                      <a:pt x="0" y="2023"/>
                      <a:pt x="0" y="2020"/>
                    </a:cubicBezTo>
                    <a:lnTo>
                      <a:pt x="0" y="1926"/>
                    </a:lnTo>
                    <a:cubicBezTo>
                      <a:pt x="0" y="1923"/>
                      <a:pt x="3" y="1920"/>
                      <a:pt x="7" y="1920"/>
                    </a:cubicBezTo>
                    <a:cubicBezTo>
                      <a:pt x="11" y="1920"/>
                      <a:pt x="14" y="1923"/>
                      <a:pt x="14" y="1926"/>
                    </a:cubicBezTo>
                    <a:close/>
                    <a:moveTo>
                      <a:pt x="14" y="2086"/>
                    </a:moveTo>
                    <a:lnTo>
                      <a:pt x="14" y="2180"/>
                    </a:lnTo>
                    <a:cubicBezTo>
                      <a:pt x="14" y="2183"/>
                      <a:pt x="11" y="2186"/>
                      <a:pt x="7" y="2186"/>
                    </a:cubicBezTo>
                    <a:cubicBezTo>
                      <a:pt x="3" y="2186"/>
                      <a:pt x="0" y="2183"/>
                      <a:pt x="0" y="2180"/>
                    </a:cubicBezTo>
                    <a:lnTo>
                      <a:pt x="0" y="2086"/>
                    </a:lnTo>
                    <a:cubicBezTo>
                      <a:pt x="0" y="2083"/>
                      <a:pt x="3" y="2080"/>
                      <a:pt x="7" y="2080"/>
                    </a:cubicBezTo>
                    <a:cubicBezTo>
                      <a:pt x="11" y="2080"/>
                      <a:pt x="14" y="2083"/>
                      <a:pt x="14" y="2086"/>
                    </a:cubicBezTo>
                    <a:close/>
                    <a:moveTo>
                      <a:pt x="14" y="2246"/>
                    </a:moveTo>
                    <a:lnTo>
                      <a:pt x="14" y="2340"/>
                    </a:lnTo>
                    <a:cubicBezTo>
                      <a:pt x="14" y="2343"/>
                      <a:pt x="11" y="2346"/>
                      <a:pt x="7" y="2346"/>
                    </a:cubicBezTo>
                    <a:cubicBezTo>
                      <a:pt x="3" y="2346"/>
                      <a:pt x="0" y="2343"/>
                      <a:pt x="0" y="2340"/>
                    </a:cubicBezTo>
                    <a:lnTo>
                      <a:pt x="0" y="2246"/>
                    </a:lnTo>
                    <a:cubicBezTo>
                      <a:pt x="0" y="2243"/>
                      <a:pt x="3" y="2240"/>
                      <a:pt x="7" y="2240"/>
                    </a:cubicBezTo>
                    <a:cubicBezTo>
                      <a:pt x="11" y="2240"/>
                      <a:pt x="14" y="2243"/>
                      <a:pt x="14" y="2246"/>
                    </a:cubicBezTo>
                    <a:close/>
                    <a:moveTo>
                      <a:pt x="14" y="2406"/>
                    </a:moveTo>
                    <a:lnTo>
                      <a:pt x="14" y="2500"/>
                    </a:lnTo>
                    <a:cubicBezTo>
                      <a:pt x="14" y="2503"/>
                      <a:pt x="11" y="2506"/>
                      <a:pt x="7" y="2506"/>
                    </a:cubicBezTo>
                    <a:cubicBezTo>
                      <a:pt x="3" y="2506"/>
                      <a:pt x="0" y="2503"/>
                      <a:pt x="0" y="2500"/>
                    </a:cubicBezTo>
                    <a:lnTo>
                      <a:pt x="0" y="2406"/>
                    </a:lnTo>
                    <a:cubicBezTo>
                      <a:pt x="0" y="2403"/>
                      <a:pt x="3" y="2400"/>
                      <a:pt x="7" y="2400"/>
                    </a:cubicBezTo>
                    <a:cubicBezTo>
                      <a:pt x="11" y="2400"/>
                      <a:pt x="14" y="2403"/>
                      <a:pt x="14" y="2406"/>
                    </a:cubicBezTo>
                    <a:close/>
                    <a:moveTo>
                      <a:pt x="14" y="2566"/>
                    </a:moveTo>
                    <a:lnTo>
                      <a:pt x="14" y="2660"/>
                    </a:lnTo>
                    <a:cubicBezTo>
                      <a:pt x="14" y="2663"/>
                      <a:pt x="11" y="2666"/>
                      <a:pt x="7" y="2666"/>
                    </a:cubicBezTo>
                    <a:cubicBezTo>
                      <a:pt x="3" y="2666"/>
                      <a:pt x="0" y="2663"/>
                      <a:pt x="0" y="2660"/>
                    </a:cubicBezTo>
                    <a:lnTo>
                      <a:pt x="0" y="2566"/>
                    </a:lnTo>
                    <a:cubicBezTo>
                      <a:pt x="0" y="2563"/>
                      <a:pt x="3" y="2560"/>
                      <a:pt x="7" y="2560"/>
                    </a:cubicBezTo>
                    <a:cubicBezTo>
                      <a:pt x="11" y="2560"/>
                      <a:pt x="14" y="2563"/>
                      <a:pt x="14" y="2566"/>
                    </a:cubicBezTo>
                    <a:close/>
                    <a:moveTo>
                      <a:pt x="14" y="2726"/>
                    </a:moveTo>
                    <a:lnTo>
                      <a:pt x="14" y="2820"/>
                    </a:lnTo>
                    <a:cubicBezTo>
                      <a:pt x="14" y="2823"/>
                      <a:pt x="11" y="2826"/>
                      <a:pt x="7" y="2826"/>
                    </a:cubicBezTo>
                    <a:cubicBezTo>
                      <a:pt x="3" y="2826"/>
                      <a:pt x="0" y="2823"/>
                      <a:pt x="0" y="2820"/>
                    </a:cubicBezTo>
                    <a:lnTo>
                      <a:pt x="0" y="2726"/>
                    </a:lnTo>
                    <a:cubicBezTo>
                      <a:pt x="0" y="2723"/>
                      <a:pt x="3" y="2720"/>
                      <a:pt x="7" y="2720"/>
                    </a:cubicBezTo>
                    <a:cubicBezTo>
                      <a:pt x="11" y="2720"/>
                      <a:pt x="14" y="2723"/>
                      <a:pt x="14" y="2726"/>
                    </a:cubicBezTo>
                    <a:close/>
                    <a:moveTo>
                      <a:pt x="14" y="2886"/>
                    </a:moveTo>
                    <a:lnTo>
                      <a:pt x="14" y="2980"/>
                    </a:lnTo>
                    <a:cubicBezTo>
                      <a:pt x="14" y="2983"/>
                      <a:pt x="11" y="2986"/>
                      <a:pt x="7" y="2986"/>
                    </a:cubicBezTo>
                    <a:cubicBezTo>
                      <a:pt x="3" y="2986"/>
                      <a:pt x="0" y="2983"/>
                      <a:pt x="0" y="2980"/>
                    </a:cubicBezTo>
                    <a:lnTo>
                      <a:pt x="0" y="2886"/>
                    </a:lnTo>
                    <a:cubicBezTo>
                      <a:pt x="0" y="2883"/>
                      <a:pt x="3" y="2880"/>
                      <a:pt x="7" y="2880"/>
                    </a:cubicBezTo>
                    <a:cubicBezTo>
                      <a:pt x="11" y="2880"/>
                      <a:pt x="14" y="2883"/>
                      <a:pt x="14" y="2886"/>
                    </a:cubicBezTo>
                    <a:close/>
                    <a:moveTo>
                      <a:pt x="14" y="3046"/>
                    </a:moveTo>
                    <a:lnTo>
                      <a:pt x="14" y="3140"/>
                    </a:lnTo>
                    <a:cubicBezTo>
                      <a:pt x="14" y="3143"/>
                      <a:pt x="11" y="3146"/>
                      <a:pt x="7" y="3146"/>
                    </a:cubicBezTo>
                    <a:cubicBezTo>
                      <a:pt x="3" y="3146"/>
                      <a:pt x="0" y="3143"/>
                      <a:pt x="0" y="3140"/>
                    </a:cubicBezTo>
                    <a:lnTo>
                      <a:pt x="0" y="3046"/>
                    </a:lnTo>
                    <a:cubicBezTo>
                      <a:pt x="0" y="3043"/>
                      <a:pt x="3" y="3040"/>
                      <a:pt x="7" y="3040"/>
                    </a:cubicBezTo>
                    <a:cubicBezTo>
                      <a:pt x="11" y="3040"/>
                      <a:pt x="14" y="3043"/>
                      <a:pt x="14" y="3046"/>
                    </a:cubicBezTo>
                    <a:close/>
                    <a:moveTo>
                      <a:pt x="14" y="3206"/>
                    </a:moveTo>
                    <a:lnTo>
                      <a:pt x="14" y="3300"/>
                    </a:lnTo>
                    <a:cubicBezTo>
                      <a:pt x="14" y="3303"/>
                      <a:pt x="11" y="3306"/>
                      <a:pt x="7" y="3306"/>
                    </a:cubicBezTo>
                    <a:cubicBezTo>
                      <a:pt x="3" y="3306"/>
                      <a:pt x="0" y="3303"/>
                      <a:pt x="0" y="3300"/>
                    </a:cubicBezTo>
                    <a:lnTo>
                      <a:pt x="0" y="3206"/>
                    </a:lnTo>
                    <a:cubicBezTo>
                      <a:pt x="0" y="3203"/>
                      <a:pt x="3" y="3200"/>
                      <a:pt x="7" y="3200"/>
                    </a:cubicBezTo>
                    <a:cubicBezTo>
                      <a:pt x="11" y="3200"/>
                      <a:pt x="14" y="3203"/>
                      <a:pt x="14" y="3206"/>
                    </a:cubicBezTo>
                    <a:close/>
                    <a:moveTo>
                      <a:pt x="14" y="3366"/>
                    </a:moveTo>
                    <a:lnTo>
                      <a:pt x="14" y="3460"/>
                    </a:lnTo>
                    <a:cubicBezTo>
                      <a:pt x="14" y="3463"/>
                      <a:pt x="11" y="3466"/>
                      <a:pt x="7" y="3466"/>
                    </a:cubicBezTo>
                    <a:cubicBezTo>
                      <a:pt x="3" y="3466"/>
                      <a:pt x="0" y="3463"/>
                      <a:pt x="0" y="3460"/>
                    </a:cubicBezTo>
                    <a:lnTo>
                      <a:pt x="0" y="3366"/>
                    </a:lnTo>
                    <a:cubicBezTo>
                      <a:pt x="0" y="3363"/>
                      <a:pt x="3" y="3360"/>
                      <a:pt x="7" y="3360"/>
                    </a:cubicBezTo>
                    <a:cubicBezTo>
                      <a:pt x="11" y="3360"/>
                      <a:pt x="14" y="3363"/>
                      <a:pt x="14" y="3366"/>
                    </a:cubicBezTo>
                    <a:close/>
                    <a:moveTo>
                      <a:pt x="14" y="3526"/>
                    </a:moveTo>
                    <a:lnTo>
                      <a:pt x="14" y="3620"/>
                    </a:lnTo>
                    <a:cubicBezTo>
                      <a:pt x="14" y="3623"/>
                      <a:pt x="11" y="3626"/>
                      <a:pt x="7" y="3626"/>
                    </a:cubicBezTo>
                    <a:cubicBezTo>
                      <a:pt x="3" y="3626"/>
                      <a:pt x="0" y="3623"/>
                      <a:pt x="0" y="3620"/>
                    </a:cubicBezTo>
                    <a:lnTo>
                      <a:pt x="0" y="3526"/>
                    </a:lnTo>
                    <a:cubicBezTo>
                      <a:pt x="0" y="3523"/>
                      <a:pt x="3" y="3520"/>
                      <a:pt x="7" y="3520"/>
                    </a:cubicBezTo>
                    <a:cubicBezTo>
                      <a:pt x="11" y="3520"/>
                      <a:pt x="14" y="3523"/>
                      <a:pt x="14" y="3526"/>
                    </a:cubicBezTo>
                    <a:close/>
                    <a:moveTo>
                      <a:pt x="14" y="3686"/>
                    </a:moveTo>
                    <a:lnTo>
                      <a:pt x="14" y="3780"/>
                    </a:lnTo>
                    <a:cubicBezTo>
                      <a:pt x="14" y="3783"/>
                      <a:pt x="11" y="3786"/>
                      <a:pt x="7" y="3786"/>
                    </a:cubicBezTo>
                    <a:cubicBezTo>
                      <a:pt x="3" y="3786"/>
                      <a:pt x="0" y="3783"/>
                      <a:pt x="0" y="3780"/>
                    </a:cubicBezTo>
                    <a:lnTo>
                      <a:pt x="0" y="3686"/>
                    </a:lnTo>
                    <a:cubicBezTo>
                      <a:pt x="0" y="3683"/>
                      <a:pt x="3" y="3680"/>
                      <a:pt x="7" y="3680"/>
                    </a:cubicBezTo>
                    <a:cubicBezTo>
                      <a:pt x="11" y="3680"/>
                      <a:pt x="14" y="3683"/>
                      <a:pt x="14" y="3686"/>
                    </a:cubicBezTo>
                    <a:close/>
                    <a:moveTo>
                      <a:pt x="14" y="3846"/>
                    </a:moveTo>
                    <a:lnTo>
                      <a:pt x="14" y="3940"/>
                    </a:lnTo>
                    <a:cubicBezTo>
                      <a:pt x="14" y="3943"/>
                      <a:pt x="11" y="3946"/>
                      <a:pt x="7" y="3946"/>
                    </a:cubicBezTo>
                    <a:cubicBezTo>
                      <a:pt x="3" y="3946"/>
                      <a:pt x="0" y="3943"/>
                      <a:pt x="0" y="3940"/>
                    </a:cubicBezTo>
                    <a:lnTo>
                      <a:pt x="0" y="3846"/>
                    </a:lnTo>
                    <a:cubicBezTo>
                      <a:pt x="0" y="3843"/>
                      <a:pt x="3" y="3840"/>
                      <a:pt x="7" y="3840"/>
                    </a:cubicBezTo>
                    <a:cubicBezTo>
                      <a:pt x="11" y="3840"/>
                      <a:pt x="14" y="3843"/>
                      <a:pt x="14" y="3846"/>
                    </a:cubicBezTo>
                    <a:close/>
                    <a:moveTo>
                      <a:pt x="14" y="4006"/>
                    </a:moveTo>
                    <a:lnTo>
                      <a:pt x="14" y="4100"/>
                    </a:lnTo>
                    <a:cubicBezTo>
                      <a:pt x="14" y="4103"/>
                      <a:pt x="11" y="4106"/>
                      <a:pt x="7" y="4106"/>
                    </a:cubicBezTo>
                    <a:cubicBezTo>
                      <a:pt x="3" y="4106"/>
                      <a:pt x="0" y="4103"/>
                      <a:pt x="0" y="4100"/>
                    </a:cubicBezTo>
                    <a:lnTo>
                      <a:pt x="0" y="4006"/>
                    </a:lnTo>
                    <a:cubicBezTo>
                      <a:pt x="0" y="4003"/>
                      <a:pt x="3" y="4000"/>
                      <a:pt x="7" y="4000"/>
                    </a:cubicBezTo>
                    <a:cubicBezTo>
                      <a:pt x="11" y="4000"/>
                      <a:pt x="14" y="4003"/>
                      <a:pt x="14" y="4006"/>
                    </a:cubicBezTo>
                    <a:close/>
                    <a:moveTo>
                      <a:pt x="14" y="4166"/>
                    </a:moveTo>
                    <a:lnTo>
                      <a:pt x="14" y="4260"/>
                    </a:lnTo>
                    <a:cubicBezTo>
                      <a:pt x="14" y="4263"/>
                      <a:pt x="11" y="4266"/>
                      <a:pt x="7" y="4266"/>
                    </a:cubicBezTo>
                    <a:cubicBezTo>
                      <a:pt x="3" y="4266"/>
                      <a:pt x="0" y="4263"/>
                      <a:pt x="0" y="4260"/>
                    </a:cubicBezTo>
                    <a:lnTo>
                      <a:pt x="0" y="4166"/>
                    </a:lnTo>
                    <a:cubicBezTo>
                      <a:pt x="0" y="4163"/>
                      <a:pt x="3" y="4160"/>
                      <a:pt x="7" y="4160"/>
                    </a:cubicBezTo>
                    <a:cubicBezTo>
                      <a:pt x="11" y="4160"/>
                      <a:pt x="14" y="4163"/>
                      <a:pt x="14" y="4166"/>
                    </a:cubicBezTo>
                    <a:close/>
                    <a:moveTo>
                      <a:pt x="14" y="4326"/>
                    </a:moveTo>
                    <a:lnTo>
                      <a:pt x="14" y="4420"/>
                    </a:lnTo>
                    <a:cubicBezTo>
                      <a:pt x="14" y="4423"/>
                      <a:pt x="11" y="4426"/>
                      <a:pt x="7" y="4426"/>
                    </a:cubicBezTo>
                    <a:cubicBezTo>
                      <a:pt x="3" y="4426"/>
                      <a:pt x="0" y="4423"/>
                      <a:pt x="0" y="4420"/>
                    </a:cubicBezTo>
                    <a:lnTo>
                      <a:pt x="0" y="4326"/>
                    </a:lnTo>
                    <a:cubicBezTo>
                      <a:pt x="0" y="4323"/>
                      <a:pt x="3" y="4320"/>
                      <a:pt x="7" y="4320"/>
                    </a:cubicBezTo>
                    <a:cubicBezTo>
                      <a:pt x="11" y="4320"/>
                      <a:pt x="14" y="4323"/>
                      <a:pt x="14" y="4326"/>
                    </a:cubicBezTo>
                    <a:close/>
                    <a:moveTo>
                      <a:pt x="14" y="4486"/>
                    </a:moveTo>
                    <a:lnTo>
                      <a:pt x="14" y="4580"/>
                    </a:lnTo>
                    <a:cubicBezTo>
                      <a:pt x="14" y="4583"/>
                      <a:pt x="11" y="4586"/>
                      <a:pt x="7" y="4586"/>
                    </a:cubicBezTo>
                    <a:cubicBezTo>
                      <a:pt x="3" y="4586"/>
                      <a:pt x="0" y="4583"/>
                      <a:pt x="0" y="4580"/>
                    </a:cubicBezTo>
                    <a:lnTo>
                      <a:pt x="0" y="4486"/>
                    </a:lnTo>
                    <a:cubicBezTo>
                      <a:pt x="0" y="4483"/>
                      <a:pt x="3" y="4480"/>
                      <a:pt x="7" y="4480"/>
                    </a:cubicBezTo>
                    <a:cubicBezTo>
                      <a:pt x="11" y="4480"/>
                      <a:pt x="14" y="4483"/>
                      <a:pt x="14" y="4486"/>
                    </a:cubicBezTo>
                    <a:close/>
                    <a:moveTo>
                      <a:pt x="14" y="4646"/>
                    </a:moveTo>
                    <a:lnTo>
                      <a:pt x="14" y="4740"/>
                    </a:lnTo>
                    <a:cubicBezTo>
                      <a:pt x="14" y="4743"/>
                      <a:pt x="11" y="4746"/>
                      <a:pt x="7" y="4746"/>
                    </a:cubicBezTo>
                    <a:cubicBezTo>
                      <a:pt x="3" y="4746"/>
                      <a:pt x="0" y="4743"/>
                      <a:pt x="0" y="4740"/>
                    </a:cubicBezTo>
                    <a:lnTo>
                      <a:pt x="0" y="4646"/>
                    </a:lnTo>
                    <a:cubicBezTo>
                      <a:pt x="0" y="4643"/>
                      <a:pt x="3" y="4640"/>
                      <a:pt x="7" y="4640"/>
                    </a:cubicBezTo>
                    <a:cubicBezTo>
                      <a:pt x="11" y="4640"/>
                      <a:pt x="14" y="4643"/>
                      <a:pt x="14" y="4646"/>
                    </a:cubicBezTo>
                    <a:close/>
                    <a:moveTo>
                      <a:pt x="14" y="4806"/>
                    </a:moveTo>
                    <a:lnTo>
                      <a:pt x="14" y="4900"/>
                    </a:lnTo>
                    <a:cubicBezTo>
                      <a:pt x="14" y="4903"/>
                      <a:pt x="11" y="4906"/>
                      <a:pt x="7" y="4906"/>
                    </a:cubicBezTo>
                    <a:cubicBezTo>
                      <a:pt x="3" y="4906"/>
                      <a:pt x="0" y="4903"/>
                      <a:pt x="0" y="4900"/>
                    </a:cubicBezTo>
                    <a:lnTo>
                      <a:pt x="0" y="4806"/>
                    </a:lnTo>
                    <a:cubicBezTo>
                      <a:pt x="0" y="4803"/>
                      <a:pt x="3" y="4800"/>
                      <a:pt x="7" y="4800"/>
                    </a:cubicBezTo>
                    <a:cubicBezTo>
                      <a:pt x="11" y="4800"/>
                      <a:pt x="14" y="4803"/>
                      <a:pt x="14" y="4806"/>
                    </a:cubicBezTo>
                    <a:close/>
                    <a:moveTo>
                      <a:pt x="14" y="4966"/>
                    </a:moveTo>
                    <a:lnTo>
                      <a:pt x="14" y="5060"/>
                    </a:lnTo>
                    <a:cubicBezTo>
                      <a:pt x="14" y="5063"/>
                      <a:pt x="11" y="5066"/>
                      <a:pt x="7" y="5066"/>
                    </a:cubicBezTo>
                    <a:cubicBezTo>
                      <a:pt x="3" y="5066"/>
                      <a:pt x="0" y="5063"/>
                      <a:pt x="0" y="5060"/>
                    </a:cubicBezTo>
                    <a:lnTo>
                      <a:pt x="0" y="4966"/>
                    </a:lnTo>
                    <a:cubicBezTo>
                      <a:pt x="0" y="4963"/>
                      <a:pt x="3" y="4960"/>
                      <a:pt x="7" y="4960"/>
                    </a:cubicBezTo>
                    <a:cubicBezTo>
                      <a:pt x="11" y="4960"/>
                      <a:pt x="14" y="4963"/>
                      <a:pt x="14" y="4966"/>
                    </a:cubicBezTo>
                    <a:close/>
                    <a:moveTo>
                      <a:pt x="14" y="5126"/>
                    </a:moveTo>
                    <a:lnTo>
                      <a:pt x="14" y="5220"/>
                    </a:lnTo>
                    <a:cubicBezTo>
                      <a:pt x="14" y="5223"/>
                      <a:pt x="11" y="5226"/>
                      <a:pt x="7" y="5226"/>
                    </a:cubicBezTo>
                    <a:cubicBezTo>
                      <a:pt x="3" y="5226"/>
                      <a:pt x="0" y="5223"/>
                      <a:pt x="0" y="5220"/>
                    </a:cubicBezTo>
                    <a:lnTo>
                      <a:pt x="0" y="5126"/>
                    </a:lnTo>
                    <a:cubicBezTo>
                      <a:pt x="0" y="5123"/>
                      <a:pt x="3" y="5120"/>
                      <a:pt x="7" y="5120"/>
                    </a:cubicBezTo>
                    <a:cubicBezTo>
                      <a:pt x="11" y="5120"/>
                      <a:pt x="14" y="5123"/>
                      <a:pt x="14" y="5126"/>
                    </a:cubicBezTo>
                    <a:close/>
                    <a:moveTo>
                      <a:pt x="14" y="5286"/>
                    </a:moveTo>
                    <a:lnTo>
                      <a:pt x="14" y="5380"/>
                    </a:lnTo>
                    <a:cubicBezTo>
                      <a:pt x="14" y="5383"/>
                      <a:pt x="11" y="5386"/>
                      <a:pt x="7" y="5386"/>
                    </a:cubicBezTo>
                    <a:cubicBezTo>
                      <a:pt x="3" y="5386"/>
                      <a:pt x="0" y="5383"/>
                      <a:pt x="0" y="5380"/>
                    </a:cubicBezTo>
                    <a:lnTo>
                      <a:pt x="0" y="5286"/>
                    </a:lnTo>
                    <a:cubicBezTo>
                      <a:pt x="0" y="5283"/>
                      <a:pt x="3" y="5280"/>
                      <a:pt x="7" y="5280"/>
                    </a:cubicBezTo>
                    <a:cubicBezTo>
                      <a:pt x="11" y="5280"/>
                      <a:pt x="14" y="5283"/>
                      <a:pt x="14" y="5286"/>
                    </a:cubicBezTo>
                    <a:close/>
                    <a:moveTo>
                      <a:pt x="14" y="5446"/>
                    </a:moveTo>
                    <a:lnTo>
                      <a:pt x="14" y="5540"/>
                    </a:lnTo>
                    <a:cubicBezTo>
                      <a:pt x="14" y="5543"/>
                      <a:pt x="11" y="5546"/>
                      <a:pt x="7" y="5546"/>
                    </a:cubicBezTo>
                    <a:cubicBezTo>
                      <a:pt x="3" y="5546"/>
                      <a:pt x="0" y="5543"/>
                      <a:pt x="0" y="5540"/>
                    </a:cubicBezTo>
                    <a:lnTo>
                      <a:pt x="0" y="5446"/>
                    </a:lnTo>
                    <a:cubicBezTo>
                      <a:pt x="0" y="5443"/>
                      <a:pt x="3" y="5440"/>
                      <a:pt x="7" y="5440"/>
                    </a:cubicBezTo>
                    <a:cubicBezTo>
                      <a:pt x="11" y="5440"/>
                      <a:pt x="14" y="5443"/>
                      <a:pt x="14" y="5446"/>
                    </a:cubicBezTo>
                    <a:close/>
                    <a:moveTo>
                      <a:pt x="14" y="5606"/>
                    </a:moveTo>
                    <a:lnTo>
                      <a:pt x="14" y="5700"/>
                    </a:lnTo>
                    <a:cubicBezTo>
                      <a:pt x="14" y="5703"/>
                      <a:pt x="11" y="5706"/>
                      <a:pt x="7" y="5706"/>
                    </a:cubicBezTo>
                    <a:cubicBezTo>
                      <a:pt x="3" y="5706"/>
                      <a:pt x="0" y="5703"/>
                      <a:pt x="0" y="5700"/>
                    </a:cubicBezTo>
                    <a:lnTo>
                      <a:pt x="0" y="5606"/>
                    </a:lnTo>
                    <a:cubicBezTo>
                      <a:pt x="0" y="5603"/>
                      <a:pt x="3" y="5600"/>
                      <a:pt x="7" y="5600"/>
                    </a:cubicBezTo>
                    <a:cubicBezTo>
                      <a:pt x="11" y="5600"/>
                      <a:pt x="14" y="5603"/>
                      <a:pt x="14" y="5606"/>
                    </a:cubicBezTo>
                    <a:close/>
                    <a:moveTo>
                      <a:pt x="14" y="5766"/>
                    </a:moveTo>
                    <a:lnTo>
                      <a:pt x="14" y="5860"/>
                    </a:lnTo>
                    <a:cubicBezTo>
                      <a:pt x="14" y="5863"/>
                      <a:pt x="11" y="5866"/>
                      <a:pt x="7" y="5866"/>
                    </a:cubicBezTo>
                    <a:cubicBezTo>
                      <a:pt x="3" y="5866"/>
                      <a:pt x="0" y="5863"/>
                      <a:pt x="0" y="5860"/>
                    </a:cubicBezTo>
                    <a:lnTo>
                      <a:pt x="0" y="5766"/>
                    </a:lnTo>
                    <a:cubicBezTo>
                      <a:pt x="0" y="5763"/>
                      <a:pt x="3" y="5760"/>
                      <a:pt x="7" y="5760"/>
                    </a:cubicBezTo>
                    <a:cubicBezTo>
                      <a:pt x="11" y="5760"/>
                      <a:pt x="14" y="5763"/>
                      <a:pt x="14" y="5766"/>
                    </a:cubicBezTo>
                    <a:close/>
                    <a:moveTo>
                      <a:pt x="14" y="5926"/>
                    </a:moveTo>
                    <a:lnTo>
                      <a:pt x="14" y="6020"/>
                    </a:lnTo>
                    <a:cubicBezTo>
                      <a:pt x="14" y="6023"/>
                      <a:pt x="11" y="6026"/>
                      <a:pt x="7" y="6026"/>
                    </a:cubicBezTo>
                    <a:cubicBezTo>
                      <a:pt x="3" y="6026"/>
                      <a:pt x="0" y="6023"/>
                      <a:pt x="0" y="6020"/>
                    </a:cubicBezTo>
                    <a:lnTo>
                      <a:pt x="0" y="5926"/>
                    </a:lnTo>
                    <a:cubicBezTo>
                      <a:pt x="0" y="5923"/>
                      <a:pt x="3" y="5920"/>
                      <a:pt x="7" y="5920"/>
                    </a:cubicBezTo>
                    <a:cubicBezTo>
                      <a:pt x="11" y="5920"/>
                      <a:pt x="14" y="5923"/>
                      <a:pt x="14" y="5926"/>
                    </a:cubicBezTo>
                    <a:close/>
                    <a:moveTo>
                      <a:pt x="14" y="6086"/>
                    </a:moveTo>
                    <a:lnTo>
                      <a:pt x="14" y="6180"/>
                    </a:lnTo>
                    <a:cubicBezTo>
                      <a:pt x="14" y="6183"/>
                      <a:pt x="11" y="6186"/>
                      <a:pt x="7" y="6186"/>
                    </a:cubicBezTo>
                    <a:cubicBezTo>
                      <a:pt x="3" y="6186"/>
                      <a:pt x="0" y="6183"/>
                      <a:pt x="0" y="6180"/>
                    </a:cubicBezTo>
                    <a:lnTo>
                      <a:pt x="0" y="6086"/>
                    </a:lnTo>
                    <a:cubicBezTo>
                      <a:pt x="0" y="6083"/>
                      <a:pt x="3" y="6080"/>
                      <a:pt x="7" y="6080"/>
                    </a:cubicBezTo>
                    <a:cubicBezTo>
                      <a:pt x="11" y="6080"/>
                      <a:pt x="14" y="6083"/>
                      <a:pt x="14" y="6086"/>
                    </a:cubicBezTo>
                    <a:close/>
                    <a:moveTo>
                      <a:pt x="14" y="6246"/>
                    </a:moveTo>
                    <a:lnTo>
                      <a:pt x="14" y="6340"/>
                    </a:lnTo>
                    <a:cubicBezTo>
                      <a:pt x="14" y="6343"/>
                      <a:pt x="11" y="6346"/>
                      <a:pt x="7" y="6346"/>
                    </a:cubicBezTo>
                    <a:cubicBezTo>
                      <a:pt x="3" y="6346"/>
                      <a:pt x="0" y="6343"/>
                      <a:pt x="0" y="6340"/>
                    </a:cubicBezTo>
                    <a:lnTo>
                      <a:pt x="0" y="6246"/>
                    </a:lnTo>
                    <a:cubicBezTo>
                      <a:pt x="0" y="6243"/>
                      <a:pt x="3" y="6240"/>
                      <a:pt x="7" y="6240"/>
                    </a:cubicBezTo>
                    <a:cubicBezTo>
                      <a:pt x="11" y="6240"/>
                      <a:pt x="14" y="6243"/>
                      <a:pt x="14" y="6246"/>
                    </a:cubicBezTo>
                    <a:close/>
                    <a:moveTo>
                      <a:pt x="14" y="6406"/>
                    </a:moveTo>
                    <a:lnTo>
                      <a:pt x="14" y="6500"/>
                    </a:lnTo>
                    <a:cubicBezTo>
                      <a:pt x="14" y="6503"/>
                      <a:pt x="11" y="6506"/>
                      <a:pt x="7" y="6506"/>
                    </a:cubicBezTo>
                    <a:cubicBezTo>
                      <a:pt x="3" y="6506"/>
                      <a:pt x="0" y="6503"/>
                      <a:pt x="0" y="6500"/>
                    </a:cubicBezTo>
                    <a:lnTo>
                      <a:pt x="0" y="6406"/>
                    </a:lnTo>
                    <a:cubicBezTo>
                      <a:pt x="0" y="6403"/>
                      <a:pt x="3" y="6400"/>
                      <a:pt x="7" y="6400"/>
                    </a:cubicBezTo>
                    <a:cubicBezTo>
                      <a:pt x="11" y="6400"/>
                      <a:pt x="14" y="6403"/>
                      <a:pt x="14" y="6406"/>
                    </a:cubicBezTo>
                    <a:close/>
                    <a:moveTo>
                      <a:pt x="14" y="6566"/>
                    </a:moveTo>
                    <a:lnTo>
                      <a:pt x="14" y="6660"/>
                    </a:lnTo>
                    <a:cubicBezTo>
                      <a:pt x="14" y="6663"/>
                      <a:pt x="11" y="6666"/>
                      <a:pt x="7" y="6666"/>
                    </a:cubicBezTo>
                    <a:cubicBezTo>
                      <a:pt x="3" y="6666"/>
                      <a:pt x="0" y="6663"/>
                      <a:pt x="0" y="6660"/>
                    </a:cubicBezTo>
                    <a:lnTo>
                      <a:pt x="0" y="6566"/>
                    </a:lnTo>
                    <a:cubicBezTo>
                      <a:pt x="0" y="6563"/>
                      <a:pt x="3" y="6560"/>
                      <a:pt x="7" y="6560"/>
                    </a:cubicBezTo>
                    <a:cubicBezTo>
                      <a:pt x="11" y="6560"/>
                      <a:pt x="14" y="6563"/>
                      <a:pt x="14" y="6566"/>
                    </a:cubicBezTo>
                    <a:close/>
                    <a:moveTo>
                      <a:pt x="14" y="6726"/>
                    </a:moveTo>
                    <a:lnTo>
                      <a:pt x="14" y="6820"/>
                    </a:lnTo>
                    <a:cubicBezTo>
                      <a:pt x="14" y="6823"/>
                      <a:pt x="11" y="6826"/>
                      <a:pt x="7" y="6826"/>
                    </a:cubicBezTo>
                    <a:cubicBezTo>
                      <a:pt x="3" y="6826"/>
                      <a:pt x="0" y="6823"/>
                      <a:pt x="0" y="6820"/>
                    </a:cubicBezTo>
                    <a:lnTo>
                      <a:pt x="0" y="6726"/>
                    </a:lnTo>
                    <a:cubicBezTo>
                      <a:pt x="0" y="6723"/>
                      <a:pt x="3" y="6720"/>
                      <a:pt x="7" y="6720"/>
                    </a:cubicBezTo>
                    <a:cubicBezTo>
                      <a:pt x="11" y="6720"/>
                      <a:pt x="14" y="6723"/>
                      <a:pt x="14" y="6726"/>
                    </a:cubicBezTo>
                    <a:close/>
                    <a:moveTo>
                      <a:pt x="14" y="6886"/>
                    </a:moveTo>
                    <a:lnTo>
                      <a:pt x="14" y="6980"/>
                    </a:lnTo>
                    <a:cubicBezTo>
                      <a:pt x="14" y="6983"/>
                      <a:pt x="11" y="6986"/>
                      <a:pt x="7" y="6986"/>
                    </a:cubicBezTo>
                    <a:cubicBezTo>
                      <a:pt x="3" y="6986"/>
                      <a:pt x="0" y="6983"/>
                      <a:pt x="0" y="6980"/>
                    </a:cubicBezTo>
                    <a:lnTo>
                      <a:pt x="0" y="6886"/>
                    </a:lnTo>
                    <a:cubicBezTo>
                      <a:pt x="0" y="6883"/>
                      <a:pt x="3" y="6880"/>
                      <a:pt x="7" y="6880"/>
                    </a:cubicBezTo>
                    <a:cubicBezTo>
                      <a:pt x="11" y="6880"/>
                      <a:pt x="14" y="6883"/>
                      <a:pt x="14" y="6886"/>
                    </a:cubicBezTo>
                    <a:close/>
                    <a:moveTo>
                      <a:pt x="14" y="7046"/>
                    </a:moveTo>
                    <a:lnTo>
                      <a:pt x="14" y="7140"/>
                    </a:lnTo>
                    <a:cubicBezTo>
                      <a:pt x="14" y="7143"/>
                      <a:pt x="11" y="7146"/>
                      <a:pt x="7" y="7146"/>
                    </a:cubicBezTo>
                    <a:cubicBezTo>
                      <a:pt x="3" y="7146"/>
                      <a:pt x="0" y="7143"/>
                      <a:pt x="0" y="7140"/>
                    </a:cubicBezTo>
                    <a:lnTo>
                      <a:pt x="0" y="7046"/>
                    </a:lnTo>
                    <a:cubicBezTo>
                      <a:pt x="0" y="7043"/>
                      <a:pt x="3" y="7040"/>
                      <a:pt x="7" y="7040"/>
                    </a:cubicBezTo>
                    <a:cubicBezTo>
                      <a:pt x="11" y="7040"/>
                      <a:pt x="14" y="7043"/>
                      <a:pt x="14" y="7046"/>
                    </a:cubicBezTo>
                    <a:close/>
                    <a:moveTo>
                      <a:pt x="14" y="7206"/>
                    </a:moveTo>
                    <a:lnTo>
                      <a:pt x="14" y="7300"/>
                    </a:lnTo>
                    <a:cubicBezTo>
                      <a:pt x="14" y="7303"/>
                      <a:pt x="11" y="7306"/>
                      <a:pt x="7" y="7306"/>
                    </a:cubicBezTo>
                    <a:cubicBezTo>
                      <a:pt x="3" y="7306"/>
                      <a:pt x="0" y="7303"/>
                      <a:pt x="0" y="7300"/>
                    </a:cubicBezTo>
                    <a:lnTo>
                      <a:pt x="0" y="7206"/>
                    </a:lnTo>
                    <a:cubicBezTo>
                      <a:pt x="0" y="7203"/>
                      <a:pt x="3" y="7200"/>
                      <a:pt x="7" y="7200"/>
                    </a:cubicBezTo>
                    <a:cubicBezTo>
                      <a:pt x="11" y="7200"/>
                      <a:pt x="14" y="7203"/>
                      <a:pt x="14" y="7206"/>
                    </a:cubicBezTo>
                    <a:close/>
                    <a:moveTo>
                      <a:pt x="14" y="7366"/>
                    </a:moveTo>
                    <a:lnTo>
                      <a:pt x="14" y="7460"/>
                    </a:lnTo>
                    <a:cubicBezTo>
                      <a:pt x="14" y="7463"/>
                      <a:pt x="11" y="7466"/>
                      <a:pt x="7" y="7466"/>
                    </a:cubicBezTo>
                    <a:cubicBezTo>
                      <a:pt x="3" y="7466"/>
                      <a:pt x="0" y="7463"/>
                      <a:pt x="0" y="7460"/>
                    </a:cubicBezTo>
                    <a:lnTo>
                      <a:pt x="0" y="7366"/>
                    </a:lnTo>
                    <a:cubicBezTo>
                      <a:pt x="0" y="7363"/>
                      <a:pt x="3" y="7360"/>
                      <a:pt x="7" y="7360"/>
                    </a:cubicBezTo>
                    <a:cubicBezTo>
                      <a:pt x="11" y="7360"/>
                      <a:pt x="14" y="7363"/>
                      <a:pt x="14" y="7366"/>
                    </a:cubicBezTo>
                    <a:close/>
                    <a:moveTo>
                      <a:pt x="14" y="7526"/>
                    </a:moveTo>
                    <a:lnTo>
                      <a:pt x="14" y="7620"/>
                    </a:lnTo>
                    <a:cubicBezTo>
                      <a:pt x="14" y="7623"/>
                      <a:pt x="11" y="7626"/>
                      <a:pt x="7" y="7626"/>
                    </a:cubicBezTo>
                    <a:cubicBezTo>
                      <a:pt x="3" y="7626"/>
                      <a:pt x="0" y="7623"/>
                      <a:pt x="0" y="7620"/>
                    </a:cubicBezTo>
                    <a:lnTo>
                      <a:pt x="0" y="7526"/>
                    </a:lnTo>
                    <a:cubicBezTo>
                      <a:pt x="0" y="7523"/>
                      <a:pt x="3" y="7520"/>
                      <a:pt x="7" y="7520"/>
                    </a:cubicBezTo>
                    <a:cubicBezTo>
                      <a:pt x="11" y="7520"/>
                      <a:pt x="14" y="7523"/>
                      <a:pt x="14" y="7526"/>
                    </a:cubicBezTo>
                    <a:close/>
                    <a:moveTo>
                      <a:pt x="14" y="7686"/>
                    </a:moveTo>
                    <a:lnTo>
                      <a:pt x="14" y="7780"/>
                    </a:lnTo>
                    <a:cubicBezTo>
                      <a:pt x="14" y="7783"/>
                      <a:pt x="11" y="7786"/>
                      <a:pt x="7" y="7786"/>
                    </a:cubicBezTo>
                    <a:cubicBezTo>
                      <a:pt x="3" y="7786"/>
                      <a:pt x="0" y="7783"/>
                      <a:pt x="0" y="7780"/>
                    </a:cubicBezTo>
                    <a:lnTo>
                      <a:pt x="0" y="7686"/>
                    </a:lnTo>
                    <a:cubicBezTo>
                      <a:pt x="0" y="7683"/>
                      <a:pt x="3" y="7680"/>
                      <a:pt x="7" y="7680"/>
                    </a:cubicBezTo>
                    <a:cubicBezTo>
                      <a:pt x="11" y="7680"/>
                      <a:pt x="14" y="7683"/>
                      <a:pt x="14" y="7686"/>
                    </a:cubicBezTo>
                    <a:close/>
                    <a:moveTo>
                      <a:pt x="14" y="7846"/>
                    </a:moveTo>
                    <a:lnTo>
                      <a:pt x="14" y="7940"/>
                    </a:lnTo>
                    <a:cubicBezTo>
                      <a:pt x="14" y="7943"/>
                      <a:pt x="11" y="7946"/>
                      <a:pt x="7" y="7946"/>
                    </a:cubicBezTo>
                    <a:cubicBezTo>
                      <a:pt x="3" y="7946"/>
                      <a:pt x="0" y="7943"/>
                      <a:pt x="0" y="7940"/>
                    </a:cubicBezTo>
                    <a:lnTo>
                      <a:pt x="0" y="7846"/>
                    </a:lnTo>
                    <a:cubicBezTo>
                      <a:pt x="0" y="7843"/>
                      <a:pt x="3" y="7840"/>
                      <a:pt x="7" y="7840"/>
                    </a:cubicBezTo>
                    <a:cubicBezTo>
                      <a:pt x="11" y="7840"/>
                      <a:pt x="14" y="7843"/>
                      <a:pt x="14" y="7846"/>
                    </a:cubicBezTo>
                    <a:close/>
                    <a:moveTo>
                      <a:pt x="14" y="8006"/>
                    </a:moveTo>
                    <a:lnTo>
                      <a:pt x="14" y="8100"/>
                    </a:lnTo>
                    <a:cubicBezTo>
                      <a:pt x="14" y="8103"/>
                      <a:pt x="11" y="8106"/>
                      <a:pt x="7" y="8106"/>
                    </a:cubicBezTo>
                    <a:cubicBezTo>
                      <a:pt x="3" y="8106"/>
                      <a:pt x="0" y="8103"/>
                      <a:pt x="0" y="8100"/>
                    </a:cubicBezTo>
                    <a:lnTo>
                      <a:pt x="0" y="8006"/>
                    </a:lnTo>
                    <a:cubicBezTo>
                      <a:pt x="0" y="8003"/>
                      <a:pt x="3" y="8000"/>
                      <a:pt x="7" y="8000"/>
                    </a:cubicBezTo>
                    <a:cubicBezTo>
                      <a:pt x="11" y="8000"/>
                      <a:pt x="14" y="8003"/>
                      <a:pt x="14" y="8006"/>
                    </a:cubicBezTo>
                    <a:close/>
                    <a:moveTo>
                      <a:pt x="14" y="8166"/>
                    </a:moveTo>
                    <a:lnTo>
                      <a:pt x="14" y="8260"/>
                    </a:lnTo>
                    <a:cubicBezTo>
                      <a:pt x="14" y="8263"/>
                      <a:pt x="11" y="8266"/>
                      <a:pt x="7" y="8266"/>
                    </a:cubicBezTo>
                    <a:cubicBezTo>
                      <a:pt x="3" y="8266"/>
                      <a:pt x="0" y="8263"/>
                      <a:pt x="0" y="8260"/>
                    </a:cubicBezTo>
                    <a:lnTo>
                      <a:pt x="0" y="8166"/>
                    </a:lnTo>
                    <a:cubicBezTo>
                      <a:pt x="0" y="8163"/>
                      <a:pt x="3" y="8160"/>
                      <a:pt x="7" y="8160"/>
                    </a:cubicBezTo>
                    <a:cubicBezTo>
                      <a:pt x="11" y="8160"/>
                      <a:pt x="14" y="8163"/>
                      <a:pt x="14" y="8166"/>
                    </a:cubicBezTo>
                    <a:close/>
                    <a:moveTo>
                      <a:pt x="14" y="8326"/>
                    </a:moveTo>
                    <a:lnTo>
                      <a:pt x="14" y="8420"/>
                    </a:lnTo>
                    <a:cubicBezTo>
                      <a:pt x="14" y="8423"/>
                      <a:pt x="11" y="8426"/>
                      <a:pt x="7" y="8426"/>
                    </a:cubicBezTo>
                    <a:cubicBezTo>
                      <a:pt x="3" y="8426"/>
                      <a:pt x="0" y="8423"/>
                      <a:pt x="0" y="8420"/>
                    </a:cubicBezTo>
                    <a:lnTo>
                      <a:pt x="0" y="8326"/>
                    </a:lnTo>
                    <a:cubicBezTo>
                      <a:pt x="0" y="8323"/>
                      <a:pt x="3" y="8320"/>
                      <a:pt x="7" y="8320"/>
                    </a:cubicBezTo>
                    <a:cubicBezTo>
                      <a:pt x="11" y="8320"/>
                      <a:pt x="14" y="8323"/>
                      <a:pt x="14" y="8326"/>
                    </a:cubicBezTo>
                    <a:close/>
                    <a:moveTo>
                      <a:pt x="14" y="8486"/>
                    </a:moveTo>
                    <a:lnTo>
                      <a:pt x="14" y="8517"/>
                    </a:lnTo>
                    <a:cubicBezTo>
                      <a:pt x="14" y="8521"/>
                      <a:pt x="11" y="8524"/>
                      <a:pt x="7" y="8524"/>
                    </a:cubicBezTo>
                    <a:cubicBezTo>
                      <a:pt x="3" y="8524"/>
                      <a:pt x="0" y="8521"/>
                      <a:pt x="0" y="8517"/>
                    </a:cubicBezTo>
                    <a:lnTo>
                      <a:pt x="0" y="8486"/>
                    </a:lnTo>
                    <a:cubicBezTo>
                      <a:pt x="0" y="8483"/>
                      <a:pt x="3" y="8480"/>
                      <a:pt x="7" y="8480"/>
                    </a:cubicBezTo>
                    <a:cubicBezTo>
                      <a:pt x="11" y="8480"/>
                      <a:pt x="14" y="8483"/>
                      <a:pt x="14" y="8486"/>
                    </a:cubicBezTo>
                    <a:close/>
                  </a:path>
                </a:pathLst>
              </a:custGeom>
              <a:solidFill>
                <a:srgbClr val="5692C9"/>
              </a:solidFill>
              <a:ln w="0" cap="flat">
                <a:solidFill>
                  <a:srgbClr val="5692C9"/>
                </a:solidFill>
                <a:prstDash val="solid"/>
                <a:round/>
                <a:headEnd/>
                <a:tailEnd/>
              </a:ln>
            </p:spPr>
            <p:txBody>
              <a:bodyPr vert="horz" wrap="square" lIns="174210" tIns="87105" rIns="174210" bIns="87105" numCol="1" anchor="t" anchorCtr="0" compatLnSpc="1">
                <a:prstTxWarp prst="textNoShape">
                  <a:avLst/>
                </a:prstTxWarp>
              </a:bodyPr>
              <a:lstStyle/>
              <a:p>
                <a:endParaRPr lang="zh-CN" altLang="en-US" sz="1100" b="0" dirty="0">
                  <a:solidFill>
                    <a:schemeClr val="bg1"/>
                  </a:solidFill>
                  <a:latin typeface="方正兰亭黑简体" panose="02000000000000000000" pitchFamily="2" charset="-122"/>
                  <a:ea typeface="方正兰亭黑简体" panose="02000000000000000000" pitchFamily="2" charset="-122"/>
                </a:endParaRPr>
              </a:p>
            </p:txBody>
          </p:sp>
          <p:sp>
            <p:nvSpPr>
              <p:cNvPr id="1048694" name="Rectangle 16"/>
              <p:cNvSpPr>
                <a:spLocks noChangeArrowheads="1"/>
              </p:cNvSpPr>
              <p:nvPr/>
            </p:nvSpPr>
            <p:spPr bwMode="auto">
              <a:xfrm>
                <a:off x="16021453" y="2572005"/>
                <a:ext cx="3065559" cy="1145173"/>
              </a:xfrm>
              <a:prstGeom prst="rect">
                <a:avLst/>
              </a:prstGeom>
              <a:solidFill>
                <a:srgbClr val="5B9BD5"/>
              </a:solidFill>
              <a:ln w="9525">
                <a:solidFill>
                  <a:schemeClr val="tx1"/>
                </a:solidFill>
                <a:miter lim="800000"/>
                <a:headEnd/>
                <a:tailEnd/>
              </a:ln>
            </p:spPr>
            <p:txBody>
              <a:bodyPr vert="horz" wrap="square" lIns="36000" tIns="36000" rIns="36000" bIns="36000" numCol="1" anchor="ctr" anchorCtr="0" compatLnSpc="1">
                <a:prstTxWarp prst="textNoShape">
                  <a:avLst/>
                </a:prstTxWarp>
                <a:spAutoFit/>
              </a:bodyPr>
              <a:lstStyle/>
              <a:p>
                <a:pPr algn="ctr"/>
                <a:r>
                  <a:rPr lang="en-US" sz="1200" b="0" dirty="0">
                    <a:solidFill>
                      <a:schemeClr val="bg1"/>
                    </a:solidFill>
                    <a:latin typeface="方正兰亭黑简体" panose="02000000000000000000" pitchFamily="2" charset="-122"/>
                    <a:ea typeface="方正兰亭黑简体" panose="02000000000000000000" pitchFamily="2" charset="-122"/>
                  </a:rPr>
                  <a:t>HUAWEI </a:t>
                </a:r>
                <a:r>
                  <a:rPr lang="en-US" sz="1200" b="0" dirty="0" err="1">
                    <a:solidFill>
                      <a:schemeClr val="bg1"/>
                    </a:solidFill>
                    <a:latin typeface="方正兰亭黑简体" panose="02000000000000000000" pitchFamily="2" charset="-122"/>
                    <a:ea typeface="方正兰亭黑简体" panose="02000000000000000000" pitchFamily="2" charset="-122"/>
                  </a:rPr>
                  <a:t>HiHealth</a:t>
                </a:r>
                <a:r>
                  <a:rPr lang="en-US" sz="1200" b="0" dirty="0">
                    <a:solidFill>
                      <a:schemeClr val="bg1"/>
                    </a:solidFill>
                    <a:latin typeface="方正兰亭黑简体" panose="02000000000000000000" pitchFamily="2" charset="-122"/>
                    <a:ea typeface="方正兰亭黑简体" panose="02000000000000000000" pitchFamily="2" charset="-122"/>
                  </a:rPr>
                  <a:t> platform</a:t>
                </a:r>
              </a:p>
            </p:txBody>
          </p:sp>
          <p:sp>
            <p:nvSpPr>
              <p:cNvPr id="1048695" name="Rectangle 22"/>
              <p:cNvSpPr>
                <a:spLocks noChangeArrowheads="1"/>
              </p:cNvSpPr>
              <p:nvPr/>
            </p:nvSpPr>
            <p:spPr bwMode="auto">
              <a:xfrm>
                <a:off x="17453868" y="4538273"/>
                <a:ext cx="260105" cy="8383848"/>
              </a:xfrm>
              <a:prstGeom prst="rect">
                <a:avLst/>
              </a:prstGeom>
              <a:solidFill>
                <a:srgbClr val="73AE42"/>
              </a:solidFill>
              <a:ln>
                <a:noFill/>
              </a:ln>
            </p:spPr>
            <p:txBody>
              <a:bodyPr vert="horz" wrap="square" lIns="174210" tIns="87105" rIns="174210" bIns="87105" numCol="1" anchor="t" anchorCtr="0" compatLnSpc="1">
                <a:prstTxWarp prst="textNoShape">
                  <a:avLst/>
                </a:prstTxWarp>
              </a:bodyPr>
              <a:lstStyle/>
              <a:p>
                <a:endParaRPr lang="zh-CN" altLang="en-US" sz="1100" b="0" dirty="0">
                  <a:solidFill>
                    <a:schemeClr val="bg1"/>
                  </a:solidFill>
                  <a:latin typeface="方正兰亭黑简体" panose="02000000000000000000" pitchFamily="2" charset="-122"/>
                  <a:ea typeface="方正兰亭黑简体" panose="02000000000000000000" pitchFamily="2" charset="-122"/>
                </a:endParaRPr>
              </a:p>
            </p:txBody>
          </p:sp>
        </p:grpSp>
        <p:grpSp>
          <p:nvGrpSpPr>
            <p:cNvPr id="82" name="组合 65"/>
            <p:cNvGrpSpPr/>
            <p:nvPr/>
          </p:nvGrpSpPr>
          <p:grpSpPr>
            <a:xfrm>
              <a:off x="10545971" y="5042545"/>
              <a:ext cx="553480" cy="882297"/>
              <a:chOff x="4222354" y="3002161"/>
              <a:chExt cx="290513" cy="611188"/>
            </a:xfrm>
          </p:grpSpPr>
          <p:sp>
            <p:nvSpPr>
              <p:cNvPr id="1048696" name="Freeform 38"/>
              <p:cNvSpPr/>
              <p:nvPr/>
            </p:nvSpPr>
            <p:spPr bwMode="auto">
              <a:xfrm>
                <a:off x="4222354" y="3002161"/>
                <a:ext cx="290513" cy="550863"/>
              </a:xfrm>
              <a:custGeom>
                <a:avLst/>
                <a:gdLst>
                  <a:gd name="T0" fmla="*/ 0 w 183"/>
                  <a:gd name="T1" fmla="*/ 0 h 347"/>
                  <a:gd name="T2" fmla="*/ 183 w 183"/>
                  <a:gd name="T3" fmla="*/ 0 h 347"/>
                  <a:gd name="T4" fmla="*/ 183 w 183"/>
                  <a:gd name="T5" fmla="*/ 347 h 347"/>
                  <a:gd name="T6" fmla="*/ 66 w 183"/>
                  <a:gd name="T7" fmla="*/ 347 h 347"/>
                </a:gdLst>
                <a:ahLst/>
                <a:cxnLst>
                  <a:cxn ang="0">
                    <a:pos x="T0" y="T1"/>
                  </a:cxn>
                  <a:cxn ang="0">
                    <a:pos x="T2" y="T3"/>
                  </a:cxn>
                  <a:cxn ang="0">
                    <a:pos x="T4" y="T5"/>
                  </a:cxn>
                  <a:cxn ang="0">
                    <a:pos x="T6" y="T7"/>
                  </a:cxn>
                </a:cxnLst>
                <a:rect l="0" t="0" r="r" b="b"/>
                <a:pathLst>
                  <a:path w="183" h="347">
                    <a:moveTo>
                      <a:pt x="0" y="0"/>
                    </a:moveTo>
                    <a:lnTo>
                      <a:pt x="183" y="0"/>
                    </a:lnTo>
                    <a:lnTo>
                      <a:pt x="183" y="347"/>
                    </a:lnTo>
                    <a:lnTo>
                      <a:pt x="66" y="347"/>
                    </a:lnTo>
                  </a:path>
                </a:pathLst>
              </a:custGeom>
              <a:noFill/>
              <a:ln w="28575" cap="rnd">
                <a:solidFill>
                  <a:srgbClr val="6CA43E"/>
                </a:solidFill>
                <a:prstDash val="solid"/>
                <a:round/>
                <a:headEnd/>
                <a:tailEn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697" name="Freeform 39"/>
              <p:cNvSpPr/>
              <p:nvPr/>
            </p:nvSpPr>
            <p:spPr bwMode="auto">
              <a:xfrm>
                <a:off x="4222354" y="3491111"/>
                <a:ext cx="120650" cy="122238"/>
              </a:xfrm>
              <a:custGeom>
                <a:avLst/>
                <a:gdLst>
                  <a:gd name="T0" fmla="*/ 76 w 76"/>
                  <a:gd name="T1" fmla="*/ 77 h 77"/>
                  <a:gd name="T2" fmla="*/ 0 w 76"/>
                  <a:gd name="T3" fmla="*/ 39 h 77"/>
                  <a:gd name="T4" fmla="*/ 76 w 76"/>
                  <a:gd name="T5" fmla="*/ 0 h 77"/>
                  <a:gd name="T6" fmla="*/ 76 w 76"/>
                  <a:gd name="T7" fmla="*/ 77 h 77"/>
                </a:gdLst>
                <a:ahLst/>
                <a:cxnLst>
                  <a:cxn ang="0">
                    <a:pos x="T0" y="T1"/>
                  </a:cxn>
                  <a:cxn ang="0">
                    <a:pos x="T2" y="T3"/>
                  </a:cxn>
                  <a:cxn ang="0">
                    <a:pos x="T4" y="T5"/>
                  </a:cxn>
                  <a:cxn ang="0">
                    <a:pos x="T6" y="T7"/>
                  </a:cxn>
                </a:cxnLst>
                <a:rect l="0" t="0" r="r" b="b"/>
                <a:pathLst>
                  <a:path w="76" h="77">
                    <a:moveTo>
                      <a:pt x="76" y="77"/>
                    </a:moveTo>
                    <a:lnTo>
                      <a:pt x="0" y="39"/>
                    </a:lnTo>
                    <a:lnTo>
                      <a:pt x="76" y="0"/>
                    </a:lnTo>
                    <a:lnTo>
                      <a:pt x="76" y="77"/>
                    </a:lnTo>
                    <a:close/>
                  </a:path>
                </a:pathLst>
              </a:custGeom>
              <a:solidFill>
                <a:srgbClr val="6CA43E"/>
              </a:solidFill>
              <a:ln w="9525">
                <a:solidFill>
                  <a:srgbClr val="000000"/>
                </a:solidFill>
                <a:round/>
                <a:headEnd/>
                <a:tailEn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grpSp>
        <p:grpSp>
          <p:nvGrpSpPr>
            <p:cNvPr id="83" name="组合 66"/>
            <p:cNvGrpSpPr/>
            <p:nvPr/>
          </p:nvGrpSpPr>
          <p:grpSpPr>
            <a:xfrm>
              <a:off x="2413510" y="2290892"/>
              <a:ext cx="1572728" cy="10491909"/>
              <a:chOff x="4212778" y="2717538"/>
              <a:chExt cx="1572728" cy="10491909"/>
            </a:xfrm>
          </p:grpSpPr>
          <p:sp>
            <p:nvSpPr>
              <p:cNvPr id="1048698" name="Rectangle 45"/>
              <p:cNvSpPr>
                <a:spLocks noChangeArrowheads="1"/>
              </p:cNvSpPr>
              <p:nvPr/>
            </p:nvSpPr>
            <p:spPr bwMode="auto">
              <a:xfrm>
                <a:off x="4212778" y="2717538"/>
                <a:ext cx="1572728" cy="786364"/>
              </a:xfrm>
              <a:prstGeom prst="rect">
                <a:avLst/>
              </a:prstGeom>
              <a:noFill/>
              <a:ln w="7938" cap="rnd">
                <a:solidFill>
                  <a:srgbClr val="FFFFFF"/>
                </a:solidFill>
                <a:prstDash val="solid"/>
                <a:round/>
                <a:headEnd/>
                <a:tailEn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699" name="Freeform 46"/>
              <p:cNvSpPr>
                <a:spLocks noEditPoints="1"/>
              </p:cNvSpPr>
              <p:nvPr/>
            </p:nvSpPr>
            <p:spPr bwMode="auto">
              <a:xfrm>
                <a:off x="4979923" y="3503902"/>
                <a:ext cx="15123" cy="9705545"/>
              </a:xfrm>
              <a:custGeom>
                <a:avLst/>
                <a:gdLst>
                  <a:gd name="T0" fmla="*/ 6 w 13"/>
                  <a:gd name="T1" fmla="*/ 0 h 8399"/>
                  <a:gd name="T2" fmla="*/ 0 w 13"/>
                  <a:gd name="T3" fmla="*/ 166 h 8399"/>
                  <a:gd name="T4" fmla="*/ 0 w 13"/>
                  <a:gd name="T5" fmla="*/ 420 h 8399"/>
                  <a:gd name="T6" fmla="*/ 6 w 13"/>
                  <a:gd name="T7" fmla="*/ 586 h 8399"/>
                  <a:gd name="T8" fmla="*/ 13 w 13"/>
                  <a:gd name="T9" fmla="*/ 740 h 8399"/>
                  <a:gd name="T10" fmla="*/ 13 w 13"/>
                  <a:gd name="T11" fmla="*/ 806 h 8399"/>
                  <a:gd name="T12" fmla="*/ 13 w 13"/>
                  <a:gd name="T13" fmla="*/ 806 h 8399"/>
                  <a:gd name="T14" fmla="*/ 6 w 13"/>
                  <a:gd name="T15" fmla="*/ 960 h 8399"/>
                  <a:gd name="T16" fmla="*/ 0 w 13"/>
                  <a:gd name="T17" fmla="*/ 1126 h 8399"/>
                  <a:gd name="T18" fmla="*/ 0 w 13"/>
                  <a:gd name="T19" fmla="*/ 1380 h 8399"/>
                  <a:gd name="T20" fmla="*/ 6 w 13"/>
                  <a:gd name="T21" fmla="*/ 1546 h 8399"/>
                  <a:gd name="T22" fmla="*/ 13 w 13"/>
                  <a:gd name="T23" fmla="*/ 1700 h 8399"/>
                  <a:gd name="T24" fmla="*/ 13 w 13"/>
                  <a:gd name="T25" fmla="*/ 1766 h 8399"/>
                  <a:gd name="T26" fmla="*/ 13 w 13"/>
                  <a:gd name="T27" fmla="*/ 1766 h 8399"/>
                  <a:gd name="T28" fmla="*/ 6 w 13"/>
                  <a:gd name="T29" fmla="*/ 1920 h 8399"/>
                  <a:gd name="T30" fmla="*/ 0 w 13"/>
                  <a:gd name="T31" fmla="*/ 2086 h 8399"/>
                  <a:gd name="T32" fmla="*/ 0 w 13"/>
                  <a:gd name="T33" fmla="*/ 2340 h 8399"/>
                  <a:gd name="T34" fmla="*/ 6 w 13"/>
                  <a:gd name="T35" fmla="*/ 2506 h 8399"/>
                  <a:gd name="T36" fmla="*/ 13 w 13"/>
                  <a:gd name="T37" fmla="*/ 2660 h 8399"/>
                  <a:gd name="T38" fmla="*/ 13 w 13"/>
                  <a:gd name="T39" fmla="*/ 2726 h 8399"/>
                  <a:gd name="T40" fmla="*/ 13 w 13"/>
                  <a:gd name="T41" fmla="*/ 2726 h 8399"/>
                  <a:gd name="T42" fmla="*/ 6 w 13"/>
                  <a:gd name="T43" fmla="*/ 2880 h 8399"/>
                  <a:gd name="T44" fmla="*/ 0 w 13"/>
                  <a:gd name="T45" fmla="*/ 3046 h 8399"/>
                  <a:gd name="T46" fmla="*/ 0 w 13"/>
                  <a:gd name="T47" fmla="*/ 3300 h 8399"/>
                  <a:gd name="T48" fmla="*/ 6 w 13"/>
                  <a:gd name="T49" fmla="*/ 3466 h 8399"/>
                  <a:gd name="T50" fmla="*/ 13 w 13"/>
                  <a:gd name="T51" fmla="*/ 3620 h 8399"/>
                  <a:gd name="T52" fmla="*/ 13 w 13"/>
                  <a:gd name="T53" fmla="*/ 3686 h 8399"/>
                  <a:gd name="T54" fmla="*/ 13 w 13"/>
                  <a:gd name="T55" fmla="*/ 3686 h 8399"/>
                  <a:gd name="T56" fmla="*/ 6 w 13"/>
                  <a:gd name="T57" fmla="*/ 3840 h 8399"/>
                  <a:gd name="T58" fmla="*/ 0 w 13"/>
                  <a:gd name="T59" fmla="*/ 4006 h 8399"/>
                  <a:gd name="T60" fmla="*/ 0 w 13"/>
                  <a:gd name="T61" fmla="*/ 4260 h 8399"/>
                  <a:gd name="T62" fmla="*/ 6 w 13"/>
                  <a:gd name="T63" fmla="*/ 4426 h 8399"/>
                  <a:gd name="T64" fmla="*/ 13 w 13"/>
                  <a:gd name="T65" fmla="*/ 4580 h 8399"/>
                  <a:gd name="T66" fmla="*/ 13 w 13"/>
                  <a:gd name="T67" fmla="*/ 4646 h 8399"/>
                  <a:gd name="T68" fmla="*/ 13 w 13"/>
                  <a:gd name="T69" fmla="*/ 4646 h 8399"/>
                  <a:gd name="T70" fmla="*/ 6 w 13"/>
                  <a:gd name="T71" fmla="*/ 4800 h 8399"/>
                  <a:gd name="T72" fmla="*/ 0 w 13"/>
                  <a:gd name="T73" fmla="*/ 4966 h 8399"/>
                  <a:gd name="T74" fmla="*/ 0 w 13"/>
                  <a:gd name="T75" fmla="*/ 5220 h 8399"/>
                  <a:gd name="T76" fmla="*/ 6 w 13"/>
                  <a:gd name="T77" fmla="*/ 5386 h 8399"/>
                  <a:gd name="T78" fmla="*/ 13 w 13"/>
                  <a:gd name="T79" fmla="*/ 5540 h 8399"/>
                  <a:gd name="T80" fmla="*/ 13 w 13"/>
                  <a:gd name="T81" fmla="*/ 5606 h 8399"/>
                  <a:gd name="T82" fmla="*/ 13 w 13"/>
                  <a:gd name="T83" fmla="*/ 5606 h 8399"/>
                  <a:gd name="T84" fmla="*/ 6 w 13"/>
                  <a:gd name="T85" fmla="*/ 5760 h 8399"/>
                  <a:gd name="T86" fmla="*/ 0 w 13"/>
                  <a:gd name="T87" fmla="*/ 5926 h 8399"/>
                  <a:gd name="T88" fmla="*/ 0 w 13"/>
                  <a:gd name="T89" fmla="*/ 6180 h 8399"/>
                  <a:gd name="T90" fmla="*/ 6 w 13"/>
                  <a:gd name="T91" fmla="*/ 6346 h 8399"/>
                  <a:gd name="T92" fmla="*/ 13 w 13"/>
                  <a:gd name="T93" fmla="*/ 6500 h 8399"/>
                  <a:gd name="T94" fmla="*/ 13 w 13"/>
                  <a:gd name="T95" fmla="*/ 6566 h 8399"/>
                  <a:gd name="T96" fmla="*/ 13 w 13"/>
                  <a:gd name="T97" fmla="*/ 6566 h 8399"/>
                  <a:gd name="T98" fmla="*/ 6 w 13"/>
                  <a:gd name="T99" fmla="*/ 6720 h 8399"/>
                  <a:gd name="T100" fmla="*/ 0 w 13"/>
                  <a:gd name="T101" fmla="*/ 6886 h 8399"/>
                  <a:gd name="T102" fmla="*/ 0 w 13"/>
                  <a:gd name="T103" fmla="*/ 7140 h 8399"/>
                  <a:gd name="T104" fmla="*/ 6 w 13"/>
                  <a:gd name="T105" fmla="*/ 7306 h 8399"/>
                  <a:gd name="T106" fmla="*/ 13 w 13"/>
                  <a:gd name="T107" fmla="*/ 7460 h 8399"/>
                  <a:gd name="T108" fmla="*/ 13 w 13"/>
                  <a:gd name="T109" fmla="*/ 7526 h 8399"/>
                  <a:gd name="T110" fmla="*/ 13 w 13"/>
                  <a:gd name="T111" fmla="*/ 7526 h 8399"/>
                  <a:gd name="T112" fmla="*/ 6 w 13"/>
                  <a:gd name="T113" fmla="*/ 7680 h 8399"/>
                  <a:gd name="T114" fmla="*/ 0 w 13"/>
                  <a:gd name="T115" fmla="*/ 7846 h 8399"/>
                  <a:gd name="T116" fmla="*/ 0 w 13"/>
                  <a:gd name="T117" fmla="*/ 8100 h 8399"/>
                  <a:gd name="T118" fmla="*/ 6 w 13"/>
                  <a:gd name="T119" fmla="*/ 8266 h 8399"/>
                  <a:gd name="T120" fmla="*/ 13 w 13"/>
                  <a:gd name="T121" fmla="*/ 8392 h 8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 h="8399">
                    <a:moveTo>
                      <a:pt x="13" y="6"/>
                    </a:moveTo>
                    <a:lnTo>
                      <a:pt x="13" y="100"/>
                    </a:lnTo>
                    <a:cubicBezTo>
                      <a:pt x="13" y="103"/>
                      <a:pt x="10" y="106"/>
                      <a:pt x="6" y="106"/>
                    </a:cubicBezTo>
                    <a:cubicBezTo>
                      <a:pt x="3" y="106"/>
                      <a:pt x="0" y="103"/>
                      <a:pt x="0" y="100"/>
                    </a:cubicBezTo>
                    <a:lnTo>
                      <a:pt x="0" y="6"/>
                    </a:lnTo>
                    <a:cubicBezTo>
                      <a:pt x="0" y="3"/>
                      <a:pt x="3" y="0"/>
                      <a:pt x="6" y="0"/>
                    </a:cubicBezTo>
                    <a:cubicBezTo>
                      <a:pt x="10" y="0"/>
                      <a:pt x="13" y="3"/>
                      <a:pt x="13" y="6"/>
                    </a:cubicBezTo>
                    <a:close/>
                    <a:moveTo>
                      <a:pt x="13" y="166"/>
                    </a:moveTo>
                    <a:lnTo>
                      <a:pt x="13" y="260"/>
                    </a:lnTo>
                    <a:cubicBezTo>
                      <a:pt x="13" y="263"/>
                      <a:pt x="10" y="266"/>
                      <a:pt x="6" y="266"/>
                    </a:cubicBezTo>
                    <a:cubicBezTo>
                      <a:pt x="3" y="266"/>
                      <a:pt x="0" y="263"/>
                      <a:pt x="0" y="260"/>
                    </a:cubicBezTo>
                    <a:lnTo>
                      <a:pt x="0" y="166"/>
                    </a:lnTo>
                    <a:cubicBezTo>
                      <a:pt x="0" y="163"/>
                      <a:pt x="3" y="160"/>
                      <a:pt x="6" y="160"/>
                    </a:cubicBezTo>
                    <a:cubicBezTo>
                      <a:pt x="10" y="160"/>
                      <a:pt x="13" y="163"/>
                      <a:pt x="13" y="166"/>
                    </a:cubicBezTo>
                    <a:close/>
                    <a:moveTo>
                      <a:pt x="13" y="326"/>
                    </a:moveTo>
                    <a:lnTo>
                      <a:pt x="13" y="420"/>
                    </a:lnTo>
                    <a:cubicBezTo>
                      <a:pt x="13" y="423"/>
                      <a:pt x="10" y="426"/>
                      <a:pt x="6" y="426"/>
                    </a:cubicBezTo>
                    <a:cubicBezTo>
                      <a:pt x="3" y="426"/>
                      <a:pt x="0" y="423"/>
                      <a:pt x="0" y="420"/>
                    </a:cubicBezTo>
                    <a:lnTo>
                      <a:pt x="0" y="326"/>
                    </a:lnTo>
                    <a:cubicBezTo>
                      <a:pt x="0" y="323"/>
                      <a:pt x="3" y="320"/>
                      <a:pt x="6" y="320"/>
                    </a:cubicBezTo>
                    <a:cubicBezTo>
                      <a:pt x="10" y="320"/>
                      <a:pt x="13" y="323"/>
                      <a:pt x="13" y="326"/>
                    </a:cubicBezTo>
                    <a:close/>
                    <a:moveTo>
                      <a:pt x="13" y="486"/>
                    </a:moveTo>
                    <a:lnTo>
                      <a:pt x="13" y="580"/>
                    </a:lnTo>
                    <a:cubicBezTo>
                      <a:pt x="13" y="583"/>
                      <a:pt x="10" y="586"/>
                      <a:pt x="6" y="586"/>
                    </a:cubicBezTo>
                    <a:cubicBezTo>
                      <a:pt x="3" y="586"/>
                      <a:pt x="0" y="583"/>
                      <a:pt x="0" y="580"/>
                    </a:cubicBezTo>
                    <a:lnTo>
                      <a:pt x="0" y="486"/>
                    </a:lnTo>
                    <a:cubicBezTo>
                      <a:pt x="0" y="483"/>
                      <a:pt x="3" y="480"/>
                      <a:pt x="6" y="480"/>
                    </a:cubicBezTo>
                    <a:cubicBezTo>
                      <a:pt x="10" y="480"/>
                      <a:pt x="13" y="483"/>
                      <a:pt x="13" y="486"/>
                    </a:cubicBezTo>
                    <a:close/>
                    <a:moveTo>
                      <a:pt x="13" y="646"/>
                    </a:moveTo>
                    <a:lnTo>
                      <a:pt x="13" y="740"/>
                    </a:lnTo>
                    <a:cubicBezTo>
                      <a:pt x="13" y="743"/>
                      <a:pt x="10" y="746"/>
                      <a:pt x="6" y="746"/>
                    </a:cubicBezTo>
                    <a:cubicBezTo>
                      <a:pt x="3" y="746"/>
                      <a:pt x="0" y="743"/>
                      <a:pt x="0" y="740"/>
                    </a:cubicBezTo>
                    <a:lnTo>
                      <a:pt x="0" y="646"/>
                    </a:lnTo>
                    <a:cubicBezTo>
                      <a:pt x="0" y="643"/>
                      <a:pt x="3" y="640"/>
                      <a:pt x="6" y="640"/>
                    </a:cubicBezTo>
                    <a:cubicBezTo>
                      <a:pt x="10" y="640"/>
                      <a:pt x="13" y="643"/>
                      <a:pt x="13" y="646"/>
                    </a:cubicBezTo>
                    <a:close/>
                    <a:moveTo>
                      <a:pt x="13" y="806"/>
                    </a:moveTo>
                    <a:lnTo>
                      <a:pt x="13" y="900"/>
                    </a:lnTo>
                    <a:cubicBezTo>
                      <a:pt x="13" y="903"/>
                      <a:pt x="10" y="906"/>
                      <a:pt x="6" y="906"/>
                    </a:cubicBezTo>
                    <a:cubicBezTo>
                      <a:pt x="3" y="906"/>
                      <a:pt x="0" y="903"/>
                      <a:pt x="0" y="900"/>
                    </a:cubicBezTo>
                    <a:lnTo>
                      <a:pt x="0" y="806"/>
                    </a:lnTo>
                    <a:cubicBezTo>
                      <a:pt x="0" y="803"/>
                      <a:pt x="3" y="800"/>
                      <a:pt x="6" y="800"/>
                    </a:cubicBezTo>
                    <a:cubicBezTo>
                      <a:pt x="10" y="800"/>
                      <a:pt x="13" y="803"/>
                      <a:pt x="13" y="806"/>
                    </a:cubicBezTo>
                    <a:close/>
                    <a:moveTo>
                      <a:pt x="13" y="966"/>
                    </a:moveTo>
                    <a:lnTo>
                      <a:pt x="13" y="1060"/>
                    </a:lnTo>
                    <a:cubicBezTo>
                      <a:pt x="13" y="1063"/>
                      <a:pt x="10" y="1066"/>
                      <a:pt x="6" y="1066"/>
                    </a:cubicBezTo>
                    <a:cubicBezTo>
                      <a:pt x="3" y="1066"/>
                      <a:pt x="0" y="1063"/>
                      <a:pt x="0" y="1060"/>
                    </a:cubicBezTo>
                    <a:lnTo>
                      <a:pt x="0" y="966"/>
                    </a:lnTo>
                    <a:cubicBezTo>
                      <a:pt x="0" y="963"/>
                      <a:pt x="3" y="960"/>
                      <a:pt x="6" y="960"/>
                    </a:cubicBezTo>
                    <a:cubicBezTo>
                      <a:pt x="10" y="960"/>
                      <a:pt x="13" y="963"/>
                      <a:pt x="13" y="966"/>
                    </a:cubicBezTo>
                    <a:close/>
                    <a:moveTo>
                      <a:pt x="13" y="1126"/>
                    </a:moveTo>
                    <a:lnTo>
                      <a:pt x="13" y="1220"/>
                    </a:lnTo>
                    <a:cubicBezTo>
                      <a:pt x="13" y="1223"/>
                      <a:pt x="10" y="1226"/>
                      <a:pt x="6" y="1226"/>
                    </a:cubicBezTo>
                    <a:cubicBezTo>
                      <a:pt x="3" y="1226"/>
                      <a:pt x="0" y="1223"/>
                      <a:pt x="0" y="1220"/>
                    </a:cubicBezTo>
                    <a:lnTo>
                      <a:pt x="0" y="1126"/>
                    </a:lnTo>
                    <a:cubicBezTo>
                      <a:pt x="0" y="1123"/>
                      <a:pt x="3" y="1120"/>
                      <a:pt x="6" y="1120"/>
                    </a:cubicBezTo>
                    <a:cubicBezTo>
                      <a:pt x="10" y="1120"/>
                      <a:pt x="13" y="1123"/>
                      <a:pt x="13" y="1126"/>
                    </a:cubicBezTo>
                    <a:close/>
                    <a:moveTo>
                      <a:pt x="13" y="1286"/>
                    </a:moveTo>
                    <a:lnTo>
                      <a:pt x="13" y="1380"/>
                    </a:lnTo>
                    <a:cubicBezTo>
                      <a:pt x="13" y="1383"/>
                      <a:pt x="10" y="1386"/>
                      <a:pt x="6" y="1386"/>
                    </a:cubicBezTo>
                    <a:cubicBezTo>
                      <a:pt x="3" y="1386"/>
                      <a:pt x="0" y="1383"/>
                      <a:pt x="0" y="1380"/>
                    </a:cubicBezTo>
                    <a:lnTo>
                      <a:pt x="0" y="1286"/>
                    </a:lnTo>
                    <a:cubicBezTo>
                      <a:pt x="0" y="1283"/>
                      <a:pt x="3" y="1280"/>
                      <a:pt x="6" y="1280"/>
                    </a:cubicBezTo>
                    <a:cubicBezTo>
                      <a:pt x="10" y="1280"/>
                      <a:pt x="13" y="1283"/>
                      <a:pt x="13" y="1286"/>
                    </a:cubicBezTo>
                    <a:close/>
                    <a:moveTo>
                      <a:pt x="13" y="1446"/>
                    </a:moveTo>
                    <a:lnTo>
                      <a:pt x="13" y="1540"/>
                    </a:lnTo>
                    <a:cubicBezTo>
                      <a:pt x="13" y="1543"/>
                      <a:pt x="10" y="1546"/>
                      <a:pt x="6" y="1546"/>
                    </a:cubicBezTo>
                    <a:cubicBezTo>
                      <a:pt x="3" y="1546"/>
                      <a:pt x="0" y="1543"/>
                      <a:pt x="0" y="1540"/>
                    </a:cubicBezTo>
                    <a:lnTo>
                      <a:pt x="0" y="1446"/>
                    </a:lnTo>
                    <a:cubicBezTo>
                      <a:pt x="0" y="1443"/>
                      <a:pt x="3" y="1440"/>
                      <a:pt x="6" y="1440"/>
                    </a:cubicBezTo>
                    <a:cubicBezTo>
                      <a:pt x="10" y="1440"/>
                      <a:pt x="13" y="1443"/>
                      <a:pt x="13" y="1446"/>
                    </a:cubicBezTo>
                    <a:close/>
                    <a:moveTo>
                      <a:pt x="13" y="1606"/>
                    </a:moveTo>
                    <a:lnTo>
                      <a:pt x="13" y="1700"/>
                    </a:lnTo>
                    <a:cubicBezTo>
                      <a:pt x="13" y="1703"/>
                      <a:pt x="10" y="1706"/>
                      <a:pt x="6" y="1706"/>
                    </a:cubicBezTo>
                    <a:cubicBezTo>
                      <a:pt x="3" y="1706"/>
                      <a:pt x="0" y="1703"/>
                      <a:pt x="0" y="1700"/>
                    </a:cubicBezTo>
                    <a:lnTo>
                      <a:pt x="0" y="1606"/>
                    </a:lnTo>
                    <a:cubicBezTo>
                      <a:pt x="0" y="1603"/>
                      <a:pt x="3" y="1600"/>
                      <a:pt x="6" y="1600"/>
                    </a:cubicBezTo>
                    <a:cubicBezTo>
                      <a:pt x="10" y="1600"/>
                      <a:pt x="13" y="1603"/>
                      <a:pt x="13" y="1606"/>
                    </a:cubicBezTo>
                    <a:close/>
                    <a:moveTo>
                      <a:pt x="13" y="1766"/>
                    </a:moveTo>
                    <a:lnTo>
                      <a:pt x="13" y="1860"/>
                    </a:lnTo>
                    <a:cubicBezTo>
                      <a:pt x="13" y="1863"/>
                      <a:pt x="10" y="1866"/>
                      <a:pt x="6" y="1866"/>
                    </a:cubicBezTo>
                    <a:cubicBezTo>
                      <a:pt x="3" y="1866"/>
                      <a:pt x="0" y="1863"/>
                      <a:pt x="0" y="1860"/>
                    </a:cubicBezTo>
                    <a:lnTo>
                      <a:pt x="0" y="1766"/>
                    </a:lnTo>
                    <a:cubicBezTo>
                      <a:pt x="0" y="1763"/>
                      <a:pt x="3" y="1760"/>
                      <a:pt x="6" y="1760"/>
                    </a:cubicBezTo>
                    <a:cubicBezTo>
                      <a:pt x="10" y="1760"/>
                      <a:pt x="13" y="1763"/>
                      <a:pt x="13" y="1766"/>
                    </a:cubicBezTo>
                    <a:close/>
                    <a:moveTo>
                      <a:pt x="13" y="1926"/>
                    </a:moveTo>
                    <a:lnTo>
                      <a:pt x="13" y="2020"/>
                    </a:lnTo>
                    <a:cubicBezTo>
                      <a:pt x="13" y="2023"/>
                      <a:pt x="10" y="2026"/>
                      <a:pt x="6" y="2026"/>
                    </a:cubicBezTo>
                    <a:cubicBezTo>
                      <a:pt x="3" y="2026"/>
                      <a:pt x="0" y="2023"/>
                      <a:pt x="0" y="2020"/>
                    </a:cubicBezTo>
                    <a:lnTo>
                      <a:pt x="0" y="1926"/>
                    </a:lnTo>
                    <a:cubicBezTo>
                      <a:pt x="0" y="1923"/>
                      <a:pt x="3" y="1920"/>
                      <a:pt x="6" y="1920"/>
                    </a:cubicBezTo>
                    <a:cubicBezTo>
                      <a:pt x="10" y="1920"/>
                      <a:pt x="13" y="1923"/>
                      <a:pt x="13" y="1926"/>
                    </a:cubicBezTo>
                    <a:close/>
                    <a:moveTo>
                      <a:pt x="13" y="2086"/>
                    </a:moveTo>
                    <a:lnTo>
                      <a:pt x="13" y="2180"/>
                    </a:lnTo>
                    <a:cubicBezTo>
                      <a:pt x="13" y="2183"/>
                      <a:pt x="10" y="2186"/>
                      <a:pt x="6" y="2186"/>
                    </a:cubicBezTo>
                    <a:cubicBezTo>
                      <a:pt x="3" y="2186"/>
                      <a:pt x="0" y="2183"/>
                      <a:pt x="0" y="2180"/>
                    </a:cubicBezTo>
                    <a:lnTo>
                      <a:pt x="0" y="2086"/>
                    </a:lnTo>
                    <a:cubicBezTo>
                      <a:pt x="0" y="2083"/>
                      <a:pt x="3" y="2080"/>
                      <a:pt x="6" y="2080"/>
                    </a:cubicBezTo>
                    <a:cubicBezTo>
                      <a:pt x="10" y="2080"/>
                      <a:pt x="13" y="2083"/>
                      <a:pt x="13" y="2086"/>
                    </a:cubicBezTo>
                    <a:close/>
                    <a:moveTo>
                      <a:pt x="13" y="2246"/>
                    </a:moveTo>
                    <a:lnTo>
                      <a:pt x="13" y="2340"/>
                    </a:lnTo>
                    <a:cubicBezTo>
                      <a:pt x="13" y="2343"/>
                      <a:pt x="10" y="2346"/>
                      <a:pt x="6" y="2346"/>
                    </a:cubicBezTo>
                    <a:cubicBezTo>
                      <a:pt x="3" y="2346"/>
                      <a:pt x="0" y="2343"/>
                      <a:pt x="0" y="2340"/>
                    </a:cubicBezTo>
                    <a:lnTo>
                      <a:pt x="0" y="2246"/>
                    </a:lnTo>
                    <a:cubicBezTo>
                      <a:pt x="0" y="2243"/>
                      <a:pt x="3" y="2240"/>
                      <a:pt x="6" y="2240"/>
                    </a:cubicBezTo>
                    <a:cubicBezTo>
                      <a:pt x="10" y="2240"/>
                      <a:pt x="13" y="2243"/>
                      <a:pt x="13" y="2246"/>
                    </a:cubicBezTo>
                    <a:close/>
                    <a:moveTo>
                      <a:pt x="13" y="2406"/>
                    </a:moveTo>
                    <a:lnTo>
                      <a:pt x="13" y="2500"/>
                    </a:lnTo>
                    <a:cubicBezTo>
                      <a:pt x="13" y="2503"/>
                      <a:pt x="10" y="2506"/>
                      <a:pt x="6" y="2506"/>
                    </a:cubicBezTo>
                    <a:cubicBezTo>
                      <a:pt x="3" y="2506"/>
                      <a:pt x="0" y="2503"/>
                      <a:pt x="0" y="2500"/>
                    </a:cubicBezTo>
                    <a:lnTo>
                      <a:pt x="0" y="2406"/>
                    </a:lnTo>
                    <a:cubicBezTo>
                      <a:pt x="0" y="2403"/>
                      <a:pt x="3" y="2400"/>
                      <a:pt x="6" y="2400"/>
                    </a:cubicBezTo>
                    <a:cubicBezTo>
                      <a:pt x="10" y="2400"/>
                      <a:pt x="13" y="2403"/>
                      <a:pt x="13" y="2406"/>
                    </a:cubicBezTo>
                    <a:close/>
                    <a:moveTo>
                      <a:pt x="13" y="2566"/>
                    </a:moveTo>
                    <a:lnTo>
                      <a:pt x="13" y="2660"/>
                    </a:lnTo>
                    <a:cubicBezTo>
                      <a:pt x="13" y="2663"/>
                      <a:pt x="10" y="2666"/>
                      <a:pt x="6" y="2666"/>
                    </a:cubicBezTo>
                    <a:cubicBezTo>
                      <a:pt x="3" y="2666"/>
                      <a:pt x="0" y="2663"/>
                      <a:pt x="0" y="2660"/>
                    </a:cubicBezTo>
                    <a:lnTo>
                      <a:pt x="0" y="2566"/>
                    </a:lnTo>
                    <a:cubicBezTo>
                      <a:pt x="0" y="2563"/>
                      <a:pt x="3" y="2560"/>
                      <a:pt x="6" y="2560"/>
                    </a:cubicBezTo>
                    <a:cubicBezTo>
                      <a:pt x="10" y="2560"/>
                      <a:pt x="13" y="2563"/>
                      <a:pt x="13" y="2566"/>
                    </a:cubicBezTo>
                    <a:close/>
                    <a:moveTo>
                      <a:pt x="13" y="2726"/>
                    </a:moveTo>
                    <a:lnTo>
                      <a:pt x="13" y="2820"/>
                    </a:lnTo>
                    <a:cubicBezTo>
                      <a:pt x="13" y="2823"/>
                      <a:pt x="10" y="2826"/>
                      <a:pt x="6" y="2826"/>
                    </a:cubicBezTo>
                    <a:cubicBezTo>
                      <a:pt x="3" y="2826"/>
                      <a:pt x="0" y="2823"/>
                      <a:pt x="0" y="2820"/>
                    </a:cubicBezTo>
                    <a:lnTo>
                      <a:pt x="0" y="2726"/>
                    </a:lnTo>
                    <a:cubicBezTo>
                      <a:pt x="0" y="2723"/>
                      <a:pt x="3" y="2720"/>
                      <a:pt x="6" y="2720"/>
                    </a:cubicBezTo>
                    <a:cubicBezTo>
                      <a:pt x="10" y="2720"/>
                      <a:pt x="13" y="2723"/>
                      <a:pt x="13" y="2726"/>
                    </a:cubicBezTo>
                    <a:close/>
                    <a:moveTo>
                      <a:pt x="13" y="2886"/>
                    </a:moveTo>
                    <a:lnTo>
                      <a:pt x="13" y="2980"/>
                    </a:lnTo>
                    <a:cubicBezTo>
                      <a:pt x="13" y="2983"/>
                      <a:pt x="10" y="2986"/>
                      <a:pt x="6" y="2986"/>
                    </a:cubicBezTo>
                    <a:cubicBezTo>
                      <a:pt x="3" y="2986"/>
                      <a:pt x="0" y="2983"/>
                      <a:pt x="0" y="2980"/>
                    </a:cubicBezTo>
                    <a:lnTo>
                      <a:pt x="0" y="2886"/>
                    </a:lnTo>
                    <a:cubicBezTo>
                      <a:pt x="0" y="2883"/>
                      <a:pt x="3" y="2880"/>
                      <a:pt x="6" y="2880"/>
                    </a:cubicBezTo>
                    <a:cubicBezTo>
                      <a:pt x="10" y="2880"/>
                      <a:pt x="13" y="2883"/>
                      <a:pt x="13" y="2886"/>
                    </a:cubicBezTo>
                    <a:close/>
                    <a:moveTo>
                      <a:pt x="13" y="3046"/>
                    </a:moveTo>
                    <a:lnTo>
                      <a:pt x="13" y="3140"/>
                    </a:lnTo>
                    <a:cubicBezTo>
                      <a:pt x="13" y="3143"/>
                      <a:pt x="10" y="3146"/>
                      <a:pt x="6" y="3146"/>
                    </a:cubicBezTo>
                    <a:cubicBezTo>
                      <a:pt x="3" y="3146"/>
                      <a:pt x="0" y="3143"/>
                      <a:pt x="0" y="3140"/>
                    </a:cubicBezTo>
                    <a:lnTo>
                      <a:pt x="0" y="3046"/>
                    </a:lnTo>
                    <a:cubicBezTo>
                      <a:pt x="0" y="3043"/>
                      <a:pt x="3" y="3040"/>
                      <a:pt x="6" y="3040"/>
                    </a:cubicBezTo>
                    <a:cubicBezTo>
                      <a:pt x="10" y="3040"/>
                      <a:pt x="13" y="3043"/>
                      <a:pt x="13" y="3046"/>
                    </a:cubicBezTo>
                    <a:close/>
                    <a:moveTo>
                      <a:pt x="13" y="3206"/>
                    </a:moveTo>
                    <a:lnTo>
                      <a:pt x="13" y="3300"/>
                    </a:lnTo>
                    <a:cubicBezTo>
                      <a:pt x="13" y="3303"/>
                      <a:pt x="10" y="3306"/>
                      <a:pt x="6" y="3306"/>
                    </a:cubicBezTo>
                    <a:cubicBezTo>
                      <a:pt x="3" y="3306"/>
                      <a:pt x="0" y="3303"/>
                      <a:pt x="0" y="3300"/>
                    </a:cubicBezTo>
                    <a:lnTo>
                      <a:pt x="0" y="3206"/>
                    </a:lnTo>
                    <a:cubicBezTo>
                      <a:pt x="0" y="3203"/>
                      <a:pt x="3" y="3200"/>
                      <a:pt x="6" y="3200"/>
                    </a:cubicBezTo>
                    <a:cubicBezTo>
                      <a:pt x="10" y="3200"/>
                      <a:pt x="13" y="3203"/>
                      <a:pt x="13" y="3206"/>
                    </a:cubicBezTo>
                    <a:close/>
                    <a:moveTo>
                      <a:pt x="13" y="3366"/>
                    </a:moveTo>
                    <a:lnTo>
                      <a:pt x="13" y="3460"/>
                    </a:lnTo>
                    <a:cubicBezTo>
                      <a:pt x="13" y="3463"/>
                      <a:pt x="10" y="3466"/>
                      <a:pt x="6" y="3466"/>
                    </a:cubicBezTo>
                    <a:cubicBezTo>
                      <a:pt x="3" y="3466"/>
                      <a:pt x="0" y="3463"/>
                      <a:pt x="0" y="3460"/>
                    </a:cubicBezTo>
                    <a:lnTo>
                      <a:pt x="0" y="3366"/>
                    </a:lnTo>
                    <a:cubicBezTo>
                      <a:pt x="0" y="3363"/>
                      <a:pt x="3" y="3360"/>
                      <a:pt x="6" y="3360"/>
                    </a:cubicBezTo>
                    <a:cubicBezTo>
                      <a:pt x="10" y="3360"/>
                      <a:pt x="13" y="3363"/>
                      <a:pt x="13" y="3366"/>
                    </a:cubicBezTo>
                    <a:close/>
                    <a:moveTo>
                      <a:pt x="13" y="3526"/>
                    </a:moveTo>
                    <a:lnTo>
                      <a:pt x="13" y="3620"/>
                    </a:lnTo>
                    <a:cubicBezTo>
                      <a:pt x="13" y="3623"/>
                      <a:pt x="10" y="3626"/>
                      <a:pt x="6" y="3626"/>
                    </a:cubicBezTo>
                    <a:cubicBezTo>
                      <a:pt x="3" y="3626"/>
                      <a:pt x="0" y="3623"/>
                      <a:pt x="0" y="3620"/>
                    </a:cubicBezTo>
                    <a:lnTo>
                      <a:pt x="0" y="3526"/>
                    </a:lnTo>
                    <a:cubicBezTo>
                      <a:pt x="0" y="3523"/>
                      <a:pt x="3" y="3520"/>
                      <a:pt x="6" y="3520"/>
                    </a:cubicBezTo>
                    <a:cubicBezTo>
                      <a:pt x="10" y="3520"/>
                      <a:pt x="13" y="3523"/>
                      <a:pt x="13" y="3526"/>
                    </a:cubicBezTo>
                    <a:close/>
                    <a:moveTo>
                      <a:pt x="13" y="3686"/>
                    </a:moveTo>
                    <a:lnTo>
                      <a:pt x="13" y="3780"/>
                    </a:lnTo>
                    <a:cubicBezTo>
                      <a:pt x="13" y="3783"/>
                      <a:pt x="10" y="3786"/>
                      <a:pt x="6" y="3786"/>
                    </a:cubicBezTo>
                    <a:cubicBezTo>
                      <a:pt x="3" y="3786"/>
                      <a:pt x="0" y="3783"/>
                      <a:pt x="0" y="3780"/>
                    </a:cubicBezTo>
                    <a:lnTo>
                      <a:pt x="0" y="3686"/>
                    </a:lnTo>
                    <a:cubicBezTo>
                      <a:pt x="0" y="3683"/>
                      <a:pt x="3" y="3680"/>
                      <a:pt x="6" y="3680"/>
                    </a:cubicBezTo>
                    <a:cubicBezTo>
                      <a:pt x="10" y="3680"/>
                      <a:pt x="13" y="3683"/>
                      <a:pt x="13" y="3686"/>
                    </a:cubicBezTo>
                    <a:close/>
                    <a:moveTo>
                      <a:pt x="13" y="3846"/>
                    </a:moveTo>
                    <a:lnTo>
                      <a:pt x="13" y="3940"/>
                    </a:lnTo>
                    <a:cubicBezTo>
                      <a:pt x="13" y="3943"/>
                      <a:pt x="10" y="3946"/>
                      <a:pt x="6" y="3946"/>
                    </a:cubicBezTo>
                    <a:cubicBezTo>
                      <a:pt x="3" y="3946"/>
                      <a:pt x="0" y="3943"/>
                      <a:pt x="0" y="3940"/>
                    </a:cubicBezTo>
                    <a:lnTo>
                      <a:pt x="0" y="3846"/>
                    </a:lnTo>
                    <a:cubicBezTo>
                      <a:pt x="0" y="3843"/>
                      <a:pt x="3" y="3840"/>
                      <a:pt x="6" y="3840"/>
                    </a:cubicBezTo>
                    <a:cubicBezTo>
                      <a:pt x="10" y="3840"/>
                      <a:pt x="13" y="3843"/>
                      <a:pt x="13" y="3846"/>
                    </a:cubicBezTo>
                    <a:close/>
                    <a:moveTo>
                      <a:pt x="13" y="4006"/>
                    </a:moveTo>
                    <a:lnTo>
                      <a:pt x="13" y="4100"/>
                    </a:lnTo>
                    <a:cubicBezTo>
                      <a:pt x="13" y="4103"/>
                      <a:pt x="10" y="4106"/>
                      <a:pt x="6" y="4106"/>
                    </a:cubicBezTo>
                    <a:cubicBezTo>
                      <a:pt x="3" y="4106"/>
                      <a:pt x="0" y="4103"/>
                      <a:pt x="0" y="4100"/>
                    </a:cubicBezTo>
                    <a:lnTo>
                      <a:pt x="0" y="4006"/>
                    </a:lnTo>
                    <a:cubicBezTo>
                      <a:pt x="0" y="4003"/>
                      <a:pt x="3" y="4000"/>
                      <a:pt x="6" y="4000"/>
                    </a:cubicBezTo>
                    <a:cubicBezTo>
                      <a:pt x="10" y="4000"/>
                      <a:pt x="13" y="4003"/>
                      <a:pt x="13" y="4006"/>
                    </a:cubicBezTo>
                    <a:close/>
                    <a:moveTo>
                      <a:pt x="13" y="4166"/>
                    </a:moveTo>
                    <a:lnTo>
                      <a:pt x="13" y="4260"/>
                    </a:lnTo>
                    <a:cubicBezTo>
                      <a:pt x="13" y="4263"/>
                      <a:pt x="10" y="4266"/>
                      <a:pt x="6" y="4266"/>
                    </a:cubicBezTo>
                    <a:cubicBezTo>
                      <a:pt x="3" y="4266"/>
                      <a:pt x="0" y="4263"/>
                      <a:pt x="0" y="4260"/>
                    </a:cubicBezTo>
                    <a:lnTo>
                      <a:pt x="0" y="4166"/>
                    </a:lnTo>
                    <a:cubicBezTo>
                      <a:pt x="0" y="4163"/>
                      <a:pt x="3" y="4160"/>
                      <a:pt x="6" y="4160"/>
                    </a:cubicBezTo>
                    <a:cubicBezTo>
                      <a:pt x="10" y="4160"/>
                      <a:pt x="13" y="4163"/>
                      <a:pt x="13" y="4166"/>
                    </a:cubicBezTo>
                    <a:close/>
                    <a:moveTo>
                      <a:pt x="13" y="4326"/>
                    </a:moveTo>
                    <a:lnTo>
                      <a:pt x="13" y="4420"/>
                    </a:lnTo>
                    <a:cubicBezTo>
                      <a:pt x="13" y="4423"/>
                      <a:pt x="10" y="4426"/>
                      <a:pt x="6" y="4426"/>
                    </a:cubicBezTo>
                    <a:cubicBezTo>
                      <a:pt x="3" y="4426"/>
                      <a:pt x="0" y="4423"/>
                      <a:pt x="0" y="4420"/>
                    </a:cubicBezTo>
                    <a:lnTo>
                      <a:pt x="0" y="4326"/>
                    </a:lnTo>
                    <a:cubicBezTo>
                      <a:pt x="0" y="4323"/>
                      <a:pt x="3" y="4320"/>
                      <a:pt x="6" y="4320"/>
                    </a:cubicBezTo>
                    <a:cubicBezTo>
                      <a:pt x="10" y="4320"/>
                      <a:pt x="13" y="4323"/>
                      <a:pt x="13" y="4326"/>
                    </a:cubicBezTo>
                    <a:close/>
                    <a:moveTo>
                      <a:pt x="13" y="4486"/>
                    </a:moveTo>
                    <a:lnTo>
                      <a:pt x="13" y="4580"/>
                    </a:lnTo>
                    <a:cubicBezTo>
                      <a:pt x="13" y="4583"/>
                      <a:pt x="10" y="4586"/>
                      <a:pt x="6" y="4586"/>
                    </a:cubicBezTo>
                    <a:cubicBezTo>
                      <a:pt x="3" y="4586"/>
                      <a:pt x="0" y="4583"/>
                      <a:pt x="0" y="4580"/>
                    </a:cubicBezTo>
                    <a:lnTo>
                      <a:pt x="0" y="4486"/>
                    </a:lnTo>
                    <a:cubicBezTo>
                      <a:pt x="0" y="4483"/>
                      <a:pt x="3" y="4480"/>
                      <a:pt x="6" y="4480"/>
                    </a:cubicBezTo>
                    <a:cubicBezTo>
                      <a:pt x="10" y="4480"/>
                      <a:pt x="13" y="4483"/>
                      <a:pt x="13" y="4486"/>
                    </a:cubicBezTo>
                    <a:close/>
                    <a:moveTo>
                      <a:pt x="13" y="4646"/>
                    </a:moveTo>
                    <a:lnTo>
                      <a:pt x="13" y="4740"/>
                    </a:lnTo>
                    <a:cubicBezTo>
                      <a:pt x="13" y="4743"/>
                      <a:pt x="10" y="4746"/>
                      <a:pt x="6" y="4746"/>
                    </a:cubicBezTo>
                    <a:cubicBezTo>
                      <a:pt x="3" y="4746"/>
                      <a:pt x="0" y="4743"/>
                      <a:pt x="0" y="4740"/>
                    </a:cubicBezTo>
                    <a:lnTo>
                      <a:pt x="0" y="4646"/>
                    </a:lnTo>
                    <a:cubicBezTo>
                      <a:pt x="0" y="4643"/>
                      <a:pt x="3" y="4640"/>
                      <a:pt x="6" y="4640"/>
                    </a:cubicBezTo>
                    <a:cubicBezTo>
                      <a:pt x="10" y="4640"/>
                      <a:pt x="13" y="4643"/>
                      <a:pt x="13" y="4646"/>
                    </a:cubicBezTo>
                    <a:close/>
                    <a:moveTo>
                      <a:pt x="13" y="4806"/>
                    </a:moveTo>
                    <a:lnTo>
                      <a:pt x="13" y="4900"/>
                    </a:lnTo>
                    <a:cubicBezTo>
                      <a:pt x="13" y="4903"/>
                      <a:pt x="10" y="4906"/>
                      <a:pt x="6" y="4906"/>
                    </a:cubicBezTo>
                    <a:cubicBezTo>
                      <a:pt x="3" y="4906"/>
                      <a:pt x="0" y="4903"/>
                      <a:pt x="0" y="4900"/>
                    </a:cubicBezTo>
                    <a:lnTo>
                      <a:pt x="0" y="4806"/>
                    </a:lnTo>
                    <a:cubicBezTo>
                      <a:pt x="0" y="4803"/>
                      <a:pt x="3" y="4800"/>
                      <a:pt x="6" y="4800"/>
                    </a:cubicBezTo>
                    <a:cubicBezTo>
                      <a:pt x="10" y="4800"/>
                      <a:pt x="13" y="4803"/>
                      <a:pt x="13" y="4806"/>
                    </a:cubicBezTo>
                    <a:close/>
                    <a:moveTo>
                      <a:pt x="13" y="4966"/>
                    </a:moveTo>
                    <a:lnTo>
                      <a:pt x="13" y="5060"/>
                    </a:lnTo>
                    <a:cubicBezTo>
                      <a:pt x="13" y="5063"/>
                      <a:pt x="10" y="5066"/>
                      <a:pt x="6" y="5066"/>
                    </a:cubicBezTo>
                    <a:cubicBezTo>
                      <a:pt x="3" y="5066"/>
                      <a:pt x="0" y="5063"/>
                      <a:pt x="0" y="5060"/>
                    </a:cubicBezTo>
                    <a:lnTo>
                      <a:pt x="0" y="4966"/>
                    </a:lnTo>
                    <a:cubicBezTo>
                      <a:pt x="0" y="4963"/>
                      <a:pt x="3" y="4960"/>
                      <a:pt x="6" y="4960"/>
                    </a:cubicBezTo>
                    <a:cubicBezTo>
                      <a:pt x="10" y="4960"/>
                      <a:pt x="13" y="4963"/>
                      <a:pt x="13" y="4966"/>
                    </a:cubicBezTo>
                    <a:close/>
                    <a:moveTo>
                      <a:pt x="13" y="5126"/>
                    </a:moveTo>
                    <a:lnTo>
                      <a:pt x="13" y="5220"/>
                    </a:lnTo>
                    <a:cubicBezTo>
                      <a:pt x="13" y="5223"/>
                      <a:pt x="10" y="5226"/>
                      <a:pt x="6" y="5226"/>
                    </a:cubicBezTo>
                    <a:cubicBezTo>
                      <a:pt x="3" y="5226"/>
                      <a:pt x="0" y="5223"/>
                      <a:pt x="0" y="5220"/>
                    </a:cubicBezTo>
                    <a:lnTo>
                      <a:pt x="0" y="5126"/>
                    </a:lnTo>
                    <a:cubicBezTo>
                      <a:pt x="0" y="5123"/>
                      <a:pt x="3" y="5120"/>
                      <a:pt x="6" y="5120"/>
                    </a:cubicBezTo>
                    <a:cubicBezTo>
                      <a:pt x="10" y="5120"/>
                      <a:pt x="13" y="5123"/>
                      <a:pt x="13" y="5126"/>
                    </a:cubicBezTo>
                    <a:close/>
                    <a:moveTo>
                      <a:pt x="13" y="5286"/>
                    </a:moveTo>
                    <a:lnTo>
                      <a:pt x="13" y="5380"/>
                    </a:lnTo>
                    <a:cubicBezTo>
                      <a:pt x="13" y="5383"/>
                      <a:pt x="10" y="5386"/>
                      <a:pt x="6" y="5386"/>
                    </a:cubicBezTo>
                    <a:cubicBezTo>
                      <a:pt x="3" y="5386"/>
                      <a:pt x="0" y="5383"/>
                      <a:pt x="0" y="5380"/>
                    </a:cubicBezTo>
                    <a:lnTo>
                      <a:pt x="0" y="5286"/>
                    </a:lnTo>
                    <a:cubicBezTo>
                      <a:pt x="0" y="5283"/>
                      <a:pt x="3" y="5280"/>
                      <a:pt x="6" y="5280"/>
                    </a:cubicBezTo>
                    <a:cubicBezTo>
                      <a:pt x="10" y="5280"/>
                      <a:pt x="13" y="5283"/>
                      <a:pt x="13" y="5286"/>
                    </a:cubicBezTo>
                    <a:close/>
                    <a:moveTo>
                      <a:pt x="13" y="5446"/>
                    </a:moveTo>
                    <a:lnTo>
                      <a:pt x="13" y="5540"/>
                    </a:lnTo>
                    <a:cubicBezTo>
                      <a:pt x="13" y="5543"/>
                      <a:pt x="10" y="5546"/>
                      <a:pt x="6" y="5546"/>
                    </a:cubicBezTo>
                    <a:cubicBezTo>
                      <a:pt x="3" y="5546"/>
                      <a:pt x="0" y="5543"/>
                      <a:pt x="0" y="5540"/>
                    </a:cubicBezTo>
                    <a:lnTo>
                      <a:pt x="0" y="5446"/>
                    </a:lnTo>
                    <a:cubicBezTo>
                      <a:pt x="0" y="5443"/>
                      <a:pt x="3" y="5440"/>
                      <a:pt x="6" y="5440"/>
                    </a:cubicBezTo>
                    <a:cubicBezTo>
                      <a:pt x="10" y="5440"/>
                      <a:pt x="13" y="5443"/>
                      <a:pt x="13" y="5446"/>
                    </a:cubicBezTo>
                    <a:close/>
                    <a:moveTo>
                      <a:pt x="13" y="5606"/>
                    </a:moveTo>
                    <a:lnTo>
                      <a:pt x="13" y="5700"/>
                    </a:lnTo>
                    <a:cubicBezTo>
                      <a:pt x="13" y="5703"/>
                      <a:pt x="10" y="5706"/>
                      <a:pt x="6" y="5706"/>
                    </a:cubicBezTo>
                    <a:cubicBezTo>
                      <a:pt x="3" y="5706"/>
                      <a:pt x="0" y="5703"/>
                      <a:pt x="0" y="5700"/>
                    </a:cubicBezTo>
                    <a:lnTo>
                      <a:pt x="0" y="5606"/>
                    </a:lnTo>
                    <a:cubicBezTo>
                      <a:pt x="0" y="5603"/>
                      <a:pt x="3" y="5600"/>
                      <a:pt x="6" y="5600"/>
                    </a:cubicBezTo>
                    <a:cubicBezTo>
                      <a:pt x="10" y="5600"/>
                      <a:pt x="13" y="5603"/>
                      <a:pt x="13" y="5606"/>
                    </a:cubicBezTo>
                    <a:close/>
                    <a:moveTo>
                      <a:pt x="13" y="5766"/>
                    </a:moveTo>
                    <a:lnTo>
                      <a:pt x="13" y="5860"/>
                    </a:lnTo>
                    <a:cubicBezTo>
                      <a:pt x="13" y="5863"/>
                      <a:pt x="10" y="5866"/>
                      <a:pt x="6" y="5866"/>
                    </a:cubicBezTo>
                    <a:cubicBezTo>
                      <a:pt x="3" y="5866"/>
                      <a:pt x="0" y="5863"/>
                      <a:pt x="0" y="5860"/>
                    </a:cubicBezTo>
                    <a:lnTo>
                      <a:pt x="0" y="5766"/>
                    </a:lnTo>
                    <a:cubicBezTo>
                      <a:pt x="0" y="5763"/>
                      <a:pt x="3" y="5760"/>
                      <a:pt x="6" y="5760"/>
                    </a:cubicBezTo>
                    <a:cubicBezTo>
                      <a:pt x="10" y="5760"/>
                      <a:pt x="13" y="5763"/>
                      <a:pt x="13" y="5766"/>
                    </a:cubicBezTo>
                    <a:close/>
                    <a:moveTo>
                      <a:pt x="13" y="5926"/>
                    </a:moveTo>
                    <a:lnTo>
                      <a:pt x="13" y="6020"/>
                    </a:lnTo>
                    <a:cubicBezTo>
                      <a:pt x="13" y="6023"/>
                      <a:pt x="10" y="6026"/>
                      <a:pt x="6" y="6026"/>
                    </a:cubicBezTo>
                    <a:cubicBezTo>
                      <a:pt x="3" y="6026"/>
                      <a:pt x="0" y="6023"/>
                      <a:pt x="0" y="6020"/>
                    </a:cubicBezTo>
                    <a:lnTo>
                      <a:pt x="0" y="5926"/>
                    </a:lnTo>
                    <a:cubicBezTo>
                      <a:pt x="0" y="5923"/>
                      <a:pt x="3" y="5920"/>
                      <a:pt x="6" y="5920"/>
                    </a:cubicBezTo>
                    <a:cubicBezTo>
                      <a:pt x="10" y="5920"/>
                      <a:pt x="13" y="5923"/>
                      <a:pt x="13" y="5926"/>
                    </a:cubicBezTo>
                    <a:close/>
                    <a:moveTo>
                      <a:pt x="13" y="6086"/>
                    </a:moveTo>
                    <a:lnTo>
                      <a:pt x="13" y="6180"/>
                    </a:lnTo>
                    <a:cubicBezTo>
                      <a:pt x="13" y="6183"/>
                      <a:pt x="10" y="6186"/>
                      <a:pt x="6" y="6186"/>
                    </a:cubicBezTo>
                    <a:cubicBezTo>
                      <a:pt x="3" y="6186"/>
                      <a:pt x="0" y="6183"/>
                      <a:pt x="0" y="6180"/>
                    </a:cubicBezTo>
                    <a:lnTo>
                      <a:pt x="0" y="6086"/>
                    </a:lnTo>
                    <a:cubicBezTo>
                      <a:pt x="0" y="6083"/>
                      <a:pt x="3" y="6080"/>
                      <a:pt x="6" y="6080"/>
                    </a:cubicBezTo>
                    <a:cubicBezTo>
                      <a:pt x="10" y="6080"/>
                      <a:pt x="13" y="6083"/>
                      <a:pt x="13" y="6086"/>
                    </a:cubicBezTo>
                    <a:close/>
                    <a:moveTo>
                      <a:pt x="13" y="6246"/>
                    </a:moveTo>
                    <a:lnTo>
                      <a:pt x="13" y="6340"/>
                    </a:lnTo>
                    <a:cubicBezTo>
                      <a:pt x="13" y="6343"/>
                      <a:pt x="10" y="6346"/>
                      <a:pt x="6" y="6346"/>
                    </a:cubicBezTo>
                    <a:cubicBezTo>
                      <a:pt x="3" y="6346"/>
                      <a:pt x="0" y="6343"/>
                      <a:pt x="0" y="6340"/>
                    </a:cubicBezTo>
                    <a:lnTo>
                      <a:pt x="0" y="6246"/>
                    </a:lnTo>
                    <a:cubicBezTo>
                      <a:pt x="0" y="6243"/>
                      <a:pt x="3" y="6240"/>
                      <a:pt x="6" y="6240"/>
                    </a:cubicBezTo>
                    <a:cubicBezTo>
                      <a:pt x="10" y="6240"/>
                      <a:pt x="13" y="6243"/>
                      <a:pt x="13" y="6246"/>
                    </a:cubicBezTo>
                    <a:close/>
                    <a:moveTo>
                      <a:pt x="13" y="6406"/>
                    </a:moveTo>
                    <a:lnTo>
                      <a:pt x="13" y="6500"/>
                    </a:lnTo>
                    <a:cubicBezTo>
                      <a:pt x="13" y="6503"/>
                      <a:pt x="10" y="6506"/>
                      <a:pt x="6" y="6506"/>
                    </a:cubicBezTo>
                    <a:cubicBezTo>
                      <a:pt x="3" y="6506"/>
                      <a:pt x="0" y="6503"/>
                      <a:pt x="0" y="6500"/>
                    </a:cubicBezTo>
                    <a:lnTo>
                      <a:pt x="0" y="6406"/>
                    </a:lnTo>
                    <a:cubicBezTo>
                      <a:pt x="0" y="6403"/>
                      <a:pt x="3" y="6400"/>
                      <a:pt x="6" y="6400"/>
                    </a:cubicBezTo>
                    <a:cubicBezTo>
                      <a:pt x="10" y="6400"/>
                      <a:pt x="13" y="6403"/>
                      <a:pt x="13" y="6406"/>
                    </a:cubicBezTo>
                    <a:close/>
                    <a:moveTo>
                      <a:pt x="13" y="6566"/>
                    </a:moveTo>
                    <a:lnTo>
                      <a:pt x="13" y="6660"/>
                    </a:lnTo>
                    <a:cubicBezTo>
                      <a:pt x="13" y="6663"/>
                      <a:pt x="10" y="6666"/>
                      <a:pt x="6" y="6666"/>
                    </a:cubicBezTo>
                    <a:cubicBezTo>
                      <a:pt x="3" y="6666"/>
                      <a:pt x="0" y="6663"/>
                      <a:pt x="0" y="6660"/>
                    </a:cubicBezTo>
                    <a:lnTo>
                      <a:pt x="0" y="6566"/>
                    </a:lnTo>
                    <a:cubicBezTo>
                      <a:pt x="0" y="6563"/>
                      <a:pt x="3" y="6560"/>
                      <a:pt x="6" y="6560"/>
                    </a:cubicBezTo>
                    <a:cubicBezTo>
                      <a:pt x="10" y="6560"/>
                      <a:pt x="13" y="6563"/>
                      <a:pt x="13" y="6566"/>
                    </a:cubicBezTo>
                    <a:close/>
                    <a:moveTo>
                      <a:pt x="13" y="6726"/>
                    </a:moveTo>
                    <a:lnTo>
                      <a:pt x="13" y="6820"/>
                    </a:lnTo>
                    <a:cubicBezTo>
                      <a:pt x="13" y="6823"/>
                      <a:pt x="10" y="6826"/>
                      <a:pt x="6" y="6826"/>
                    </a:cubicBezTo>
                    <a:cubicBezTo>
                      <a:pt x="3" y="6826"/>
                      <a:pt x="0" y="6823"/>
                      <a:pt x="0" y="6820"/>
                    </a:cubicBezTo>
                    <a:lnTo>
                      <a:pt x="0" y="6726"/>
                    </a:lnTo>
                    <a:cubicBezTo>
                      <a:pt x="0" y="6723"/>
                      <a:pt x="3" y="6720"/>
                      <a:pt x="6" y="6720"/>
                    </a:cubicBezTo>
                    <a:cubicBezTo>
                      <a:pt x="10" y="6720"/>
                      <a:pt x="13" y="6723"/>
                      <a:pt x="13" y="6726"/>
                    </a:cubicBezTo>
                    <a:close/>
                    <a:moveTo>
                      <a:pt x="13" y="6886"/>
                    </a:moveTo>
                    <a:lnTo>
                      <a:pt x="13" y="6980"/>
                    </a:lnTo>
                    <a:cubicBezTo>
                      <a:pt x="13" y="6983"/>
                      <a:pt x="10" y="6986"/>
                      <a:pt x="6" y="6986"/>
                    </a:cubicBezTo>
                    <a:cubicBezTo>
                      <a:pt x="3" y="6986"/>
                      <a:pt x="0" y="6983"/>
                      <a:pt x="0" y="6980"/>
                    </a:cubicBezTo>
                    <a:lnTo>
                      <a:pt x="0" y="6886"/>
                    </a:lnTo>
                    <a:cubicBezTo>
                      <a:pt x="0" y="6883"/>
                      <a:pt x="3" y="6880"/>
                      <a:pt x="6" y="6880"/>
                    </a:cubicBezTo>
                    <a:cubicBezTo>
                      <a:pt x="10" y="6880"/>
                      <a:pt x="13" y="6883"/>
                      <a:pt x="13" y="6886"/>
                    </a:cubicBezTo>
                    <a:close/>
                    <a:moveTo>
                      <a:pt x="13" y="7046"/>
                    </a:moveTo>
                    <a:lnTo>
                      <a:pt x="13" y="7140"/>
                    </a:lnTo>
                    <a:cubicBezTo>
                      <a:pt x="13" y="7143"/>
                      <a:pt x="10" y="7146"/>
                      <a:pt x="6" y="7146"/>
                    </a:cubicBezTo>
                    <a:cubicBezTo>
                      <a:pt x="3" y="7146"/>
                      <a:pt x="0" y="7143"/>
                      <a:pt x="0" y="7140"/>
                    </a:cubicBezTo>
                    <a:lnTo>
                      <a:pt x="0" y="7046"/>
                    </a:lnTo>
                    <a:cubicBezTo>
                      <a:pt x="0" y="7043"/>
                      <a:pt x="3" y="7040"/>
                      <a:pt x="6" y="7040"/>
                    </a:cubicBezTo>
                    <a:cubicBezTo>
                      <a:pt x="10" y="7040"/>
                      <a:pt x="13" y="7043"/>
                      <a:pt x="13" y="7046"/>
                    </a:cubicBezTo>
                    <a:close/>
                    <a:moveTo>
                      <a:pt x="13" y="7206"/>
                    </a:moveTo>
                    <a:lnTo>
                      <a:pt x="13" y="7300"/>
                    </a:lnTo>
                    <a:cubicBezTo>
                      <a:pt x="13" y="7303"/>
                      <a:pt x="10" y="7306"/>
                      <a:pt x="6" y="7306"/>
                    </a:cubicBezTo>
                    <a:cubicBezTo>
                      <a:pt x="3" y="7306"/>
                      <a:pt x="0" y="7303"/>
                      <a:pt x="0" y="7300"/>
                    </a:cubicBezTo>
                    <a:lnTo>
                      <a:pt x="0" y="7206"/>
                    </a:lnTo>
                    <a:cubicBezTo>
                      <a:pt x="0" y="7203"/>
                      <a:pt x="3" y="7200"/>
                      <a:pt x="6" y="7200"/>
                    </a:cubicBezTo>
                    <a:cubicBezTo>
                      <a:pt x="10" y="7200"/>
                      <a:pt x="13" y="7203"/>
                      <a:pt x="13" y="7206"/>
                    </a:cubicBezTo>
                    <a:close/>
                    <a:moveTo>
                      <a:pt x="13" y="7366"/>
                    </a:moveTo>
                    <a:lnTo>
                      <a:pt x="13" y="7460"/>
                    </a:lnTo>
                    <a:cubicBezTo>
                      <a:pt x="13" y="7463"/>
                      <a:pt x="10" y="7466"/>
                      <a:pt x="6" y="7466"/>
                    </a:cubicBezTo>
                    <a:cubicBezTo>
                      <a:pt x="3" y="7466"/>
                      <a:pt x="0" y="7463"/>
                      <a:pt x="0" y="7460"/>
                    </a:cubicBezTo>
                    <a:lnTo>
                      <a:pt x="0" y="7366"/>
                    </a:lnTo>
                    <a:cubicBezTo>
                      <a:pt x="0" y="7363"/>
                      <a:pt x="3" y="7360"/>
                      <a:pt x="6" y="7360"/>
                    </a:cubicBezTo>
                    <a:cubicBezTo>
                      <a:pt x="10" y="7360"/>
                      <a:pt x="13" y="7363"/>
                      <a:pt x="13" y="7366"/>
                    </a:cubicBezTo>
                    <a:close/>
                    <a:moveTo>
                      <a:pt x="13" y="7526"/>
                    </a:moveTo>
                    <a:lnTo>
                      <a:pt x="13" y="7620"/>
                    </a:lnTo>
                    <a:cubicBezTo>
                      <a:pt x="13" y="7623"/>
                      <a:pt x="10" y="7626"/>
                      <a:pt x="6" y="7626"/>
                    </a:cubicBezTo>
                    <a:cubicBezTo>
                      <a:pt x="3" y="7626"/>
                      <a:pt x="0" y="7623"/>
                      <a:pt x="0" y="7620"/>
                    </a:cubicBezTo>
                    <a:lnTo>
                      <a:pt x="0" y="7526"/>
                    </a:lnTo>
                    <a:cubicBezTo>
                      <a:pt x="0" y="7523"/>
                      <a:pt x="3" y="7520"/>
                      <a:pt x="6" y="7520"/>
                    </a:cubicBezTo>
                    <a:cubicBezTo>
                      <a:pt x="10" y="7520"/>
                      <a:pt x="13" y="7523"/>
                      <a:pt x="13" y="7526"/>
                    </a:cubicBezTo>
                    <a:close/>
                    <a:moveTo>
                      <a:pt x="13" y="7686"/>
                    </a:moveTo>
                    <a:lnTo>
                      <a:pt x="13" y="7780"/>
                    </a:lnTo>
                    <a:cubicBezTo>
                      <a:pt x="13" y="7783"/>
                      <a:pt x="10" y="7786"/>
                      <a:pt x="6" y="7786"/>
                    </a:cubicBezTo>
                    <a:cubicBezTo>
                      <a:pt x="3" y="7786"/>
                      <a:pt x="0" y="7783"/>
                      <a:pt x="0" y="7780"/>
                    </a:cubicBezTo>
                    <a:lnTo>
                      <a:pt x="0" y="7686"/>
                    </a:lnTo>
                    <a:cubicBezTo>
                      <a:pt x="0" y="7683"/>
                      <a:pt x="3" y="7680"/>
                      <a:pt x="6" y="7680"/>
                    </a:cubicBezTo>
                    <a:cubicBezTo>
                      <a:pt x="10" y="7680"/>
                      <a:pt x="13" y="7683"/>
                      <a:pt x="13" y="7686"/>
                    </a:cubicBezTo>
                    <a:close/>
                    <a:moveTo>
                      <a:pt x="13" y="7846"/>
                    </a:moveTo>
                    <a:lnTo>
                      <a:pt x="13" y="7940"/>
                    </a:lnTo>
                    <a:cubicBezTo>
                      <a:pt x="13" y="7943"/>
                      <a:pt x="10" y="7946"/>
                      <a:pt x="6" y="7946"/>
                    </a:cubicBezTo>
                    <a:cubicBezTo>
                      <a:pt x="3" y="7946"/>
                      <a:pt x="0" y="7943"/>
                      <a:pt x="0" y="7940"/>
                    </a:cubicBezTo>
                    <a:lnTo>
                      <a:pt x="0" y="7846"/>
                    </a:lnTo>
                    <a:cubicBezTo>
                      <a:pt x="0" y="7843"/>
                      <a:pt x="3" y="7840"/>
                      <a:pt x="6" y="7840"/>
                    </a:cubicBezTo>
                    <a:cubicBezTo>
                      <a:pt x="10" y="7840"/>
                      <a:pt x="13" y="7843"/>
                      <a:pt x="13" y="7846"/>
                    </a:cubicBezTo>
                    <a:close/>
                    <a:moveTo>
                      <a:pt x="13" y="8006"/>
                    </a:moveTo>
                    <a:lnTo>
                      <a:pt x="13" y="8100"/>
                    </a:lnTo>
                    <a:cubicBezTo>
                      <a:pt x="13" y="8103"/>
                      <a:pt x="10" y="8106"/>
                      <a:pt x="6" y="8106"/>
                    </a:cubicBezTo>
                    <a:cubicBezTo>
                      <a:pt x="3" y="8106"/>
                      <a:pt x="0" y="8103"/>
                      <a:pt x="0" y="8100"/>
                    </a:cubicBezTo>
                    <a:lnTo>
                      <a:pt x="0" y="8006"/>
                    </a:lnTo>
                    <a:cubicBezTo>
                      <a:pt x="0" y="8003"/>
                      <a:pt x="3" y="8000"/>
                      <a:pt x="6" y="8000"/>
                    </a:cubicBezTo>
                    <a:cubicBezTo>
                      <a:pt x="10" y="8000"/>
                      <a:pt x="13" y="8003"/>
                      <a:pt x="13" y="8006"/>
                    </a:cubicBezTo>
                    <a:close/>
                    <a:moveTo>
                      <a:pt x="13" y="8166"/>
                    </a:moveTo>
                    <a:lnTo>
                      <a:pt x="13" y="8260"/>
                    </a:lnTo>
                    <a:cubicBezTo>
                      <a:pt x="13" y="8263"/>
                      <a:pt x="10" y="8266"/>
                      <a:pt x="6" y="8266"/>
                    </a:cubicBezTo>
                    <a:cubicBezTo>
                      <a:pt x="3" y="8266"/>
                      <a:pt x="0" y="8263"/>
                      <a:pt x="0" y="8260"/>
                    </a:cubicBezTo>
                    <a:lnTo>
                      <a:pt x="0" y="8166"/>
                    </a:lnTo>
                    <a:cubicBezTo>
                      <a:pt x="0" y="8163"/>
                      <a:pt x="3" y="8160"/>
                      <a:pt x="6" y="8160"/>
                    </a:cubicBezTo>
                    <a:cubicBezTo>
                      <a:pt x="10" y="8160"/>
                      <a:pt x="13" y="8163"/>
                      <a:pt x="13" y="8166"/>
                    </a:cubicBezTo>
                    <a:close/>
                    <a:moveTo>
                      <a:pt x="13" y="8326"/>
                    </a:moveTo>
                    <a:lnTo>
                      <a:pt x="13" y="8392"/>
                    </a:lnTo>
                    <a:cubicBezTo>
                      <a:pt x="13" y="8396"/>
                      <a:pt x="10" y="8399"/>
                      <a:pt x="6" y="8399"/>
                    </a:cubicBezTo>
                    <a:cubicBezTo>
                      <a:pt x="3" y="8399"/>
                      <a:pt x="0" y="8396"/>
                      <a:pt x="0" y="8392"/>
                    </a:cubicBezTo>
                    <a:lnTo>
                      <a:pt x="0" y="8326"/>
                    </a:lnTo>
                    <a:cubicBezTo>
                      <a:pt x="0" y="8323"/>
                      <a:pt x="3" y="8320"/>
                      <a:pt x="6" y="8320"/>
                    </a:cubicBezTo>
                    <a:cubicBezTo>
                      <a:pt x="10" y="8320"/>
                      <a:pt x="13" y="8323"/>
                      <a:pt x="13" y="8326"/>
                    </a:cubicBezTo>
                    <a:close/>
                  </a:path>
                </a:pathLst>
              </a:custGeom>
              <a:solidFill>
                <a:srgbClr val="5692C9"/>
              </a:solidFill>
              <a:ln w="0" cap="flat">
                <a:solidFill>
                  <a:srgbClr val="5692C9"/>
                </a:solidFill>
                <a:prstDash val="solid"/>
                <a:round/>
                <a:headEnd/>
                <a:tailEn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00" name="Rectangle 47"/>
              <p:cNvSpPr>
                <a:spLocks noChangeArrowheads="1"/>
              </p:cNvSpPr>
              <p:nvPr/>
            </p:nvSpPr>
            <p:spPr bwMode="auto">
              <a:xfrm>
                <a:off x="4212778" y="2717538"/>
                <a:ext cx="1572728" cy="786364"/>
              </a:xfrm>
              <a:prstGeom prst="rect">
                <a:avLst/>
              </a:prstGeom>
              <a:solidFill>
                <a:srgbClr val="5B9BD5"/>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01" name="Rectangle 48"/>
              <p:cNvSpPr>
                <a:spLocks noChangeArrowheads="1"/>
              </p:cNvSpPr>
              <p:nvPr/>
            </p:nvSpPr>
            <p:spPr bwMode="auto">
              <a:xfrm>
                <a:off x="4212778" y="2717538"/>
                <a:ext cx="1572728" cy="786364"/>
              </a:xfrm>
              <a:prstGeom prst="rect">
                <a:avLst/>
              </a:prstGeom>
              <a:noFill/>
              <a:ln w="7938" cap="rnd">
                <a:solidFill>
                  <a:srgbClr val="FFFFFF"/>
                </a:solidFill>
                <a:prstDash val="solid"/>
                <a:round/>
                <a:headEnd/>
                <a:tailEn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02" name="Rectangle 44"/>
              <p:cNvSpPr>
                <a:spLocks noChangeArrowheads="1"/>
              </p:cNvSpPr>
              <p:nvPr/>
            </p:nvSpPr>
            <p:spPr bwMode="auto">
              <a:xfrm>
                <a:off x="4212778" y="2717538"/>
                <a:ext cx="1572728" cy="786363"/>
              </a:xfrm>
              <a:prstGeom prst="rect">
                <a:avLst/>
              </a:prstGeom>
              <a:solidFill>
                <a:srgbClr val="5B9BD5"/>
              </a:solidFill>
              <a:ln>
                <a:noFill/>
              </a:ln>
            </p:spPr>
            <p:txBody>
              <a:bodyPr vert="horz" wrap="square" lIns="174210" tIns="87105" rIns="174210" bIns="87105" numCol="1" anchor="t" anchorCtr="0" compatLnSpc="1">
                <a:prstTxWarp prst="textNoShape">
                  <a:avLst/>
                </a:prstTxWarp>
              </a:bodyPr>
              <a:lstStyle/>
              <a:p>
                <a:endParaRPr lang="zh-CN" altLang="en-US" sz="1600" dirty="0">
                  <a:solidFill>
                    <a:schemeClr val="bg1"/>
                  </a:solidFill>
                  <a:latin typeface="方正兰亭黑简体" panose="02000000000000000000" pitchFamily="2" charset="-122"/>
                  <a:ea typeface="方正兰亭黑简体" panose="02000000000000000000" pitchFamily="2" charset="-122"/>
                </a:endParaRPr>
              </a:p>
            </p:txBody>
          </p:sp>
          <p:sp>
            <p:nvSpPr>
              <p:cNvPr id="1048703" name="Rectangle 49"/>
              <p:cNvSpPr>
                <a:spLocks noChangeArrowheads="1"/>
              </p:cNvSpPr>
              <p:nvPr/>
            </p:nvSpPr>
            <p:spPr bwMode="auto">
              <a:xfrm>
                <a:off x="4671037" y="2867681"/>
                <a:ext cx="710953" cy="478411"/>
              </a:xfrm>
              <a:prstGeom prst="rect">
                <a:avLst/>
              </a:prstGeom>
              <a:noFill/>
              <a:ln>
                <a:noFill/>
              </a:ln>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l" defTabSz="1742115"/>
                <a:r>
                  <a:rPr lang="en-US" sz="1200" b="0" dirty="0">
                    <a:solidFill>
                      <a:schemeClr val="bg1"/>
                    </a:solidFill>
                    <a:latin typeface="方正兰亭黑简体" panose="02000000000000000000" pitchFamily="2" charset="-122"/>
                    <a:ea typeface="方正兰亭黑简体" panose="02000000000000000000" pitchFamily="2" charset="-122"/>
                  </a:rPr>
                  <a:t>User</a:t>
                </a:r>
              </a:p>
            </p:txBody>
          </p:sp>
          <p:sp>
            <p:nvSpPr>
              <p:cNvPr id="1048704" name="Rectangle 50"/>
              <p:cNvSpPr>
                <a:spLocks noChangeArrowheads="1"/>
              </p:cNvSpPr>
              <p:nvPr/>
            </p:nvSpPr>
            <p:spPr bwMode="auto">
              <a:xfrm>
                <a:off x="4869089" y="4550371"/>
                <a:ext cx="260105" cy="8386874"/>
              </a:xfrm>
              <a:prstGeom prst="rect">
                <a:avLst/>
              </a:prstGeom>
              <a:solidFill>
                <a:srgbClr val="73AE42"/>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05" name="Rectangle 51"/>
              <p:cNvSpPr>
                <a:spLocks noChangeArrowheads="1"/>
              </p:cNvSpPr>
              <p:nvPr/>
            </p:nvSpPr>
            <p:spPr bwMode="auto">
              <a:xfrm>
                <a:off x="4859363" y="4550371"/>
                <a:ext cx="260105" cy="8386874"/>
              </a:xfrm>
              <a:prstGeom prst="rect">
                <a:avLst/>
              </a:prstGeom>
              <a:noFill/>
              <a:ln w="7938" cap="rnd">
                <a:solidFill>
                  <a:srgbClr val="6CA43E"/>
                </a:solidFill>
                <a:prstDash val="solid"/>
                <a:round/>
                <a:headEnd/>
                <a:tailEn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grpSp>
        <p:sp>
          <p:nvSpPr>
            <p:cNvPr id="1048706" name="Line 52"/>
            <p:cNvSpPr>
              <a:spLocks noChangeShapeType="1"/>
            </p:cNvSpPr>
            <p:nvPr/>
          </p:nvSpPr>
          <p:spPr bwMode="auto">
            <a:xfrm>
              <a:off x="3320200" y="4684744"/>
              <a:ext cx="6964641" cy="0"/>
            </a:xfrm>
            <a:prstGeom prst="line">
              <a:avLst/>
            </a:prstGeom>
            <a:noFill/>
            <a:ln w="28575" cap="rnd">
              <a:solidFill>
                <a:srgbClr val="6CA43E"/>
              </a:solidFill>
              <a:prstDash val="solid"/>
              <a:round/>
              <a:headEnd type="none" w="med" len="med"/>
              <a:tailEnd type="triangle" w="med" len="me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07" name="Rectangle 54"/>
            <p:cNvSpPr>
              <a:spLocks noChangeArrowheads="1"/>
            </p:cNvSpPr>
            <p:nvPr/>
          </p:nvSpPr>
          <p:spPr bwMode="auto">
            <a:xfrm>
              <a:off x="4473587" y="4426608"/>
              <a:ext cx="4598340" cy="615938"/>
            </a:xfrm>
            <a:prstGeom prst="rect">
              <a:avLst/>
            </a:prstGeom>
            <a:solidFill>
              <a:srgbClr val="FFFFFF"/>
            </a:solidFill>
            <a:ln>
              <a:noFill/>
            </a:ln>
          </p:spPr>
          <p:txBody>
            <a:bodyPr vert="horz" wrap="square" lIns="36000" tIns="36000" rIns="36000" bIns="36000" numCol="1" anchor="ctr" anchorCtr="0" compatLnSpc="1">
              <a:prstTxWarp prst="textNoShape">
                <a:avLst/>
              </a:prstTxWarp>
            </a:bodyPr>
            <a:lstStyle/>
            <a:p>
              <a:r>
                <a:rPr lang="en-US" sz="1000" dirty="0">
                  <a:latin typeface="方正兰亭黑简体" panose="02000000000000000000" pitchFamily="2" charset="-122"/>
                  <a:ea typeface="方正兰亭黑简体" panose="02000000000000000000" pitchFamily="2" charset="-122"/>
                </a:rPr>
                <a:t>Initially install the app and open it</a:t>
              </a:r>
            </a:p>
          </p:txBody>
        </p:sp>
        <p:grpSp>
          <p:nvGrpSpPr>
            <p:cNvPr id="84" name="组合 69"/>
            <p:cNvGrpSpPr/>
            <p:nvPr/>
          </p:nvGrpSpPr>
          <p:grpSpPr>
            <a:xfrm>
              <a:off x="4473591" y="6839676"/>
              <a:ext cx="4598342" cy="590305"/>
              <a:chOff x="1578348" y="4254627"/>
              <a:chExt cx="1729908" cy="267564"/>
            </a:xfrm>
          </p:grpSpPr>
          <p:sp>
            <p:nvSpPr>
              <p:cNvPr id="1048708" name="Rectangle 76"/>
              <p:cNvSpPr>
                <a:spLocks noChangeArrowheads="1"/>
              </p:cNvSpPr>
              <p:nvPr/>
            </p:nvSpPr>
            <p:spPr bwMode="auto">
              <a:xfrm>
                <a:off x="1578348" y="4254627"/>
                <a:ext cx="1729908" cy="266078"/>
              </a:xfrm>
              <a:prstGeom prst="rect">
                <a:avLst/>
              </a:prstGeom>
              <a:solidFill>
                <a:srgbClr val="FFFFFF"/>
              </a:solidFill>
              <a:ln>
                <a:noFill/>
              </a:ln>
            </p:spPr>
            <p:txBody>
              <a:bodyPr vert="horz" wrap="square" lIns="36000" tIns="36000" rIns="36000" bIns="36000" numCol="1" anchor="t" anchorCtr="0" compatLnSpc="1">
                <a:prstTxWarp prst="textNoShape">
                  <a:avLst/>
                </a:prstTxWarp>
                <a:spAutoFit/>
              </a:bodyPr>
              <a:lstStyle/>
              <a:p>
                <a:r>
                  <a:rPr lang="en-US" altLang="zh-CN" sz="1000" dirty="0">
                    <a:latin typeface="方正兰亭黑简体" panose="02000000000000000000" pitchFamily="2" charset="-122"/>
                    <a:ea typeface="方正兰亭黑简体" panose="02000000000000000000" pitchFamily="2" charset="-122"/>
                  </a:rPr>
                  <a:t>Confirm </a:t>
                </a:r>
                <a:r>
                  <a:rPr lang="en-US" altLang="zh-CN" sz="1000" dirty="0" smtClean="0">
                    <a:latin typeface="方正兰亭黑简体" panose="02000000000000000000" pitchFamily="2" charset="-122"/>
                    <a:ea typeface="方正兰亭黑简体" panose="02000000000000000000" pitchFamily="2" charset="-122"/>
                  </a:rPr>
                  <a:t>authorization</a:t>
                </a:r>
              </a:p>
            </p:txBody>
          </p:sp>
          <p:sp>
            <p:nvSpPr>
              <p:cNvPr id="1048709" name="Rectangle 77"/>
              <p:cNvSpPr>
                <a:spLocks noChangeArrowheads="1"/>
              </p:cNvSpPr>
              <p:nvPr/>
            </p:nvSpPr>
            <p:spPr bwMode="auto">
              <a:xfrm>
                <a:off x="2056684" y="4305345"/>
                <a:ext cx="48" cy="216846"/>
              </a:xfrm>
              <a:prstGeom prst="rect">
                <a:avLst/>
              </a:prstGeom>
              <a:noFill/>
              <a:ln>
                <a:noFill/>
              </a:ln>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l" defTabSz="1742115"/>
                <a:endParaRPr lang="en-US" sz="1200" dirty="0">
                  <a:latin typeface="方正兰亭黑简体" panose="02000000000000000000" pitchFamily="2" charset="-122"/>
                  <a:ea typeface="方正兰亭黑简体" panose="02000000000000000000" pitchFamily="2" charset="-122"/>
                </a:endParaRPr>
              </a:p>
            </p:txBody>
          </p:sp>
        </p:grpSp>
        <p:sp>
          <p:nvSpPr>
            <p:cNvPr id="1048710" name="Rectangle 72"/>
            <p:cNvSpPr>
              <a:spLocks noChangeArrowheads="1"/>
            </p:cNvSpPr>
            <p:nvPr/>
          </p:nvSpPr>
          <p:spPr bwMode="auto">
            <a:xfrm>
              <a:off x="10917748" y="5142924"/>
              <a:ext cx="3727606" cy="587026"/>
            </a:xfrm>
            <a:prstGeom prst="rect">
              <a:avLst/>
            </a:prstGeom>
            <a:solidFill>
              <a:srgbClr val="FFFFFF"/>
            </a:solidFill>
            <a:ln>
              <a:noFill/>
            </a:ln>
          </p:spPr>
          <p:txBody>
            <a:bodyPr vert="horz" wrap="square" lIns="36000" tIns="36000" rIns="36000" bIns="36000" numCol="1" anchor="ctr" anchorCtr="0" compatLnSpc="1">
              <a:prstTxWarp prst="textNoShape">
                <a:avLst/>
              </a:prstTxWarp>
              <a:spAutoFit/>
            </a:bodyPr>
            <a:lstStyle/>
            <a:p>
              <a:r>
                <a:rPr lang="en-US" sz="1000" dirty="0">
                  <a:latin typeface="方正兰亭黑简体" panose="02000000000000000000" pitchFamily="2" charset="-122"/>
                  <a:ea typeface="方正兰亭黑简体" panose="02000000000000000000" pitchFamily="2" charset="-122"/>
                </a:rPr>
                <a:t>Request system permissions</a:t>
              </a:r>
            </a:p>
          </p:txBody>
        </p:sp>
        <p:sp>
          <p:nvSpPr>
            <p:cNvPr id="1048711" name="Rectangle 72"/>
            <p:cNvSpPr>
              <a:spLocks noChangeArrowheads="1"/>
            </p:cNvSpPr>
            <p:nvPr/>
          </p:nvSpPr>
          <p:spPr bwMode="auto">
            <a:xfrm>
              <a:off x="4473587" y="5604260"/>
              <a:ext cx="4947118" cy="1045994"/>
            </a:xfrm>
            <a:prstGeom prst="rect">
              <a:avLst/>
            </a:prstGeom>
            <a:solidFill>
              <a:srgbClr val="FFFFFF"/>
            </a:solidFill>
            <a:ln>
              <a:noFill/>
            </a:ln>
          </p:spPr>
          <p:txBody>
            <a:bodyPr vert="horz" wrap="square" lIns="36000" tIns="36000" rIns="36000" bIns="36000" numCol="1" anchor="ctr" anchorCtr="0" compatLnSpc="1">
              <a:prstTxWarp prst="textNoShape">
                <a:avLst/>
              </a:prstTxWarp>
            </a:bodyPr>
            <a:lstStyle/>
            <a:p>
              <a:r>
                <a:rPr lang="en-US" sz="1000" dirty="0">
                  <a:latin typeface="方正兰亭黑简体" panose="02000000000000000000" pitchFamily="2" charset="-122"/>
                  <a:ea typeface="方正兰亭黑简体" panose="02000000000000000000" pitchFamily="2" charset="-122"/>
                </a:rPr>
                <a:t>Ask for the permission from the user to access the HUAWEI </a:t>
              </a:r>
              <a:r>
                <a:rPr lang="en-US" sz="1000" dirty="0" err="1">
                  <a:latin typeface="方正兰亭黑简体" panose="02000000000000000000" pitchFamily="2" charset="-122"/>
                  <a:ea typeface="方正兰亭黑简体" panose="02000000000000000000" pitchFamily="2" charset="-122"/>
                </a:rPr>
                <a:t>HiHealth</a:t>
              </a:r>
              <a:r>
                <a:rPr lang="en-US" sz="1000" dirty="0">
                  <a:latin typeface="方正兰亭黑简体" panose="02000000000000000000" pitchFamily="2" charset="-122"/>
                  <a:ea typeface="方正兰亭黑简体" panose="02000000000000000000" pitchFamily="2" charset="-122"/>
                </a:rPr>
                <a:t> platform</a:t>
              </a:r>
            </a:p>
          </p:txBody>
        </p:sp>
        <p:sp>
          <p:nvSpPr>
            <p:cNvPr id="1048712" name="Line 52"/>
            <p:cNvSpPr>
              <a:spLocks noChangeShapeType="1"/>
            </p:cNvSpPr>
            <p:nvPr/>
          </p:nvSpPr>
          <p:spPr bwMode="auto">
            <a:xfrm>
              <a:off x="10545972" y="7279679"/>
              <a:ext cx="6874560" cy="0"/>
            </a:xfrm>
            <a:prstGeom prst="line">
              <a:avLst/>
            </a:prstGeom>
            <a:noFill/>
            <a:ln w="28575" cap="rnd">
              <a:solidFill>
                <a:srgbClr val="6CA43E"/>
              </a:solidFill>
              <a:prstDash val="solid"/>
              <a:round/>
              <a:headEnd type="none" w="med" len="med"/>
              <a:tailEnd type="triangle" w="med" len="me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13" name="Rectangle 72"/>
            <p:cNvSpPr>
              <a:spLocks noChangeArrowheads="1"/>
            </p:cNvSpPr>
            <p:nvPr/>
          </p:nvSpPr>
          <p:spPr bwMode="auto">
            <a:xfrm>
              <a:off x="11548693" y="6743578"/>
              <a:ext cx="4896380" cy="1032841"/>
            </a:xfrm>
            <a:prstGeom prst="rect">
              <a:avLst/>
            </a:prstGeom>
            <a:solidFill>
              <a:srgbClr val="FFFFFF"/>
            </a:solidFill>
            <a:ln>
              <a:noFill/>
            </a:ln>
          </p:spPr>
          <p:txBody>
            <a:bodyPr vert="horz" wrap="square" lIns="36000" tIns="36000" rIns="36000" bIns="36000" numCol="1" anchor="ctr" anchorCtr="0" compatLnSpc="1">
              <a:prstTxWarp prst="textNoShape">
                <a:avLst/>
              </a:prstTxWarp>
            </a:bodyPr>
            <a:lstStyle/>
            <a:p>
              <a:r>
                <a:rPr lang="en-US" sz="1000" dirty="0">
                  <a:latin typeface="方正兰亭黑简体" panose="02000000000000000000" pitchFamily="2" charset="-122"/>
                  <a:ea typeface="方正兰亭黑简体" panose="02000000000000000000" pitchFamily="2" charset="-122"/>
                </a:rPr>
                <a:t>Request data permissions (data types that require authorization)</a:t>
              </a:r>
            </a:p>
          </p:txBody>
        </p:sp>
        <p:cxnSp>
          <p:nvCxnSpPr>
            <p:cNvPr id="3145746" name="直接连接符 74"/>
            <p:cNvCxnSpPr>
              <a:cxnSpLocks/>
            </p:cNvCxnSpPr>
            <p:nvPr/>
          </p:nvCxnSpPr>
          <p:spPr>
            <a:xfrm>
              <a:off x="3311779" y="8435764"/>
              <a:ext cx="14108753" cy="0"/>
            </a:xfrm>
            <a:prstGeom prst="line">
              <a:avLst/>
            </a:prstGeom>
            <a:ln w="28575">
              <a:solidFill>
                <a:srgbClr val="6CA43E"/>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48714" name="Rectangle 72"/>
            <p:cNvSpPr>
              <a:spLocks noChangeArrowheads="1"/>
            </p:cNvSpPr>
            <p:nvPr/>
          </p:nvSpPr>
          <p:spPr bwMode="auto">
            <a:xfrm>
              <a:off x="6029577" y="8136120"/>
              <a:ext cx="8785730" cy="609391"/>
            </a:xfrm>
            <a:prstGeom prst="rect">
              <a:avLst/>
            </a:prstGeom>
            <a:solidFill>
              <a:srgbClr val="FFFFFF"/>
            </a:solidFill>
            <a:ln>
              <a:noFill/>
            </a:ln>
          </p:spPr>
          <p:txBody>
            <a:bodyPr vert="horz" wrap="square" lIns="36000" tIns="36000" rIns="36000" bIns="36000" numCol="1" anchor="ctr" anchorCtr="0" compatLnSpc="1">
              <a:prstTxWarp prst="textNoShape">
                <a:avLst/>
              </a:prstTxWarp>
            </a:bodyPr>
            <a:lstStyle/>
            <a:p>
              <a:pPr algn="ctr"/>
              <a:r>
                <a:rPr lang="en-US" sz="1000" dirty="0">
                  <a:latin typeface="方正兰亭黑简体" panose="02000000000000000000" pitchFamily="2" charset="-122"/>
                  <a:ea typeface="方正兰亭黑简体" panose="02000000000000000000" pitchFamily="2" charset="-122"/>
                </a:rPr>
                <a:t>Show an authorization screen to request read/write permissions from the user</a:t>
              </a:r>
            </a:p>
          </p:txBody>
        </p:sp>
        <p:sp>
          <p:nvSpPr>
            <p:cNvPr id="1048715" name="Line 52"/>
            <p:cNvSpPr>
              <a:spLocks noChangeShapeType="1"/>
            </p:cNvSpPr>
            <p:nvPr/>
          </p:nvSpPr>
          <p:spPr bwMode="auto">
            <a:xfrm>
              <a:off x="3301538" y="9275761"/>
              <a:ext cx="14090606" cy="0"/>
            </a:xfrm>
            <a:prstGeom prst="line">
              <a:avLst/>
            </a:prstGeom>
            <a:noFill/>
            <a:ln w="28575" cap="rnd">
              <a:solidFill>
                <a:srgbClr val="6CA43E"/>
              </a:solidFill>
              <a:prstDash val="solid"/>
              <a:round/>
              <a:headEnd type="none" w="med" len="med"/>
              <a:tailEnd type="triangle" w="med" len="me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16" name="Rectangle 72"/>
            <p:cNvSpPr>
              <a:spLocks noChangeArrowheads="1"/>
            </p:cNvSpPr>
            <p:nvPr/>
          </p:nvSpPr>
          <p:spPr bwMode="auto">
            <a:xfrm>
              <a:off x="8632114" y="8941123"/>
              <a:ext cx="3573417" cy="633075"/>
            </a:xfrm>
            <a:prstGeom prst="rect">
              <a:avLst/>
            </a:prstGeom>
            <a:solidFill>
              <a:srgbClr val="FFFFFF"/>
            </a:solidFill>
            <a:ln>
              <a:noFill/>
            </a:ln>
          </p:spPr>
          <p:txBody>
            <a:bodyPr vert="horz" wrap="square" lIns="36000" tIns="36000" rIns="36000" bIns="36000" numCol="1" anchor="ctr" anchorCtr="0" compatLnSpc="1">
              <a:prstTxWarp prst="textNoShape">
                <a:avLst/>
              </a:prstTxWarp>
            </a:bodyPr>
            <a:lstStyle/>
            <a:p>
              <a:pPr algn="ctr"/>
              <a:r>
                <a:rPr lang="en-US" sz="1000" dirty="0">
                  <a:latin typeface="方正兰亭黑简体" panose="02000000000000000000" pitchFamily="2" charset="-122"/>
                  <a:ea typeface="方正兰亭黑简体" panose="02000000000000000000" pitchFamily="2" charset="-122"/>
                </a:rPr>
                <a:t>Select data types to be opened</a:t>
              </a:r>
            </a:p>
          </p:txBody>
        </p:sp>
        <p:grpSp>
          <p:nvGrpSpPr>
            <p:cNvPr id="85" name="组合 78"/>
            <p:cNvGrpSpPr/>
            <p:nvPr/>
          </p:nvGrpSpPr>
          <p:grpSpPr>
            <a:xfrm>
              <a:off x="17694040" y="9334401"/>
              <a:ext cx="553480" cy="1268486"/>
              <a:chOff x="4222354" y="3002161"/>
              <a:chExt cx="290513" cy="611188"/>
            </a:xfrm>
          </p:grpSpPr>
          <p:sp>
            <p:nvSpPr>
              <p:cNvPr id="1048717" name="Freeform 38"/>
              <p:cNvSpPr/>
              <p:nvPr/>
            </p:nvSpPr>
            <p:spPr bwMode="auto">
              <a:xfrm>
                <a:off x="4222354" y="3002161"/>
                <a:ext cx="290513" cy="550863"/>
              </a:xfrm>
              <a:custGeom>
                <a:avLst/>
                <a:gdLst>
                  <a:gd name="T0" fmla="*/ 0 w 183"/>
                  <a:gd name="T1" fmla="*/ 0 h 347"/>
                  <a:gd name="T2" fmla="*/ 183 w 183"/>
                  <a:gd name="T3" fmla="*/ 0 h 347"/>
                  <a:gd name="T4" fmla="*/ 183 w 183"/>
                  <a:gd name="T5" fmla="*/ 347 h 347"/>
                  <a:gd name="T6" fmla="*/ 66 w 183"/>
                  <a:gd name="T7" fmla="*/ 347 h 347"/>
                </a:gdLst>
                <a:ahLst/>
                <a:cxnLst>
                  <a:cxn ang="0">
                    <a:pos x="T0" y="T1"/>
                  </a:cxn>
                  <a:cxn ang="0">
                    <a:pos x="T2" y="T3"/>
                  </a:cxn>
                  <a:cxn ang="0">
                    <a:pos x="T4" y="T5"/>
                  </a:cxn>
                  <a:cxn ang="0">
                    <a:pos x="T6" y="T7"/>
                  </a:cxn>
                </a:cxnLst>
                <a:rect l="0" t="0" r="r" b="b"/>
                <a:pathLst>
                  <a:path w="183" h="347">
                    <a:moveTo>
                      <a:pt x="0" y="0"/>
                    </a:moveTo>
                    <a:lnTo>
                      <a:pt x="183" y="0"/>
                    </a:lnTo>
                    <a:lnTo>
                      <a:pt x="183" y="347"/>
                    </a:lnTo>
                    <a:lnTo>
                      <a:pt x="66" y="347"/>
                    </a:lnTo>
                  </a:path>
                </a:pathLst>
              </a:custGeom>
              <a:noFill/>
              <a:ln w="7938" cap="rnd">
                <a:solidFill>
                  <a:srgbClr val="6CA43E"/>
                </a:solidFill>
                <a:prstDash val="solid"/>
                <a:round/>
                <a:headEnd/>
                <a:tailEn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18" name="Freeform 39"/>
              <p:cNvSpPr/>
              <p:nvPr/>
            </p:nvSpPr>
            <p:spPr bwMode="auto">
              <a:xfrm>
                <a:off x="4222354" y="3491111"/>
                <a:ext cx="120650" cy="122238"/>
              </a:xfrm>
              <a:custGeom>
                <a:avLst/>
                <a:gdLst>
                  <a:gd name="T0" fmla="*/ 76 w 76"/>
                  <a:gd name="T1" fmla="*/ 77 h 77"/>
                  <a:gd name="T2" fmla="*/ 0 w 76"/>
                  <a:gd name="T3" fmla="*/ 39 h 77"/>
                  <a:gd name="T4" fmla="*/ 76 w 76"/>
                  <a:gd name="T5" fmla="*/ 0 h 77"/>
                  <a:gd name="T6" fmla="*/ 76 w 76"/>
                  <a:gd name="T7" fmla="*/ 77 h 77"/>
                </a:gdLst>
                <a:ahLst/>
                <a:cxnLst>
                  <a:cxn ang="0">
                    <a:pos x="T0" y="T1"/>
                  </a:cxn>
                  <a:cxn ang="0">
                    <a:pos x="T2" y="T3"/>
                  </a:cxn>
                  <a:cxn ang="0">
                    <a:pos x="T4" y="T5"/>
                  </a:cxn>
                  <a:cxn ang="0">
                    <a:pos x="T6" y="T7"/>
                  </a:cxn>
                </a:cxnLst>
                <a:rect l="0" t="0" r="r" b="b"/>
                <a:pathLst>
                  <a:path w="76" h="77">
                    <a:moveTo>
                      <a:pt x="76" y="77"/>
                    </a:moveTo>
                    <a:lnTo>
                      <a:pt x="0" y="39"/>
                    </a:lnTo>
                    <a:lnTo>
                      <a:pt x="76" y="0"/>
                    </a:lnTo>
                    <a:lnTo>
                      <a:pt x="76" y="77"/>
                    </a:lnTo>
                    <a:close/>
                  </a:path>
                </a:pathLst>
              </a:custGeom>
              <a:solidFill>
                <a:srgbClr val="6CA43E"/>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grpSp>
        <p:sp>
          <p:nvSpPr>
            <p:cNvPr id="1048719" name="Rectangle 72"/>
            <p:cNvSpPr>
              <a:spLocks noChangeArrowheads="1"/>
            </p:cNvSpPr>
            <p:nvPr/>
          </p:nvSpPr>
          <p:spPr bwMode="auto">
            <a:xfrm>
              <a:off x="18064657" y="9413193"/>
              <a:ext cx="4612532" cy="985703"/>
            </a:xfrm>
            <a:prstGeom prst="rect">
              <a:avLst/>
            </a:prstGeom>
            <a:solidFill>
              <a:srgbClr val="FFFFFF"/>
            </a:solidFill>
            <a:ln>
              <a:noFill/>
            </a:ln>
          </p:spPr>
          <p:txBody>
            <a:bodyPr vert="horz" wrap="square" lIns="36000" tIns="36000" rIns="36000" bIns="36000" numCol="1" anchor="ctr" anchorCtr="0" compatLnSpc="1">
              <a:prstTxWarp prst="textNoShape">
                <a:avLst/>
              </a:prstTxWarp>
              <a:spAutoFit/>
            </a:bodyPr>
            <a:lstStyle/>
            <a:p>
              <a:r>
                <a:rPr lang="en-US" sz="1000" dirty="0">
                  <a:latin typeface="方正兰亭黑简体" panose="02000000000000000000" pitchFamily="2" charset="-122"/>
                  <a:ea typeface="方正兰亭黑简体" panose="02000000000000000000" pitchFamily="2" charset="-122"/>
                </a:rPr>
                <a:t>Locally encrypt and store authorization information</a:t>
              </a:r>
            </a:p>
          </p:txBody>
        </p:sp>
        <p:sp>
          <p:nvSpPr>
            <p:cNvPr id="1048720" name="Line 52"/>
            <p:cNvSpPr>
              <a:spLocks noChangeShapeType="1"/>
            </p:cNvSpPr>
            <p:nvPr/>
          </p:nvSpPr>
          <p:spPr bwMode="auto">
            <a:xfrm>
              <a:off x="10523180" y="10683977"/>
              <a:ext cx="6877585" cy="0"/>
            </a:xfrm>
            <a:prstGeom prst="line">
              <a:avLst/>
            </a:prstGeom>
            <a:noFill/>
            <a:ln w="28575" cap="rnd">
              <a:solidFill>
                <a:srgbClr val="6CA43E"/>
              </a:solidFill>
              <a:prstDash val="solid"/>
              <a:round/>
              <a:headEnd type="none" w="med" len="med"/>
              <a:tailEnd type="triangle" w="med" len="me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21" name="Rectangle 72"/>
            <p:cNvSpPr>
              <a:spLocks noChangeArrowheads="1"/>
            </p:cNvSpPr>
            <p:nvPr/>
          </p:nvSpPr>
          <p:spPr bwMode="auto">
            <a:xfrm>
              <a:off x="11548693" y="10308264"/>
              <a:ext cx="4896380" cy="667852"/>
            </a:xfrm>
            <a:prstGeom prst="rect">
              <a:avLst/>
            </a:prstGeom>
            <a:solidFill>
              <a:srgbClr val="FFFFFF"/>
            </a:solidFill>
            <a:ln>
              <a:noFill/>
            </a:ln>
          </p:spPr>
          <p:txBody>
            <a:bodyPr vert="horz" wrap="square" lIns="36000" tIns="36000" rIns="36000" bIns="36000" numCol="1" anchor="ctr" anchorCtr="0" compatLnSpc="1">
              <a:prstTxWarp prst="textNoShape">
                <a:avLst/>
              </a:prstTxWarp>
            </a:bodyPr>
            <a:lstStyle/>
            <a:p>
              <a:r>
                <a:rPr lang="en-US" sz="1000" dirty="0">
                  <a:latin typeface="方正兰亭黑简体" panose="02000000000000000000" pitchFamily="2" charset="-122"/>
                  <a:ea typeface="方正兰亭黑简体" panose="02000000000000000000" pitchFamily="2" charset="-122"/>
                </a:rPr>
                <a:t>Call the related kit API to read or write data</a:t>
              </a:r>
            </a:p>
          </p:txBody>
        </p:sp>
        <p:cxnSp>
          <p:nvCxnSpPr>
            <p:cNvPr id="3145747" name="直接连接符 82"/>
            <p:cNvCxnSpPr>
              <a:cxnSpLocks/>
            </p:cNvCxnSpPr>
            <p:nvPr/>
          </p:nvCxnSpPr>
          <p:spPr>
            <a:xfrm>
              <a:off x="10619065" y="12205199"/>
              <a:ext cx="6801467" cy="0"/>
            </a:xfrm>
            <a:prstGeom prst="line">
              <a:avLst/>
            </a:prstGeom>
            <a:ln w="28575">
              <a:solidFill>
                <a:srgbClr val="6CA43E"/>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组合 83"/>
            <p:cNvGrpSpPr/>
            <p:nvPr/>
          </p:nvGrpSpPr>
          <p:grpSpPr>
            <a:xfrm>
              <a:off x="17612880" y="10884701"/>
              <a:ext cx="553480" cy="1245688"/>
              <a:chOff x="4222354" y="3002161"/>
              <a:chExt cx="290513" cy="611188"/>
            </a:xfrm>
          </p:grpSpPr>
          <p:sp>
            <p:nvSpPr>
              <p:cNvPr id="1048722" name="Freeform 38"/>
              <p:cNvSpPr/>
              <p:nvPr/>
            </p:nvSpPr>
            <p:spPr bwMode="auto">
              <a:xfrm>
                <a:off x="4222354" y="3002161"/>
                <a:ext cx="290513" cy="550863"/>
              </a:xfrm>
              <a:custGeom>
                <a:avLst/>
                <a:gdLst>
                  <a:gd name="T0" fmla="*/ 0 w 183"/>
                  <a:gd name="T1" fmla="*/ 0 h 347"/>
                  <a:gd name="T2" fmla="*/ 183 w 183"/>
                  <a:gd name="T3" fmla="*/ 0 h 347"/>
                  <a:gd name="T4" fmla="*/ 183 w 183"/>
                  <a:gd name="T5" fmla="*/ 347 h 347"/>
                  <a:gd name="T6" fmla="*/ 66 w 183"/>
                  <a:gd name="T7" fmla="*/ 347 h 347"/>
                </a:gdLst>
                <a:ahLst/>
                <a:cxnLst>
                  <a:cxn ang="0">
                    <a:pos x="T0" y="T1"/>
                  </a:cxn>
                  <a:cxn ang="0">
                    <a:pos x="T2" y="T3"/>
                  </a:cxn>
                  <a:cxn ang="0">
                    <a:pos x="T4" y="T5"/>
                  </a:cxn>
                  <a:cxn ang="0">
                    <a:pos x="T6" y="T7"/>
                  </a:cxn>
                </a:cxnLst>
                <a:rect l="0" t="0" r="r" b="b"/>
                <a:pathLst>
                  <a:path w="183" h="347">
                    <a:moveTo>
                      <a:pt x="0" y="0"/>
                    </a:moveTo>
                    <a:lnTo>
                      <a:pt x="183" y="0"/>
                    </a:lnTo>
                    <a:lnTo>
                      <a:pt x="183" y="347"/>
                    </a:lnTo>
                    <a:lnTo>
                      <a:pt x="66" y="347"/>
                    </a:lnTo>
                  </a:path>
                </a:pathLst>
              </a:custGeom>
              <a:noFill/>
              <a:ln w="7938" cap="rnd">
                <a:solidFill>
                  <a:srgbClr val="6CA43E"/>
                </a:solidFill>
                <a:prstDash val="solid"/>
                <a:round/>
                <a:headEnd/>
                <a:tailEnd/>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23" name="Freeform 39"/>
              <p:cNvSpPr/>
              <p:nvPr/>
            </p:nvSpPr>
            <p:spPr bwMode="auto">
              <a:xfrm>
                <a:off x="4222354" y="3491111"/>
                <a:ext cx="120650" cy="122238"/>
              </a:xfrm>
              <a:custGeom>
                <a:avLst/>
                <a:gdLst>
                  <a:gd name="T0" fmla="*/ 76 w 76"/>
                  <a:gd name="T1" fmla="*/ 77 h 77"/>
                  <a:gd name="T2" fmla="*/ 0 w 76"/>
                  <a:gd name="T3" fmla="*/ 39 h 77"/>
                  <a:gd name="T4" fmla="*/ 76 w 76"/>
                  <a:gd name="T5" fmla="*/ 0 h 77"/>
                  <a:gd name="T6" fmla="*/ 76 w 76"/>
                  <a:gd name="T7" fmla="*/ 77 h 77"/>
                </a:gdLst>
                <a:ahLst/>
                <a:cxnLst>
                  <a:cxn ang="0">
                    <a:pos x="T0" y="T1"/>
                  </a:cxn>
                  <a:cxn ang="0">
                    <a:pos x="T2" y="T3"/>
                  </a:cxn>
                  <a:cxn ang="0">
                    <a:pos x="T4" y="T5"/>
                  </a:cxn>
                  <a:cxn ang="0">
                    <a:pos x="T6" y="T7"/>
                  </a:cxn>
                </a:cxnLst>
                <a:rect l="0" t="0" r="r" b="b"/>
                <a:pathLst>
                  <a:path w="76" h="77">
                    <a:moveTo>
                      <a:pt x="76" y="77"/>
                    </a:moveTo>
                    <a:lnTo>
                      <a:pt x="0" y="39"/>
                    </a:lnTo>
                    <a:lnTo>
                      <a:pt x="76" y="0"/>
                    </a:lnTo>
                    <a:lnTo>
                      <a:pt x="76" y="77"/>
                    </a:lnTo>
                    <a:close/>
                  </a:path>
                </a:pathLst>
              </a:custGeom>
              <a:solidFill>
                <a:srgbClr val="6CA43E"/>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grpSp>
        <p:sp>
          <p:nvSpPr>
            <p:cNvPr id="1048724" name="Rectangle 72"/>
            <p:cNvSpPr>
              <a:spLocks noChangeArrowheads="1"/>
            </p:cNvSpPr>
            <p:nvPr/>
          </p:nvSpPr>
          <p:spPr bwMode="auto">
            <a:xfrm>
              <a:off x="18064657" y="11093728"/>
              <a:ext cx="4612532" cy="704684"/>
            </a:xfrm>
            <a:prstGeom prst="rect">
              <a:avLst/>
            </a:prstGeom>
            <a:solidFill>
              <a:srgbClr val="FFFFFF"/>
            </a:solidFill>
            <a:ln>
              <a:noFill/>
            </a:ln>
          </p:spPr>
          <p:txBody>
            <a:bodyPr vert="horz" wrap="square" lIns="36000" tIns="36000" rIns="36000" bIns="36000" numCol="1" anchor="ctr" anchorCtr="0" compatLnSpc="1">
              <a:prstTxWarp prst="textNoShape">
                <a:avLst/>
              </a:prstTxWarp>
            </a:bodyPr>
            <a:lstStyle/>
            <a:p>
              <a:r>
                <a:rPr lang="en-US" sz="1000" dirty="0">
                  <a:latin typeface="方正兰亭黑简体" panose="02000000000000000000" pitchFamily="2" charset="-122"/>
                  <a:ea typeface="方正兰亭黑简体" panose="02000000000000000000" pitchFamily="2" charset="-122"/>
                </a:rPr>
                <a:t>Query the LPT authorization information</a:t>
              </a:r>
            </a:p>
          </p:txBody>
        </p:sp>
        <p:sp>
          <p:nvSpPr>
            <p:cNvPr id="1048725" name="Rectangle 72"/>
            <p:cNvSpPr>
              <a:spLocks noChangeArrowheads="1"/>
            </p:cNvSpPr>
            <p:nvPr/>
          </p:nvSpPr>
          <p:spPr bwMode="auto">
            <a:xfrm>
              <a:off x="11548693" y="11882058"/>
              <a:ext cx="4896380" cy="703472"/>
            </a:xfrm>
            <a:prstGeom prst="rect">
              <a:avLst/>
            </a:prstGeom>
            <a:solidFill>
              <a:srgbClr val="FFFFFF"/>
            </a:solidFill>
            <a:ln>
              <a:noFill/>
            </a:ln>
          </p:spPr>
          <p:txBody>
            <a:bodyPr vert="horz" wrap="square" lIns="36000" tIns="36000" rIns="36000" bIns="36000" numCol="1" anchor="ctr" anchorCtr="0" compatLnSpc="1">
              <a:prstTxWarp prst="textNoShape">
                <a:avLst/>
              </a:prstTxWarp>
            </a:bodyPr>
            <a:lstStyle/>
            <a:p>
              <a:r>
                <a:rPr lang="en-US" sz="1000" dirty="0">
                  <a:latin typeface="方正兰亭黑简体" panose="02000000000000000000" pitchFamily="2" charset="-122"/>
                  <a:ea typeface="方正兰亭黑简体" panose="02000000000000000000" pitchFamily="2" charset="-122"/>
                </a:rPr>
                <a:t>Return user data or written result</a:t>
              </a:r>
            </a:p>
          </p:txBody>
        </p:sp>
        <p:sp>
          <p:nvSpPr>
            <p:cNvPr id="1048726" name="Freeform 39"/>
            <p:cNvSpPr/>
            <p:nvPr/>
          </p:nvSpPr>
          <p:spPr bwMode="auto">
            <a:xfrm>
              <a:off x="3291113" y="6000409"/>
              <a:ext cx="229860" cy="253698"/>
            </a:xfrm>
            <a:custGeom>
              <a:avLst/>
              <a:gdLst>
                <a:gd name="T0" fmla="*/ 76 w 76"/>
                <a:gd name="T1" fmla="*/ 77 h 77"/>
                <a:gd name="T2" fmla="*/ 0 w 76"/>
                <a:gd name="T3" fmla="*/ 39 h 77"/>
                <a:gd name="T4" fmla="*/ 76 w 76"/>
                <a:gd name="T5" fmla="*/ 0 h 77"/>
                <a:gd name="T6" fmla="*/ 76 w 76"/>
                <a:gd name="T7" fmla="*/ 77 h 77"/>
              </a:gdLst>
              <a:ahLst/>
              <a:cxnLst>
                <a:cxn ang="0">
                  <a:pos x="T0" y="T1"/>
                </a:cxn>
                <a:cxn ang="0">
                  <a:pos x="T2" y="T3"/>
                </a:cxn>
                <a:cxn ang="0">
                  <a:pos x="T4" y="T5"/>
                </a:cxn>
                <a:cxn ang="0">
                  <a:pos x="T6" y="T7"/>
                </a:cxn>
              </a:cxnLst>
              <a:rect l="0" t="0" r="r" b="b"/>
              <a:pathLst>
                <a:path w="76" h="77">
                  <a:moveTo>
                    <a:pt x="76" y="77"/>
                  </a:moveTo>
                  <a:lnTo>
                    <a:pt x="0" y="39"/>
                  </a:lnTo>
                  <a:lnTo>
                    <a:pt x="76" y="0"/>
                  </a:lnTo>
                  <a:lnTo>
                    <a:pt x="76" y="77"/>
                  </a:lnTo>
                  <a:close/>
                </a:path>
              </a:pathLst>
            </a:custGeom>
            <a:solidFill>
              <a:srgbClr val="6CA43E"/>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27" name="Freeform 39"/>
            <p:cNvSpPr/>
            <p:nvPr/>
          </p:nvSpPr>
          <p:spPr bwMode="auto">
            <a:xfrm>
              <a:off x="3280914" y="8301789"/>
              <a:ext cx="229860" cy="253698"/>
            </a:xfrm>
            <a:custGeom>
              <a:avLst/>
              <a:gdLst>
                <a:gd name="T0" fmla="*/ 76 w 76"/>
                <a:gd name="T1" fmla="*/ 77 h 77"/>
                <a:gd name="T2" fmla="*/ 0 w 76"/>
                <a:gd name="T3" fmla="*/ 39 h 77"/>
                <a:gd name="T4" fmla="*/ 76 w 76"/>
                <a:gd name="T5" fmla="*/ 0 h 77"/>
                <a:gd name="T6" fmla="*/ 76 w 76"/>
                <a:gd name="T7" fmla="*/ 77 h 77"/>
              </a:gdLst>
              <a:ahLst/>
              <a:cxnLst>
                <a:cxn ang="0">
                  <a:pos x="T0" y="T1"/>
                </a:cxn>
                <a:cxn ang="0">
                  <a:pos x="T2" y="T3"/>
                </a:cxn>
                <a:cxn ang="0">
                  <a:pos x="T4" y="T5"/>
                </a:cxn>
                <a:cxn ang="0">
                  <a:pos x="T6" y="T7"/>
                </a:cxn>
              </a:cxnLst>
              <a:rect l="0" t="0" r="r" b="b"/>
              <a:pathLst>
                <a:path w="76" h="77">
                  <a:moveTo>
                    <a:pt x="76" y="77"/>
                  </a:moveTo>
                  <a:lnTo>
                    <a:pt x="0" y="39"/>
                  </a:lnTo>
                  <a:lnTo>
                    <a:pt x="76" y="0"/>
                  </a:lnTo>
                  <a:lnTo>
                    <a:pt x="76" y="77"/>
                  </a:lnTo>
                  <a:close/>
                </a:path>
              </a:pathLst>
            </a:custGeom>
            <a:solidFill>
              <a:srgbClr val="6CA43E"/>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28" name="Freeform 39"/>
            <p:cNvSpPr/>
            <p:nvPr/>
          </p:nvSpPr>
          <p:spPr bwMode="auto">
            <a:xfrm>
              <a:off x="10533265" y="12098145"/>
              <a:ext cx="229860" cy="253698"/>
            </a:xfrm>
            <a:custGeom>
              <a:avLst/>
              <a:gdLst>
                <a:gd name="T0" fmla="*/ 76 w 76"/>
                <a:gd name="T1" fmla="*/ 77 h 77"/>
                <a:gd name="T2" fmla="*/ 0 w 76"/>
                <a:gd name="T3" fmla="*/ 39 h 77"/>
                <a:gd name="T4" fmla="*/ 76 w 76"/>
                <a:gd name="T5" fmla="*/ 0 h 77"/>
                <a:gd name="T6" fmla="*/ 76 w 76"/>
                <a:gd name="T7" fmla="*/ 77 h 77"/>
              </a:gdLst>
              <a:ahLst/>
              <a:cxnLst>
                <a:cxn ang="0">
                  <a:pos x="T0" y="T1"/>
                </a:cxn>
                <a:cxn ang="0">
                  <a:pos x="T2" y="T3"/>
                </a:cxn>
                <a:cxn ang="0">
                  <a:pos x="T4" y="T5"/>
                </a:cxn>
                <a:cxn ang="0">
                  <a:pos x="T6" y="T7"/>
                </a:cxn>
              </a:cxnLst>
              <a:rect l="0" t="0" r="r" b="b"/>
              <a:pathLst>
                <a:path w="76" h="77">
                  <a:moveTo>
                    <a:pt x="76" y="77"/>
                  </a:moveTo>
                  <a:lnTo>
                    <a:pt x="0" y="39"/>
                  </a:lnTo>
                  <a:lnTo>
                    <a:pt x="76" y="0"/>
                  </a:lnTo>
                  <a:lnTo>
                    <a:pt x="76" y="77"/>
                  </a:lnTo>
                  <a:close/>
                </a:path>
              </a:pathLst>
            </a:custGeom>
            <a:solidFill>
              <a:srgbClr val="6CA43E"/>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29" name="Freeform 39"/>
            <p:cNvSpPr/>
            <p:nvPr/>
          </p:nvSpPr>
          <p:spPr bwMode="auto">
            <a:xfrm flipH="1">
              <a:off x="10068339" y="4554219"/>
              <a:ext cx="229860" cy="253698"/>
            </a:xfrm>
            <a:custGeom>
              <a:avLst/>
              <a:gdLst>
                <a:gd name="T0" fmla="*/ 76 w 76"/>
                <a:gd name="T1" fmla="*/ 77 h 77"/>
                <a:gd name="T2" fmla="*/ 0 w 76"/>
                <a:gd name="T3" fmla="*/ 39 h 77"/>
                <a:gd name="T4" fmla="*/ 76 w 76"/>
                <a:gd name="T5" fmla="*/ 0 h 77"/>
                <a:gd name="T6" fmla="*/ 76 w 76"/>
                <a:gd name="T7" fmla="*/ 77 h 77"/>
              </a:gdLst>
              <a:ahLst/>
              <a:cxnLst>
                <a:cxn ang="0">
                  <a:pos x="T0" y="T1"/>
                </a:cxn>
                <a:cxn ang="0">
                  <a:pos x="T2" y="T3"/>
                </a:cxn>
                <a:cxn ang="0">
                  <a:pos x="T4" y="T5"/>
                </a:cxn>
                <a:cxn ang="0">
                  <a:pos x="T6" y="T7"/>
                </a:cxn>
              </a:cxnLst>
              <a:rect l="0" t="0" r="r" b="b"/>
              <a:pathLst>
                <a:path w="76" h="77">
                  <a:moveTo>
                    <a:pt x="76" y="77"/>
                  </a:moveTo>
                  <a:lnTo>
                    <a:pt x="0" y="39"/>
                  </a:lnTo>
                  <a:lnTo>
                    <a:pt x="76" y="0"/>
                  </a:lnTo>
                  <a:lnTo>
                    <a:pt x="76" y="77"/>
                  </a:lnTo>
                  <a:close/>
                </a:path>
              </a:pathLst>
            </a:custGeom>
            <a:solidFill>
              <a:srgbClr val="6CA43E"/>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30" name="Freeform 39"/>
            <p:cNvSpPr/>
            <p:nvPr/>
          </p:nvSpPr>
          <p:spPr bwMode="auto">
            <a:xfrm flipH="1">
              <a:off x="10055498" y="7006351"/>
              <a:ext cx="229860" cy="253698"/>
            </a:xfrm>
            <a:custGeom>
              <a:avLst/>
              <a:gdLst>
                <a:gd name="T0" fmla="*/ 76 w 76"/>
                <a:gd name="T1" fmla="*/ 77 h 77"/>
                <a:gd name="T2" fmla="*/ 0 w 76"/>
                <a:gd name="T3" fmla="*/ 39 h 77"/>
                <a:gd name="T4" fmla="*/ 76 w 76"/>
                <a:gd name="T5" fmla="*/ 0 h 77"/>
                <a:gd name="T6" fmla="*/ 76 w 76"/>
                <a:gd name="T7" fmla="*/ 77 h 77"/>
              </a:gdLst>
              <a:ahLst/>
              <a:cxnLst>
                <a:cxn ang="0">
                  <a:pos x="T0" y="T1"/>
                </a:cxn>
                <a:cxn ang="0">
                  <a:pos x="T2" y="T3"/>
                </a:cxn>
                <a:cxn ang="0">
                  <a:pos x="T4" y="T5"/>
                </a:cxn>
                <a:cxn ang="0">
                  <a:pos x="T6" y="T7"/>
                </a:cxn>
              </a:cxnLst>
              <a:rect l="0" t="0" r="r" b="b"/>
              <a:pathLst>
                <a:path w="76" h="77">
                  <a:moveTo>
                    <a:pt x="76" y="77"/>
                  </a:moveTo>
                  <a:lnTo>
                    <a:pt x="0" y="39"/>
                  </a:lnTo>
                  <a:lnTo>
                    <a:pt x="76" y="0"/>
                  </a:lnTo>
                  <a:lnTo>
                    <a:pt x="76" y="77"/>
                  </a:lnTo>
                  <a:close/>
                </a:path>
              </a:pathLst>
            </a:custGeom>
            <a:solidFill>
              <a:srgbClr val="6CA43E"/>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31" name="Freeform 39"/>
            <p:cNvSpPr/>
            <p:nvPr/>
          </p:nvSpPr>
          <p:spPr bwMode="auto">
            <a:xfrm flipH="1">
              <a:off x="17234291" y="7142164"/>
              <a:ext cx="229860" cy="253698"/>
            </a:xfrm>
            <a:custGeom>
              <a:avLst/>
              <a:gdLst>
                <a:gd name="T0" fmla="*/ 76 w 76"/>
                <a:gd name="T1" fmla="*/ 77 h 77"/>
                <a:gd name="T2" fmla="*/ 0 w 76"/>
                <a:gd name="T3" fmla="*/ 39 h 77"/>
                <a:gd name="T4" fmla="*/ 76 w 76"/>
                <a:gd name="T5" fmla="*/ 0 h 77"/>
                <a:gd name="T6" fmla="*/ 76 w 76"/>
                <a:gd name="T7" fmla="*/ 77 h 77"/>
              </a:gdLst>
              <a:ahLst/>
              <a:cxnLst>
                <a:cxn ang="0">
                  <a:pos x="T0" y="T1"/>
                </a:cxn>
                <a:cxn ang="0">
                  <a:pos x="T2" y="T3"/>
                </a:cxn>
                <a:cxn ang="0">
                  <a:pos x="T4" y="T5"/>
                </a:cxn>
                <a:cxn ang="0">
                  <a:pos x="T6" y="T7"/>
                </a:cxn>
              </a:cxnLst>
              <a:rect l="0" t="0" r="r" b="b"/>
              <a:pathLst>
                <a:path w="76" h="77">
                  <a:moveTo>
                    <a:pt x="76" y="77"/>
                  </a:moveTo>
                  <a:lnTo>
                    <a:pt x="0" y="39"/>
                  </a:lnTo>
                  <a:lnTo>
                    <a:pt x="76" y="0"/>
                  </a:lnTo>
                  <a:lnTo>
                    <a:pt x="76" y="77"/>
                  </a:lnTo>
                  <a:close/>
                </a:path>
              </a:pathLst>
            </a:custGeom>
            <a:solidFill>
              <a:srgbClr val="6CA43E"/>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32" name="Freeform 39"/>
            <p:cNvSpPr/>
            <p:nvPr/>
          </p:nvSpPr>
          <p:spPr bwMode="auto">
            <a:xfrm flipH="1">
              <a:off x="17197831" y="9148799"/>
              <a:ext cx="229860" cy="253698"/>
            </a:xfrm>
            <a:custGeom>
              <a:avLst/>
              <a:gdLst>
                <a:gd name="T0" fmla="*/ 76 w 76"/>
                <a:gd name="T1" fmla="*/ 77 h 77"/>
                <a:gd name="T2" fmla="*/ 0 w 76"/>
                <a:gd name="T3" fmla="*/ 39 h 77"/>
                <a:gd name="T4" fmla="*/ 76 w 76"/>
                <a:gd name="T5" fmla="*/ 0 h 77"/>
                <a:gd name="T6" fmla="*/ 76 w 76"/>
                <a:gd name="T7" fmla="*/ 77 h 77"/>
              </a:gdLst>
              <a:ahLst/>
              <a:cxnLst>
                <a:cxn ang="0">
                  <a:pos x="T0" y="T1"/>
                </a:cxn>
                <a:cxn ang="0">
                  <a:pos x="T2" y="T3"/>
                </a:cxn>
                <a:cxn ang="0">
                  <a:pos x="T4" y="T5"/>
                </a:cxn>
                <a:cxn ang="0">
                  <a:pos x="T6" y="T7"/>
                </a:cxn>
              </a:cxnLst>
              <a:rect l="0" t="0" r="r" b="b"/>
              <a:pathLst>
                <a:path w="76" h="77">
                  <a:moveTo>
                    <a:pt x="76" y="77"/>
                  </a:moveTo>
                  <a:lnTo>
                    <a:pt x="0" y="39"/>
                  </a:lnTo>
                  <a:lnTo>
                    <a:pt x="76" y="0"/>
                  </a:lnTo>
                  <a:lnTo>
                    <a:pt x="76" y="77"/>
                  </a:lnTo>
                  <a:close/>
                </a:path>
              </a:pathLst>
            </a:custGeom>
            <a:solidFill>
              <a:srgbClr val="6CA43E"/>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sp>
          <p:nvSpPr>
            <p:cNvPr id="1048733" name="Freeform 39"/>
            <p:cNvSpPr/>
            <p:nvPr/>
          </p:nvSpPr>
          <p:spPr bwMode="auto">
            <a:xfrm flipH="1">
              <a:off x="17204118" y="10533914"/>
              <a:ext cx="229860" cy="253698"/>
            </a:xfrm>
            <a:custGeom>
              <a:avLst/>
              <a:gdLst>
                <a:gd name="T0" fmla="*/ 76 w 76"/>
                <a:gd name="T1" fmla="*/ 77 h 77"/>
                <a:gd name="T2" fmla="*/ 0 w 76"/>
                <a:gd name="T3" fmla="*/ 39 h 77"/>
                <a:gd name="T4" fmla="*/ 76 w 76"/>
                <a:gd name="T5" fmla="*/ 0 h 77"/>
                <a:gd name="T6" fmla="*/ 76 w 76"/>
                <a:gd name="T7" fmla="*/ 77 h 77"/>
              </a:gdLst>
              <a:ahLst/>
              <a:cxnLst>
                <a:cxn ang="0">
                  <a:pos x="T0" y="T1"/>
                </a:cxn>
                <a:cxn ang="0">
                  <a:pos x="T2" y="T3"/>
                </a:cxn>
                <a:cxn ang="0">
                  <a:pos x="T4" y="T5"/>
                </a:cxn>
                <a:cxn ang="0">
                  <a:pos x="T6" y="T7"/>
                </a:cxn>
              </a:cxnLst>
              <a:rect l="0" t="0" r="r" b="b"/>
              <a:pathLst>
                <a:path w="76" h="77">
                  <a:moveTo>
                    <a:pt x="76" y="77"/>
                  </a:moveTo>
                  <a:lnTo>
                    <a:pt x="0" y="39"/>
                  </a:lnTo>
                  <a:lnTo>
                    <a:pt x="76" y="0"/>
                  </a:lnTo>
                  <a:lnTo>
                    <a:pt x="76" y="77"/>
                  </a:lnTo>
                  <a:close/>
                </a:path>
              </a:pathLst>
            </a:custGeom>
            <a:solidFill>
              <a:srgbClr val="6CA43E"/>
            </a:solidFill>
            <a:ln>
              <a:noFill/>
            </a:ln>
          </p:spPr>
          <p:txBody>
            <a:bodyPr vert="horz" wrap="square" lIns="174210" tIns="87105" rIns="174210" bIns="87105" numCol="1" anchor="t" anchorCtr="0" compatLnSpc="1">
              <a:prstTxWarp prst="textNoShape">
                <a:avLst/>
              </a:prstTxWarp>
            </a:bodyPr>
            <a:lstStyle/>
            <a:p>
              <a:endParaRPr lang="zh-CN" altLang="en-US" sz="1100" dirty="0">
                <a:solidFill>
                  <a:schemeClr val="bg1"/>
                </a:solidFill>
                <a:latin typeface="方正兰亭黑简体" panose="02000000000000000000" pitchFamily="2" charset="-122"/>
                <a:ea typeface="方正兰亭黑简体" panose="02000000000000000000" pitchFamily="2" charset="-122"/>
              </a:endParaRPr>
            </a:p>
          </p:txBody>
        </p:sp>
      </p:grpSp>
      <p:sp>
        <p:nvSpPr>
          <p:cNvPr id="1048734" name="矩形 115"/>
          <p:cNvSpPr/>
          <p:nvPr/>
        </p:nvSpPr>
        <p:spPr>
          <a:xfrm>
            <a:off x="7119087" y="24056"/>
            <a:ext cx="5155579" cy="340414"/>
          </a:xfrm>
          <a:prstGeom prst="rect">
            <a:avLst/>
          </a:prstGeom>
        </p:spPr>
        <p:txBody>
          <a:bodyPr wrap="none">
            <a:spAutoFit/>
          </a:bodyPr>
          <a:lstStyle/>
          <a:p>
            <a:pPr lvl="1">
              <a:lnSpc>
                <a:spcPct val="15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矩形 4"/>
          <p:cNvSpPr/>
          <p:nvPr/>
        </p:nvSpPr>
        <p:spPr>
          <a:xfrm>
            <a:off x="414004" y="379547"/>
            <a:ext cx="7221849" cy="671209"/>
          </a:xfrm>
          <a:prstGeom prst="rect">
            <a:avLst/>
          </a:prstGeom>
        </p:spPr>
        <p:txBody>
          <a:bodyPr wrap="none">
            <a:spAutoFit/>
          </a:bodyPr>
          <a:lstStyle/>
          <a:p>
            <a:pPr>
              <a:lnSpc>
                <a:spcPct val="150000"/>
              </a:lnSpc>
            </a:pPr>
            <a:r>
              <a:rPr lang="en-US" sz="2800" dirty="0">
                <a:solidFill>
                  <a:schemeClr val="bg1"/>
                </a:solidFill>
                <a:latin typeface="方正兰亭黑简体" panose="02000000000000000000" pitchFamily="2" charset="-122"/>
                <a:ea typeface="方正兰亭粗黑简体" panose="02000000000000000000" pitchFamily="2" charset="-122"/>
              </a:rPr>
              <a:t>Open data items (app-based Java </a:t>
            </a:r>
            <a:r>
              <a:rPr lang="en-US" sz="2800" dirty="0" smtClean="0">
                <a:solidFill>
                  <a:schemeClr val="bg1"/>
                </a:solidFill>
                <a:latin typeface="方正兰亭黑简体" panose="02000000000000000000" pitchFamily="2" charset="-122"/>
                <a:ea typeface="方正兰亭粗黑简体" panose="02000000000000000000" pitchFamily="2" charset="-122"/>
              </a:rPr>
              <a:t>APIs)</a:t>
            </a:r>
            <a:endParaRPr lang="en-US" sz="2800" dirty="0">
              <a:solidFill>
                <a:schemeClr val="bg1"/>
              </a:solidFill>
              <a:latin typeface="方正兰亭黑简体" panose="02000000000000000000" pitchFamily="2" charset="-122"/>
              <a:ea typeface="方正兰亭粗黑简体" panose="02000000000000000000" pitchFamily="2" charset="-122"/>
            </a:endParaRPr>
          </a:p>
        </p:txBody>
      </p:sp>
      <p:graphicFrame>
        <p:nvGraphicFramePr>
          <p:cNvPr id="4194304" name="表格 8"/>
          <p:cNvGraphicFramePr>
            <a:graphicFrameLocks noGrp="1"/>
          </p:cNvGraphicFramePr>
          <p:nvPr>
            <p:extLst>
              <p:ext uri="{D42A27DB-BD31-4B8C-83A1-F6EECF244321}">
                <p14:modId xmlns:p14="http://schemas.microsoft.com/office/powerpoint/2010/main" val="1710768272"/>
              </p:ext>
            </p:extLst>
          </p:nvPr>
        </p:nvGraphicFramePr>
        <p:xfrm>
          <a:off x="514278" y="1159218"/>
          <a:ext cx="11161786" cy="4791574"/>
        </p:xfrm>
        <a:graphic>
          <a:graphicData uri="http://schemas.openxmlformats.org/drawingml/2006/table">
            <a:tbl>
              <a:tblPr/>
              <a:tblGrid>
                <a:gridCol w="952572"/>
                <a:gridCol w="1524000"/>
                <a:gridCol w="7153275"/>
                <a:gridCol w="773846"/>
                <a:gridCol w="758093"/>
              </a:tblGrid>
              <a:tr h="309094">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400" b="1" u="none" strike="noStrike" dirty="0">
                          <a:solidFill>
                            <a:schemeClr val="tx1"/>
                          </a:solidFill>
                          <a:latin typeface="方正兰亭黑简体" panose="02000000000000000000" pitchFamily="2" charset="-122"/>
                          <a:ea typeface="方正兰亭黑简体" panose="02000000000000000000" pitchFamily="2" charset="-122"/>
                        </a:rPr>
                        <a:t>Category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400" b="1" u="none" strike="noStrike" dirty="0">
                          <a:solidFill>
                            <a:schemeClr val="tx1"/>
                          </a:solidFill>
                          <a:latin typeface="方正兰亭黑简体" panose="02000000000000000000" pitchFamily="2" charset="-122"/>
                          <a:ea typeface="方正兰亭黑简体" panose="02000000000000000000" pitchFamily="2" charset="-122"/>
                        </a:rPr>
                        <a:t>Sub-category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400" b="1" u="none" strike="noStrike" dirty="0">
                          <a:solidFill>
                            <a:schemeClr val="tx1"/>
                          </a:solidFill>
                          <a:latin typeface="方正兰亭黑简体" panose="02000000000000000000" pitchFamily="2" charset="-122"/>
                          <a:ea typeface="方正兰亭黑简体" panose="02000000000000000000" pitchFamily="2" charset="-122"/>
                        </a:rPr>
                        <a:t>3.2.1 Open data items</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marL="0" marR="0" lvl="0" indent="0" algn="ctr" defTabSz="945001" rtl="0" eaLnBrk="1" fontAlgn="ctr" latinLnBrk="0" hangingPunct="1">
                        <a:lnSpc>
                          <a:spcPct val="100000"/>
                        </a:lnSpc>
                        <a:spcBef>
                          <a:spcPts val="0"/>
                        </a:spcBef>
                        <a:spcAft>
                          <a:spcPts val="0"/>
                        </a:spcAft>
                        <a:buClrTx/>
                        <a:buSzTx/>
                        <a:buFontTx/>
                        <a:buNone/>
                      </a:pPr>
                      <a:r>
                        <a:rPr lang="en-US" sz="1400" b="1" u="none" strike="noStrike" dirty="0">
                          <a:solidFill>
                            <a:schemeClr val="tx1"/>
                          </a:solidFill>
                          <a:latin typeface="方正兰亭黑简体" panose="02000000000000000000" pitchFamily="2" charset="-122"/>
                          <a:ea typeface="方正兰亭黑简体" panose="02000000000000000000" pitchFamily="2" charset="-122"/>
                        </a:rPr>
                        <a:t>READ</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400" b="1" u="none" strike="noStrike" dirty="0">
                          <a:solidFill>
                            <a:schemeClr val="tx1"/>
                          </a:solidFill>
                          <a:latin typeface="方正兰亭黑简体" panose="02000000000000000000" pitchFamily="2" charset="-122"/>
                          <a:ea typeface="方正兰亭黑简体" panose="02000000000000000000" pitchFamily="2" charset="-122"/>
                        </a:rPr>
                        <a:t>WRITE</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r>
              <a:tr h="474170">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Personal information</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Profile</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l" fontAlgn="ctr"/>
                      <a:r>
                        <a:rPr lang="en-US" sz="1200" dirty="0">
                          <a:solidFill>
                            <a:schemeClr val="bg1"/>
                          </a:solidFill>
                          <a:latin typeface="方正兰亭黑简体" panose="02000000000000000000" pitchFamily="2" charset="-122"/>
                          <a:ea typeface="方正兰亭黑简体" panose="02000000000000000000" pitchFamily="2" charset="-122"/>
                        </a:rPr>
                        <a:t>One switch: gender, age, height, and weight</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rgbClr val="FFC000"/>
                          </a:solidFill>
                          <a:latin typeface="方正兰亭黑简体" panose="02000000000000000000" pitchFamily="2" charset="-122"/>
                          <a:ea typeface="方正兰亭黑简体" panose="02000000000000000000" pitchFamily="2" charset="-122"/>
                        </a:rPr>
                        <a:t>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N</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76079">
                <a:tc rowSpan="2">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Fitness data</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Physical activity level</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l" fontAlgn="ctr"/>
                      <a:r>
                        <a:rPr lang="en-US" sz="1200" u="none" strike="noStrike" dirty="0">
                          <a:solidFill>
                            <a:schemeClr val="bg1"/>
                          </a:solidFill>
                          <a:latin typeface="方正兰亭黑简体" panose="02000000000000000000" pitchFamily="2" charset="-122"/>
                          <a:ea typeface="方正兰亭黑简体" panose="02000000000000000000" pitchFamily="2" charset="-122"/>
                          <a:sym typeface="Wingdings" panose="05000000000000000000" pitchFamily="2" charset="2"/>
                        </a:rPr>
                        <a:t>Four switches: step count, distance, calories, and </a:t>
                      </a:r>
                      <a:r>
                        <a:rPr lang="en-US" altLang="zh-CN" sz="1200" u="none" strike="noStrike" dirty="0" smtClean="0">
                          <a:solidFill>
                            <a:schemeClr val="bg1"/>
                          </a:solidFill>
                          <a:latin typeface="方正兰亭黑简体" panose="02000000000000000000" pitchFamily="2" charset="-122"/>
                          <a:ea typeface="方正兰亭黑简体" panose="02000000000000000000" pitchFamily="2" charset="-122"/>
                          <a:sym typeface="Wingdings" panose="05000000000000000000" pitchFamily="2" charset="2"/>
                        </a:rPr>
                        <a:t>m</a:t>
                      </a:r>
                      <a:r>
                        <a:rPr lang="en-US" sz="1200" u="none" strike="noStrike" dirty="0" smtClean="0">
                          <a:solidFill>
                            <a:schemeClr val="bg1"/>
                          </a:solidFill>
                          <a:latin typeface="方正兰亭黑简体" panose="02000000000000000000" pitchFamily="2" charset="-122"/>
                          <a:ea typeface="方正兰亭黑简体" panose="02000000000000000000" pitchFamily="2" charset="-122"/>
                          <a:sym typeface="Wingdings" panose="05000000000000000000" pitchFamily="2" charset="2"/>
                        </a:rPr>
                        <a:t>edium high</a:t>
                      </a:r>
                      <a:r>
                        <a:rPr lang="en-US" sz="1200" u="none" strike="noStrike" baseline="0" dirty="0" smtClean="0">
                          <a:solidFill>
                            <a:schemeClr val="bg1"/>
                          </a:solidFill>
                          <a:latin typeface="方正兰亭黑简体" panose="02000000000000000000" pitchFamily="2" charset="-122"/>
                          <a:ea typeface="方正兰亭黑简体" panose="02000000000000000000" pitchFamily="2" charset="-122"/>
                          <a:sym typeface="Wingdings" panose="05000000000000000000" pitchFamily="2" charset="2"/>
                        </a:rPr>
                        <a:t> strength </a:t>
                      </a:r>
                      <a:endParaRPr lang="en-US" sz="1200" u="none" strike="noStrike" dirty="0">
                        <a:solidFill>
                          <a:schemeClr val="bg1"/>
                        </a:solidFill>
                        <a:latin typeface="方正兰亭黑简体" panose="02000000000000000000" pitchFamily="2" charset="-122"/>
                        <a:ea typeface="方正兰亭黑简体" panose="02000000000000000000" pitchFamily="2" charset="-122"/>
                        <a:sym typeface="Wingdings" panose="05000000000000000000" pitchFamily="2" charset="2"/>
                      </a:endParaRP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rgbClr val="FFC000"/>
                          </a:solidFill>
                          <a:latin typeface="方正兰亭黑简体" panose="02000000000000000000" pitchFamily="2" charset="-122"/>
                          <a:ea typeface="方正兰亭黑简体" panose="02000000000000000000" pitchFamily="2" charset="-122"/>
                        </a:rPr>
                        <a:t>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N</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870351">
                <a:tc vMerge="1">
                  <a:txBody>
                    <a:bodyPr/>
                    <a:lstStyle/>
                    <a:p>
                      <a:pPr algn="l" rtl="0" fontAlgn="ctr"/>
                      <a:endParaRPr lang="zh-CN" altLang="en-US" sz="1100" b="0" i="0" u="none" strike="noStrike" dirty="0">
                        <a:effectLst/>
                        <a:latin typeface="微软雅黑" panose="020B0503020204020204" pitchFamily="34" charset="-122"/>
                        <a:ea typeface="微软雅黑" panose="020B0503020204020204" pitchFamily="34" charset="-122"/>
                      </a:endParaRPr>
                    </a:p>
                  </a:txBody>
                  <a:tcPr marL="4921" marR="4921" marT="492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Walk/Run/Cycle</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l"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One switch: record data of a single workout</a:t>
                      </a:r>
                    </a:p>
                    <a:p>
                      <a:pPr algn="l"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Date, distance, duration, calories burnt, average pace, average speed, average step frequency, stride length, step count, average heart rate, cumulative climb, cumulative decline</a:t>
                      </a:r>
                    </a:p>
                    <a:p>
                      <a:pPr algn="l" fontAlgn="ctr"/>
                      <a:r>
                        <a:rPr lang="en-US" sz="1200" b="0" i="0" u="none" strike="noStrike" dirty="0">
                          <a:solidFill>
                            <a:schemeClr val="bg1"/>
                          </a:solidFill>
                          <a:latin typeface="方正兰亭黑简体" panose="02000000000000000000" pitchFamily="2" charset="-122"/>
                          <a:ea typeface="方正兰亭黑简体" panose="02000000000000000000" pitchFamily="2" charset="-122"/>
                        </a:rPr>
                        <a:t>GPS data is not opened.</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rgbClr val="FFC000"/>
                          </a:solidFill>
                          <a:latin typeface="方正兰亭黑简体" panose="02000000000000000000" pitchFamily="2" charset="-122"/>
                          <a:ea typeface="方正兰亭黑简体" panose="02000000000000000000" pitchFamily="2" charset="-122"/>
                        </a:rPr>
                        <a:t>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N </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2260">
                <a:tc rowSpan="5">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Health data</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Heart rate</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l" fontAlgn="ctr"/>
                      <a:r>
                        <a:rPr lang="en-US" sz="1200" u="none" strike="noStrike" dirty="0">
                          <a:solidFill>
                            <a:schemeClr val="bg1"/>
                          </a:solidFill>
                          <a:latin typeface="方正兰亭黑简体" panose="02000000000000000000" pitchFamily="2" charset="-122"/>
                          <a:ea typeface="方正兰亭黑简体" panose="02000000000000000000" pitchFamily="2" charset="-122"/>
                          <a:sym typeface="Wingdings" panose="05000000000000000000" pitchFamily="2" charset="2"/>
                        </a:rPr>
                        <a:t>One switch for regular heart rate statistics (daily, monthly, weekly, and yearly): heart rate range and resting heart rate</a:t>
                      </a:r>
                    </a:p>
                    <a:p>
                      <a:pPr marL="0" marR="0" lvl="0" indent="0" algn="l" defTabSz="945001" rtl="0" eaLnBrk="1" fontAlgn="ctr" latinLnBrk="0" hangingPunct="1">
                        <a:lnSpc>
                          <a:spcPct val="100000"/>
                        </a:lnSpc>
                        <a:spcBef>
                          <a:spcPts val="0"/>
                        </a:spcBef>
                        <a:spcAft>
                          <a:spcPts val="0"/>
                        </a:spcAft>
                        <a:buClrTx/>
                        <a:buSzTx/>
                        <a:buFontTx/>
                        <a:buNone/>
                      </a:pPr>
                      <a:r>
                        <a:rPr lang="en-US" sz="1200" u="none" strike="noStrike" dirty="0">
                          <a:solidFill>
                            <a:schemeClr val="bg1"/>
                          </a:solidFill>
                          <a:latin typeface="方正兰亭黑简体" panose="02000000000000000000" pitchFamily="2" charset="-122"/>
                          <a:ea typeface="方正兰亭黑简体" panose="02000000000000000000" pitchFamily="2" charset="-122"/>
                        </a:rPr>
                        <a:t>One switch for real-time heart rate measurement: real-time heart rate and RR intervals (RRI)      </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rgbClr val="FFC000"/>
                          </a:solidFill>
                          <a:latin typeface="方正兰亭黑简体" panose="02000000000000000000" pitchFamily="2" charset="-122"/>
                          <a:ea typeface="方正兰亭黑简体" panose="02000000000000000000" pitchFamily="2" charset="-122"/>
                        </a:rPr>
                        <a:t>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N</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74170">
                <a:tc vMerge="1">
                  <a:txBody>
                    <a:bodyPr/>
                    <a:lstStyle/>
                    <a:p>
                      <a:endParaRPr lang="zh-CN" altLang="en-US"/>
                    </a:p>
                  </a:txBody>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Blood glucose (sugar) level</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l"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One switch: date, time segment (before/after breakfast, before/after lunch, before/after dinner, before bedtime, and wee hours), and blood sugar value</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rgbClr val="FFC000"/>
                          </a:solidFill>
                          <a:latin typeface="方正兰亭黑简体" panose="02000000000000000000" pitchFamily="2" charset="-122"/>
                          <a:ea typeface="方正兰亭黑简体" panose="02000000000000000000" pitchFamily="2" charset="-122"/>
                        </a:rPr>
                        <a:t>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rgbClr val="FFC000"/>
                          </a:solidFill>
                          <a:latin typeface="方正兰亭黑简体" panose="02000000000000000000" pitchFamily="2" charset="-122"/>
                          <a:ea typeface="方正兰亭黑简体" panose="02000000000000000000" pitchFamily="2" charset="-122"/>
                        </a:rPr>
                        <a:t>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276079">
                <a:tc vMerge="1">
                  <a:txBody>
                    <a:bodyPr/>
                    <a:lstStyle/>
                    <a:p>
                      <a:endParaRPr lang="zh-CN" altLang="en-US"/>
                    </a:p>
                  </a:txBody>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Blood pressure</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l"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One switch: date, time, (high) systolic pressure, (low) diastolic pressure, and pulse</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rgbClr val="FFC000"/>
                          </a:solidFill>
                          <a:latin typeface="方正兰亭黑简体" panose="02000000000000000000" pitchFamily="2" charset="-122"/>
                          <a:ea typeface="方正兰亭黑简体" panose="02000000000000000000" pitchFamily="2" charset="-122"/>
                        </a:rPr>
                        <a:t>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rgbClr val="FFC000"/>
                          </a:solidFill>
                          <a:latin typeface="方正兰亭黑简体" panose="02000000000000000000" pitchFamily="2" charset="-122"/>
                          <a:ea typeface="方正兰亭黑简体" panose="02000000000000000000" pitchFamily="2" charset="-122"/>
                        </a:rPr>
                        <a:t>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74170">
                <a:tc vMerge="1">
                  <a:txBody>
                    <a:bodyPr/>
                    <a:lstStyle/>
                    <a:p>
                      <a:endParaRPr lang="zh-CN" altLang="en-US"/>
                    </a:p>
                  </a:txBody>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Weight</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l"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One switch: weight measurement, BMI, fat rate, muscle mass, basic metabolic rate, moisture rate, visceral fat level, bone salt, protein, body age, body type, and skeletal muscle mass</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rgbClr val="FFC000"/>
                          </a:solidFill>
                          <a:latin typeface="方正兰亭黑简体" panose="02000000000000000000" pitchFamily="2" charset="-122"/>
                          <a:ea typeface="方正兰亭黑简体" panose="02000000000000000000" pitchFamily="2" charset="-122"/>
                        </a:rPr>
                        <a:t>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rgbClr val="FFC000"/>
                          </a:solidFill>
                          <a:latin typeface="方正兰亭黑简体" panose="02000000000000000000" pitchFamily="2" charset="-122"/>
                          <a:ea typeface="方正兰亭黑简体" panose="02000000000000000000" pitchFamily="2" charset="-122"/>
                        </a:rPr>
                        <a:t>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2260">
                <a:tc vMerge="1">
                  <a:txBody>
                    <a:bodyPr/>
                    <a:lstStyle/>
                    <a:p>
                      <a:endParaRPr lang="zh-CN" altLang="en-US"/>
                    </a:p>
                  </a:txBody>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Sleep</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l" fontAlgn="ctr"/>
                      <a:r>
                        <a:rPr lang="en-US" sz="1200" dirty="0">
                          <a:solidFill>
                            <a:schemeClr val="bg1"/>
                          </a:solidFill>
                          <a:latin typeface="方正兰亭黑简体" panose="02000000000000000000" pitchFamily="2" charset="-122"/>
                          <a:ea typeface="方正兰亭黑简体" panose="02000000000000000000" pitchFamily="2" charset="-122"/>
                          <a:sym typeface="Wingdings" panose="05000000000000000000" pitchFamily="2" charset="2"/>
                        </a:rPr>
                        <a:t>One switch: earliest time to sleep, latest time to sleep, sleep score, light sleep duration, deep sleep duration, REM duration, deep sleep continuity score, night sleep duration (deep sleep duration + light sleep duration + REM duration), total sleep duration (night sleep duration + naps), and awake times</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marL="0" marR="0" lvl="0" indent="0" algn="ctr" defTabSz="945001" rtl="0" eaLnBrk="1" fontAlgn="ctr" latinLnBrk="0" hangingPunct="1">
                        <a:lnSpc>
                          <a:spcPct val="100000"/>
                        </a:lnSpc>
                        <a:spcBef>
                          <a:spcPts val="0"/>
                        </a:spcBef>
                        <a:spcAft>
                          <a:spcPts val="0"/>
                        </a:spcAft>
                        <a:buClrTx/>
                        <a:buSzTx/>
                        <a:buFontTx/>
                        <a:buNone/>
                      </a:pPr>
                      <a:r>
                        <a:rPr lang="en-US" sz="1200" u="none" strike="noStrike" dirty="0">
                          <a:solidFill>
                            <a:srgbClr val="FFC000"/>
                          </a:solidFill>
                          <a:latin typeface="方正兰亭黑简体" panose="02000000000000000000" pitchFamily="2" charset="-122"/>
                          <a:ea typeface="方正兰亭黑简体" panose="02000000000000000000" pitchFamily="2" charset="-122"/>
                        </a:rPr>
                        <a:t>Y</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lvl1pPr marL="0" algn="l" defTabSz="343449" rtl="0" eaLnBrk="1" latinLnBrk="0" hangingPunct="1">
                        <a:defRPr sz="1400" kern="1200">
                          <a:solidFill>
                            <a:schemeClr val="tx1"/>
                          </a:solidFill>
                          <a:latin typeface="Arial"/>
                          <a:ea typeface="微软雅黑"/>
                        </a:defRPr>
                      </a:lvl1pPr>
                      <a:lvl2pPr marL="343449" algn="l" defTabSz="343449" rtl="0" eaLnBrk="1" latinLnBrk="0" hangingPunct="1">
                        <a:defRPr sz="1400" kern="1200">
                          <a:solidFill>
                            <a:schemeClr val="tx1"/>
                          </a:solidFill>
                          <a:latin typeface="Arial"/>
                          <a:ea typeface="微软雅黑"/>
                        </a:defRPr>
                      </a:lvl2pPr>
                      <a:lvl3pPr marL="686897" algn="l" defTabSz="343449" rtl="0" eaLnBrk="1" latinLnBrk="0" hangingPunct="1">
                        <a:defRPr sz="1400" kern="1200">
                          <a:solidFill>
                            <a:schemeClr val="tx1"/>
                          </a:solidFill>
                          <a:latin typeface="Arial"/>
                          <a:ea typeface="微软雅黑"/>
                        </a:defRPr>
                      </a:lvl3pPr>
                      <a:lvl4pPr marL="1030346" algn="l" defTabSz="343449" rtl="0" eaLnBrk="1" latinLnBrk="0" hangingPunct="1">
                        <a:defRPr sz="1400" kern="1200">
                          <a:solidFill>
                            <a:schemeClr val="tx1"/>
                          </a:solidFill>
                          <a:latin typeface="Arial"/>
                          <a:ea typeface="微软雅黑"/>
                        </a:defRPr>
                      </a:lvl4pPr>
                      <a:lvl5pPr marL="1373795" algn="l" defTabSz="343449" rtl="0" eaLnBrk="1" latinLnBrk="0" hangingPunct="1">
                        <a:defRPr sz="1400" kern="1200">
                          <a:solidFill>
                            <a:schemeClr val="tx1"/>
                          </a:solidFill>
                          <a:latin typeface="Arial"/>
                          <a:ea typeface="微软雅黑"/>
                        </a:defRPr>
                      </a:lvl5pPr>
                      <a:lvl6pPr marL="1717243" algn="l" defTabSz="343449" rtl="0" eaLnBrk="1" latinLnBrk="0" hangingPunct="1">
                        <a:defRPr sz="1400" kern="1200">
                          <a:solidFill>
                            <a:schemeClr val="tx1"/>
                          </a:solidFill>
                          <a:latin typeface="Arial"/>
                          <a:ea typeface="微软雅黑"/>
                        </a:defRPr>
                      </a:lvl6pPr>
                      <a:lvl7pPr marL="2060692" algn="l" defTabSz="343449" rtl="0" eaLnBrk="1" latinLnBrk="0" hangingPunct="1">
                        <a:defRPr sz="1400" kern="1200">
                          <a:solidFill>
                            <a:schemeClr val="tx1"/>
                          </a:solidFill>
                          <a:latin typeface="Arial"/>
                          <a:ea typeface="微软雅黑"/>
                        </a:defRPr>
                      </a:lvl7pPr>
                      <a:lvl8pPr marL="2404140" algn="l" defTabSz="343449" rtl="0" eaLnBrk="1" latinLnBrk="0" hangingPunct="1">
                        <a:defRPr sz="1400" kern="1200">
                          <a:solidFill>
                            <a:schemeClr val="tx1"/>
                          </a:solidFill>
                          <a:latin typeface="Arial"/>
                          <a:ea typeface="微软雅黑"/>
                        </a:defRPr>
                      </a:lvl8pPr>
                      <a:lvl9pPr marL="2747589" algn="l" defTabSz="343449" rtl="0" eaLnBrk="1" latinLnBrk="0" hangingPunct="1">
                        <a:defRPr sz="1400" kern="1200">
                          <a:solidFill>
                            <a:schemeClr val="tx1"/>
                          </a:solidFill>
                          <a:latin typeface="Arial"/>
                          <a:ea typeface="微软雅黑"/>
                        </a:defRPr>
                      </a:lvl9pPr>
                    </a:lstStyle>
                    <a:p>
                      <a:pPr algn="ctr" fontAlgn="ctr"/>
                      <a:r>
                        <a:rPr lang="en-US" sz="1200" u="none" strike="noStrike" dirty="0">
                          <a:solidFill>
                            <a:schemeClr val="bg1"/>
                          </a:solidFill>
                          <a:latin typeface="方正兰亭黑简体" panose="02000000000000000000" pitchFamily="2" charset="-122"/>
                          <a:ea typeface="方正兰亭黑简体" panose="02000000000000000000" pitchFamily="2" charset="-122"/>
                        </a:rPr>
                        <a:t>N</a:t>
                      </a:r>
                    </a:p>
                  </a:txBody>
                  <a:tcPr marL="36000" marR="36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1048687" name="矩形 3"/>
          <p:cNvSpPr/>
          <p:nvPr/>
        </p:nvSpPr>
        <p:spPr>
          <a:xfrm>
            <a:off x="7119087" y="24056"/>
            <a:ext cx="5155579" cy="340414"/>
          </a:xfrm>
          <a:prstGeom prst="rect">
            <a:avLst/>
          </a:prstGeom>
        </p:spPr>
        <p:txBody>
          <a:bodyPr wrap="none">
            <a:spAutoFit/>
          </a:bodyPr>
          <a:lstStyle/>
          <a:p>
            <a:pPr lvl="1">
              <a:lnSpc>
                <a:spcPct val="15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1"/>
          <p:cNvGrpSpPr/>
          <p:nvPr/>
        </p:nvGrpSpPr>
        <p:grpSpPr>
          <a:xfrm>
            <a:off x="398335" y="1503191"/>
            <a:ext cx="10612729" cy="3802781"/>
            <a:chOff x="2489262" y="2944869"/>
            <a:chExt cx="20127433" cy="7726124"/>
          </a:xfrm>
        </p:grpSpPr>
        <p:sp>
          <p:nvSpPr>
            <p:cNvPr id="1048763" name="矩形 3"/>
            <p:cNvSpPr/>
            <p:nvPr/>
          </p:nvSpPr>
          <p:spPr>
            <a:xfrm>
              <a:off x="4636424" y="2946699"/>
              <a:ext cx="2648028" cy="168225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36000" rIns="71437"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cap="none" normalizeH="0" baseline="0" dirty="0" smtClean="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Apply for a HUAWEI ID</a:t>
              </a:r>
              <a:endPar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endParaRPr>
            </a:p>
          </p:txBody>
        </p:sp>
        <p:sp>
          <p:nvSpPr>
            <p:cNvPr id="1048764" name="矩形 4"/>
            <p:cNvSpPr/>
            <p:nvPr/>
          </p:nvSpPr>
          <p:spPr>
            <a:xfrm>
              <a:off x="9511138" y="2944869"/>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endParaRPr dirty="0">
                <a:latin typeface="方正兰亭黑简体" panose="02000000000000000000" pitchFamily="2" charset="-122"/>
              </a:endParaRPr>
            </a:p>
          </p:txBody>
        </p:sp>
        <p:sp>
          <p:nvSpPr>
            <p:cNvPr id="1048765" name="矩形 5"/>
            <p:cNvSpPr/>
            <p:nvPr/>
          </p:nvSpPr>
          <p:spPr>
            <a:xfrm>
              <a:off x="14348154" y="2946700"/>
              <a:ext cx="2648028" cy="168225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36000" rIns="71437"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Apply for an </a:t>
              </a:r>
              <a:r>
                <a:rPr kumimoji="0" lang="en-US" sz="1200" i="0" u="none" cap="none" normalizeH="0" baseline="0" dirty="0" err="1">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AppID</a:t>
              </a:r>
              <a:r>
                <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 and scope permissions</a:t>
              </a:r>
            </a:p>
          </p:txBody>
        </p:sp>
        <p:sp>
          <p:nvSpPr>
            <p:cNvPr id="1048766" name="矩形 6"/>
            <p:cNvSpPr/>
            <p:nvPr/>
          </p:nvSpPr>
          <p:spPr>
            <a:xfrm>
              <a:off x="19222865" y="2946700"/>
              <a:ext cx="2648028" cy="168225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36000" rIns="71437"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Wait for approval</a:t>
              </a:r>
            </a:p>
          </p:txBody>
        </p:sp>
        <p:sp>
          <p:nvSpPr>
            <p:cNvPr id="1048767" name="矩形 7"/>
            <p:cNvSpPr/>
            <p:nvPr/>
          </p:nvSpPr>
          <p:spPr>
            <a:xfrm>
              <a:off x="19260566" y="5943963"/>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endParaRPr dirty="0">
                <a:latin typeface="方正兰亭黑简体" panose="02000000000000000000" pitchFamily="2" charset="-122"/>
              </a:endParaRPr>
            </a:p>
          </p:txBody>
        </p:sp>
        <p:sp>
          <p:nvSpPr>
            <p:cNvPr id="1048768" name="矩形 8"/>
            <p:cNvSpPr/>
            <p:nvPr/>
          </p:nvSpPr>
          <p:spPr>
            <a:xfrm>
              <a:off x="14385854" y="5943963"/>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endParaRPr dirty="0">
                <a:latin typeface="方正兰亭黑简体" panose="02000000000000000000" pitchFamily="2" charset="-122"/>
              </a:endParaRPr>
            </a:p>
          </p:txBody>
        </p:sp>
        <p:sp>
          <p:nvSpPr>
            <p:cNvPr id="1048769" name="矩形 10"/>
            <p:cNvSpPr/>
            <p:nvPr/>
          </p:nvSpPr>
          <p:spPr>
            <a:xfrm>
              <a:off x="9473438" y="5945793"/>
              <a:ext cx="2648028" cy="168225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36000" rIns="71437"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lang="en-US" sz="1200" dirty="0">
                  <a:solidFill>
                    <a:schemeClr val="bg1"/>
                  </a:solidFill>
                  <a:latin typeface="方正兰亭黑简体" panose="02000000000000000000" pitchFamily="2" charset="-122"/>
                  <a:ea typeface="方正兰亭黑简体" panose="02000000000000000000" pitchFamily="2" charset="-122"/>
                  <a:cs typeface="+mn-cs"/>
                  <a:sym typeface="Helvetica Neue Medium"/>
                </a:rPr>
                <a:t>App release</a:t>
              </a:r>
            </a:p>
          </p:txBody>
        </p:sp>
        <p:cxnSp>
          <p:nvCxnSpPr>
            <p:cNvPr id="3145751" name="直接箭头连接符 11"/>
            <p:cNvCxnSpPr>
              <a:cxnSpLocks/>
              <a:stCxn id="1048763" idx="3"/>
              <a:endCxn id="1048770" idx="1"/>
            </p:cNvCxnSpPr>
            <p:nvPr/>
          </p:nvCxnSpPr>
          <p:spPr>
            <a:xfrm>
              <a:off x="7284453" y="3787825"/>
              <a:ext cx="2151284"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52" name="直接箭头连接符 12"/>
            <p:cNvCxnSpPr>
              <a:cxnSpLocks/>
              <a:stCxn id="1048770" idx="3"/>
              <a:endCxn id="1048765" idx="1"/>
            </p:cNvCxnSpPr>
            <p:nvPr/>
          </p:nvCxnSpPr>
          <p:spPr>
            <a:xfrm>
              <a:off x="12159167" y="3787825"/>
              <a:ext cx="2188987"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53" name="直接箭头连接符 13"/>
            <p:cNvCxnSpPr>
              <a:cxnSpLocks/>
              <a:stCxn id="1048765" idx="3"/>
              <a:endCxn id="1048766" idx="1"/>
            </p:cNvCxnSpPr>
            <p:nvPr/>
          </p:nvCxnSpPr>
          <p:spPr>
            <a:xfrm>
              <a:off x="16996182" y="3787825"/>
              <a:ext cx="2226682"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54" name="直接箭头连接符 14"/>
            <p:cNvCxnSpPr>
              <a:cxnSpLocks/>
              <a:stCxn id="1048766" idx="2"/>
              <a:endCxn id="1048771" idx="0"/>
            </p:cNvCxnSpPr>
            <p:nvPr/>
          </p:nvCxnSpPr>
          <p:spPr>
            <a:xfrm>
              <a:off x="20546879" y="4628950"/>
              <a:ext cx="2" cy="1316843"/>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55" name="直接箭头连接符 15"/>
            <p:cNvCxnSpPr>
              <a:cxnSpLocks/>
              <a:stCxn id="1048771" idx="1"/>
              <a:endCxn id="1048772" idx="3"/>
            </p:cNvCxnSpPr>
            <p:nvPr/>
          </p:nvCxnSpPr>
          <p:spPr>
            <a:xfrm flipH="1">
              <a:off x="17033882" y="6786918"/>
              <a:ext cx="2151284"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56" name="直接箭头连接符 16"/>
            <p:cNvCxnSpPr>
              <a:cxnSpLocks/>
              <a:stCxn id="1048772" idx="1"/>
              <a:endCxn id="1048769" idx="3"/>
            </p:cNvCxnSpPr>
            <p:nvPr/>
          </p:nvCxnSpPr>
          <p:spPr>
            <a:xfrm flipH="1">
              <a:off x="12121466" y="6786918"/>
              <a:ext cx="2188989"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sp>
          <p:nvSpPr>
            <p:cNvPr id="1048770" name="矩形 21"/>
            <p:cNvSpPr/>
            <p:nvPr/>
          </p:nvSpPr>
          <p:spPr>
            <a:xfrm>
              <a:off x="9435736" y="2946700"/>
              <a:ext cx="2723431" cy="168225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36000" rIns="71437"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sym typeface="Helvetica Neue Medium"/>
                </a:rPr>
                <a:t>Apply for a whitelist;</a:t>
              </a:r>
            </a:p>
            <a:p>
              <a:pPr marL="0" marR="0" indent="0" algn="ctr" defTabSz="821531" rtl="0" fontAlgn="auto" latinLnBrk="0" hangingPunct="0">
                <a:lnSpc>
                  <a:spcPct val="100000"/>
                </a:lnSpc>
                <a:spcBef>
                  <a:spcPts val="0"/>
                </a:spcBef>
                <a:spcAft>
                  <a:spcPts val="0"/>
                </a:spcAft>
                <a:buClrTx/>
                <a:buSzTx/>
                <a:buFontTx/>
                <a:buNone/>
              </a:pPr>
              <a:r>
                <a:rPr lang="en-US" sz="1200" dirty="0">
                  <a:solidFill>
                    <a:schemeClr val="bg1"/>
                  </a:solidFill>
                  <a:latin typeface="方正兰亭黑简体" panose="02000000000000000000" pitchFamily="2" charset="-122"/>
                  <a:ea typeface="方正兰亭黑简体" panose="02000000000000000000" pitchFamily="2" charset="-122"/>
                  <a:sym typeface="Helvetica Neue Medium"/>
                </a:rPr>
                <a:t>Sign the contract and agreement</a:t>
              </a:r>
            </a:p>
          </p:txBody>
        </p:sp>
        <p:sp>
          <p:nvSpPr>
            <p:cNvPr id="1048771" name="矩形 22"/>
            <p:cNvSpPr/>
            <p:nvPr/>
          </p:nvSpPr>
          <p:spPr>
            <a:xfrm>
              <a:off x="19185165" y="5945793"/>
              <a:ext cx="2723429" cy="168225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36000" rIns="71437"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 development with Kit integrated</a:t>
              </a:r>
            </a:p>
          </p:txBody>
        </p:sp>
        <p:sp>
          <p:nvSpPr>
            <p:cNvPr id="1048772" name="矩形 23"/>
            <p:cNvSpPr/>
            <p:nvPr/>
          </p:nvSpPr>
          <p:spPr>
            <a:xfrm>
              <a:off x="14310455" y="5945793"/>
              <a:ext cx="2723427" cy="168225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36000" rIns="71437"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lang="en-US" sz="1200" dirty="0" smtClean="0">
                  <a:solidFill>
                    <a:schemeClr val="bg1"/>
                  </a:solidFill>
                  <a:latin typeface="方正兰亭黑简体" panose="02000000000000000000" pitchFamily="2" charset="-122"/>
                  <a:ea typeface="方正兰亭黑简体" panose="02000000000000000000" pitchFamily="2" charset="-122"/>
                  <a:cs typeface="+mn-cs"/>
                  <a:sym typeface="Helvetica Neue Medium"/>
                </a:rPr>
                <a:t>Joint commissioning and verification</a:t>
              </a:r>
              <a:endParaRPr lang="en-US" sz="1200" dirty="0">
                <a:solidFill>
                  <a:schemeClr val="bg1"/>
                </a:solidFill>
                <a:latin typeface="方正兰亭黑简体" panose="02000000000000000000" pitchFamily="2" charset="-122"/>
                <a:ea typeface="方正兰亭黑简体" panose="02000000000000000000" pitchFamily="2" charset="-122"/>
                <a:cs typeface="+mn-cs"/>
                <a:sym typeface="Helvetica Neue Medium"/>
              </a:endParaRPr>
            </a:p>
          </p:txBody>
        </p:sp>
        <p:sp>
          <p:nvSpPr>
            <p:cNvPr id="1048773" name="500美元以上全球高端智能手机市场份额稳步增长"/>
            <p:cNvSpPr txBox="1"/>
            <p:nvPr/>
          </p:nvSpPr>
          <p:spPr>
            <a:xfrm>
              <a:off x="2489262" y="8125305"/>
              <a:ext cx="20127433" cy="2545688"/>
            </a:xfrm>
            <a:prstGeom prst="rect">
              <a:avLst/>
            </a:prstGeom>
            <a:ln w="12700">
              <a:miter lim="400000"/>
            </a:ln>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l">
                <a:lnSpc>
                  <a:spcPct val="120000"/>
                </a:lnSpc>
              </a:pPr>
              <a:r>
                <a:rPr lang="en-US" sz="1400" i="1" spc="0" dirty="0">
                  <a:solidFill>
                    <a:schemeClr val="bg1"/>
                  </a:solidFill>
                  <a:latin typeface="方正兰亭黑简体" panose="02000000000000000000" pitchFamily="2" charset="-122"/>
                  <a:ea typeface="方正兰亭黑简体" panose="02000000000000000000" pitchFamily="2" charset="-122"/>
                </a:rPr>
                <a:t>*Prerequisites:</a:t>
              </a:r>
            </a:p>
            <a:p>
              <a:pPr>
                <a:lnSpc>
                  <a:spcPct val="120000"/>
                </a:lnSpc>
              </a:pPr>
              <a:r>
                <a:rPr lang="en-US" sz="1400" i="1" spc="0" dirty="0">
                  <a:solidFill>
                    <a:schemeClr val="bg1"/>
                  </a:solidFill>
                  <a:latin typeface="方正兰亭黑简体" panose="02000000000000000000" pitchFamily="2" charset="-122"/>
                  <a:ea typeface="方正兰亭黑简体" panose="02000000000000000000" pitchFamily="2" charset="-122"/>
                </a:rPr>
                <a:t>1. Huawei </a:t>
              </a:r>
              <a:r>
                <a:rPr lang="en-US" sz="1400" i="1" spc="0" dirty="0" err="1">
                  <a:solidFill>
                    <a:schemeClr val="bg1"/>
                  </a:solidFill>
                  <a:latin typeface="方正兰亭黑简体" panose="02000000000000000000" pitchFamily="2" charset="-122"/>
                  <a:ea typeface="方正兰亭黑简体" panose="02000000000000000000" pitchFamily="2" charset="-122"/>
                </a:rPr>
                <a:t>HiHealth_Kit</a:t>
              </a:r>
              <a:r>
                <a:rPr lang="en-US" sz="1400" i="1" spc="0" dirty="0">
                  <a:solidFill>
                    <a:schemeClr val="bg1"/>
                  </a:solidFill>
                  <a:latin typeface="方正兰亭黑简体" panose="02000000000000000000" pitchFamily="2" charset="-122"/>
                  <a:ea typeface="方正兰亭黑简体" panose="02000000000000000000" pitchFamily="2" charset="-122"/>
                </a:rPr>
                <a:t> needs to be integrated (China: V2.0.1.000 or later; </a:t>
              </a:r>
              <a:r>
                <a:rPr lang="en-US" sz="1400" i="1" spc="0" dirty="0" smtClean="0">
                  <a:solidFill>
                    <a:schemeClr val="bg1"/>
                  </a:solidFill>
                  <a:latin typeface="方正兰亭黑简体" panose="02000000000000000000" pitchFamily="2" charset="-122"/>
                  <a:ea typeface="方正兰亭黑简体" panose="02000000000000000000" pitchFamily="2" charset="-122"/>
                </a:rPr>
                <a:t>  Global</a:t>
              </a:r>
              <a:r>
                <a:rPr lang="en-US" sz="1400" i="1" spc="0" dirty="0">
                  <a:solidFill>
                    <a:schemeClr val="bg1"/>
                  </a:solidFill>
                  <a:latin typeface="方正兰亭黑简体" panose="02000000000000000000" pitchFamily="2" charset="-122"/>
                  <a:ea typeface="方正兰亭黑简体" panose="02000000000000000000" pitchFamily="2" charset="-122"/>
                </a:rPr>
                <a:t>: </a:t>
              </a:r>
              <a:r>
                <a:rPr lang="en-US" sz="1400" i="1" spc="0" dirty="0" smtClean="0">
                  <a:solidFill>
                    <a:schemeClr val="bg1"/>
                  </a:solidFill>
                  <a:latin typeface="方正兰亭黑简体" panose="02000000000000000000" pitchFamily="2" charset="-122"/>
                  <a:ea typeface="方正兰亭黑简体" panose="02000000000000000000" pitchFamily="2" charset="-122"/>
                </a:rPr>
                <a:t>V2.0.1.300 or later). </a:t>
              </a:r>
              <a:endParaRPr lang="en-US" sz="1400" i="1" spc="0" dirty="0">
                <a:solidFill>
                  <a:schemeClr val="bg1"/>
                </a:solidFill>
                <a:latin typeface="方正兰亭黑简体" panose="02000000000000000000" pitchFamily="2" charset="-122"/>
                <a:ea typeface="方正兰亭黑简体" panose="02000000000000000000" pitchFamily="2" charset="-122"/>
              </a:endParaRPr>
            </a:p>
            <a:p>
              <a:pPr>
                <a:lnSpc>
                  <a:spcPct val="120000"/>
                </a:lnSpc>
              </a:pPr>
              <a:r>
                <a:rPr lang="en-US" sz="1400" i="1" spc="0" dirty="0">
                  <a:solidFill>
                    <a:schemeClr val="bg1"/>
                  </a:solidFill>
                  <a:latin typeface="方正兰亭黑简体" panose="02000000000000000000" pitchFamily="2" charset="-122"/>
                  <a:ea typeface="方正兰亭黑简体" panose="02000000000000000000" pitchFamily="2" charset="-122"/>
                </a:rPr>
                <a:t>2. The latest version of </a:t>
              </a:r>
              <a:r>
                <a:rPr lang="en-US" sz="1400" i="1" spc="0" dirty="0" smtClean="0">
                  <a:solidFill>
                    <a:schemeClr val="bg1"/>
                  </a:solidFill>
                  <a:latin typeface="方正兰亭黑简体" panose="02000000000000000000" pitchFamily="2" charset="-122"/>
                  <a:ea typeface="方正兰亭黑简体" panose="02000000000000000000" pitchFamily="2" charset="-122"/>
                </a:rPr>
                <a:t>the HUAWEI </a:t>
              </a:r>
              <a:r>
                <a:rPr lang="en-US" sz="1400" i="1" spc="0" dirty="0">
                  <a:solidFill>
                    <a:schemeClr val="bg1"/>
                  </a:solidFill>
                  <a:latin typeface="方正兰亭黑简体" panose="02000000000000000000" pitchFamily="2" charset="-122"/>
                  <a:ea typeface="方正兰亭黑简体" panose="02000000000000000000" pitchFamily="2" charset="-122"/>
                </a:rPr>
                <a:t>Health app has been installed.</a:t>
              </a:r>
            </a:p>
            <a:p>
              <a:pPr algn="l">
                <a:lnSpc>
                  <a:spcPct val="120000"/>
                </a:lnSpc>
              </a:pPr>
              <a:r>
                <a:rPr lang="en-US" sz="1400" i="1" spc="0" dirty="0">
                  <a:solidFill>
                    <a:schemeClr val="bg1"/>
                  </a:solidFill>
                  <a:latin typeface="方正兰亭黑简体" panose="02000000000000000000" pitchFamily="2" charset="-122"/>
                  <a:ea typeface="方正兰亭黑简体" panose="02000000000000000000" pitchFamily="2" charset="-122"/>
                </a:rPr>
                <a:t>3. The phone must be a Huawei phone running EMUI 4.0 or later.</a:t>
              </a:r>
            </a:p>
          </p:txBody>
        </p:sp>
      </p:grpSp>
      <p:sp>
        <p:nvSpPr>
          <p:cNvPr id="1048774" name="矩形 20"/>
          <p:cNvSpPr/>
          <p:nvPr/>
        </p:nvSpPr>
        <p:spPr>
          <a:xfrm>
            <a:off x="692899" y="6243111"/>
            <a:ext cx="184731" cy="369332"/>
          </a:xfrm>
          <a:prstGeom prst="rect">
            <a:avLst/>
          </a:prstGeom>
        </p:spPr>
        <p:txBody>
          <a:bodyPr wrap="none">
            <a:spAutoFit/>
          </a:bodyPr>
          <a:lstStyle/>
          <a:p>
            <a:endParaRPr lang="zh-CN" altLang="en-US" dirty="0">
              <a:latin typeface="方正兰亭黑简体" panose="02000000000000000000" pitchFamily="2" charset="-122"/>
              <a:ea typeface="方正兰亭黑简体" panose="02000000000000000000" pitchFamily="2" charset="-122"/>
            </a:endParaRPr>
          </a:p>
        </p:txBody>
      </p:sp>
      <p:sp>
        <p:nvSpPr>
          <p:cNvPr id="1048775" name="矩形 25"/>
          <p:cNvSpPr/>
          <p:nvPr/>
        </p:nvSpPr>
        <p:spPr>
          <a:xfrm>
            <a:off x="429976" y="381568"/>
            <a:ext cx="7492931" cy="671209"/>
          </a:xfrm>
          <a:prstGeom prst="rect">
            <a:avLst/>
          </a:prstGeom>
        </p:spPr>
        <p:txBody>
          <a:bodyPr wrap="square">
            <a:spAutoFit/>
          </a:bodyPr>
          <a:lstStyle/>
          <a:p>
            <a:pPr>
              <a:lnSpc>
                <a:spcPct val="150000"/>
              </a:lnSpc>
            </a:pPr>
            <a:r>
              <a:rPr lang="en-US" sz="2800" i="1" dirty="0">
                <a:solidFill>
                  <a:schemeClr val="bg1"/>
                </a:solidFill>
                <a:latin typeface="方正兰亭黑简体" panose="02000000000000000000" pitchFamily="2" charset="-122"/>
                <a:ea typeface="方正兰亭粗黑简体" panose="02000000000000000000" pitchFamily="2" charset="-122"/>
              </a:rPr>
              <a:t>Apply for </a:t>
            </a:r>
            <a:r>
              <a:rPr lang="en-US" sz="2800" i="1" dirty="0" smtClean="0">
                <a:solidFill>
                  <a:schemeClr val="bg1"/>
                </a:solidFill>
                <a:latin typeface="方正兰亭黑简体" panose="02000000000000000000" pitchFamily="2" charset="-122"/>
                <a:ea typeface="方正兰亭粗黑简体" panose="02000000000000000000" pitchFamily="2" charset="-122"/>
              </a:rPr>
              <a:t>a Java API </a:t>
            </a:r>
            <a:r>
              <a:rPr lang="en-US" sz="2800" i="1" dirty="0">
                <a:solidFill>
                  <a:schemeClr val="bg1"/>
                </a:solidFill>
                <a:latin typeface="方正兰亭黑简体" panose="02000000000000000000" pitchFamily="2" charset="-122"/>
                <a:ea typeface="方正兰亭粗黑简体" panose="02000000000000000000" pitchFamily="2" charset="-122"/>
              </a:rPr>
              <a:t>(app-based)</a:t>
            </a:r>
          </a:p>
        </p:txBody>
      </p:sp>
      <p:sp>
        <p:nvSpPr>
          <p:cNvPr id="1048776" name="矩形 24"/>
          <p:cNvSpPr/>
          <p:nvPr/>
        </p:nvSpPr>
        <p:spPr>
          <a:xfrm>
            <a:off x="9453729" y="-70958"/>
            <a:ext cx="2463816" cy="372153"/>
          </a:xfrm>
          <a:prstGeom prst="rect">
            <a:avLst/>
          </a:prstGeom>
        </p:spPr>
        <p:txBody>
          <a:bodyPr wrap="none" lIns="0" tIns="0" rIns="0" bIns="0">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4. Application process</a:t>
            </a:r>
          </a:p>
        </p:txBody>
      </p:sp>
      <p:sp>
        <p:nvSpPr>
          <p:cNvPr id="24" name="500美元以上全球高端智能手机市场份额稳步增长"/>
          <p:cNvSpPr txBox="1"/>
          <p:nvPr/>
        </p:nvSpPr>
        <p:spPr>
          <a:xfrm>
            <a:off x="412287" y="5347970"/>
            <a:ext cx="10873427" cy="735917"/>
          </a:xfrm>
          <a:prstGeom prst="rect">
            <a:avLst/>
          </a:prstGeom>
          <a:ln w="12700">
            <a:miter lim="400000"/>
          </a:ln>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nSpc>
                <a:spcPct val="120000"/>
              </a:lnSpc>
            </a:pPr>
            <a:r>
              <a:rPr lang="en-US" sz="1400" i="1" spc="0" dirty="0">
                <a:solidFill>
                  <a:schemeClr val="bg1"/>
                </a:solidFill>
                <a:latin typeface="方正兰亭黑简体" panose="02000000000000000000" pitchFamily="2" charset="-122"/>
                <a:ea typeface="方正兰亭黑简体" panose="02000000000000000000" pitchFamily="2" charset="-122"/>
              </a:rPr>
              <a:t>Note: </a:t>
            </a:r>
            <a:r>
              <a:rPr lang="en-US" altLang="zh-CN" sz="1400" i="1" spc="0" dirty="0">
                <a:solidFill>
                  <a:schemeClr val="bg1"/>
                </a:solidFill>
                <a:latin typeface="方正兰亭黑简体" panose="02000000000000000000" pitchFamily="2" charset="-122"/>
                <a:ea typeface="方正兰亭黑简体" panose="02000000000000000000" pitchFamily="2" charset="-122"/>
              </a:rPr>
              <a:t>This API is available only to enterprise </a:t>
            </a:r>
            <a:r>
              <a:rPr lang="en-US" altLang="zh-CN" sz="1400" i="1" spc="0" dirty="0" smtClean="0">
                <a:solidFill>
                  <a:schemeClr val="bg1"/>
                </a:solidFill>
                <a:latin typeface="方正兰亭黑简体" panose="02000000000000000000" pitchFamily="2" charset="-122"/>
                <a:ea typeface="方正兰亭黑简体" panose="02000000000000000000" pitchFamily="2" charset="-122"/>
              </a:rPr>
              <a:t>developers at present. </a:t>
            </a:r>
          </a:p>
          <a:p>
            <a:pPr>
              <a:lnSpc>
                <a:spcPct val="120000"/>
              </a:lnSpc>
            </a:pPr>
            <a:r>
              <a:rPr lang="en-US" altLang="zh-CN" sz="1400" i="1" spc="0" dirty="0" smtClean="0">
                <a:solidFill>
                  <a:schemeClr val="bg1"/>
                </a:solidFill>
                <a:latin typeface="方正兰亭黑简体" panose="02000000000000000000" pitchFamily="2" charset="-122"/>
                <a:ea typeface="方正兰亭黑简体" panose="02000000000000000000" pitchFamily="2" charset="-122"/>
              </a:rPr>
              <a:t>For </a:t>
            </a:r>
            <a:r>
              <a:rPr lang="en-US" altLang="zh-CN" sz="1400" i="1" spc="0" dirty="0">
                <a:solidFill>
                  <a:schemeClr val="bg1"/>
                </a:solidFill>
                <a:latin typeface="方正兰亭黑简体" panose="02000000000000000000" pitchFamily="2" charset="-122"/>
                <a:ea typeface="方正兰亭黑简体" panose="02000000000000000000" pitchFamily="2" charset="-122"/>
              </a:rPr>
              <a:t>more cooperation information, please </a:t>
            </a:r>
            <a:r>
              <a:rPr lang="en-US" altLang="zh-CN" sz="1400" i="1" spc="0" dirty="0" smtClean="0">
                <a:solidFill>
                  <a:schemeClr val="bg1"/>
                </a:solidFill>
                <a:latin typeface="方正兰亭黑简体" panose="02000000000000000000" pitchFamily="2" charset="-122"/>
                <a:ea typeface="方正兰亭黑简体" panose="02000000000000000000" pitchFamily="2" charset="-122"/>
              </a:rPr>
              <a:t>visit the Huawei Developer website and contact the email: </a:t>
            </a:r>
            <a:r>
              <a:rPr lang="en-US" altLang="zh-CN" sz="1400" i="1" spc="0" dirty="0" smtClean="0">
                <a:solidFill>
                  <a:srgbClr val="00B0F0"/>
                </a:solidFill>
                <a:latin typeface="方正兰亭黑简体" panose="02000000000000000000" pitchFamily="2" charset="-122"/>
                <a:ea typeface="方正兰亭黑简体" panose="02000000000000000000" pitchFamily="2" charset="-122"/>
              </a:rPr>
              <a:t>hihealth@huawei.com</a:t>
            </a:r>
            <a:r>
              <a:rPr lang="en-US" altLang="zh-CN" sz="1400" i="1" spc="0" dirty="0">
                <a:solidFill>
                  <a:schemeClr val="bg1"/>
                </a:solidFill>
                <a:latin typeface="方正兰亭黑简体" panose="02000000000000000000" pitchFamily="2" charset="-122"/>
                <a:ea typeface="方正兰亭黑简体" panose="02000000000000000000" pitchFamily="2" charset="-122"/>
              </a:rPr>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矩形 3"/>
          <p:cNvSpPr/>
          <p:nvPr/>
        </p:nvSpPr>
        <p:spPr>
          <a:xfrm>
            <a:off x="1245984" y="330733"/>
            <a:ext cx="7154272" cy="5952399"/>
          </a:xfrm>
          <a:prstGeom prst="rect">
            <a:avLst/>
          </a:prstGeom>
        </p:spPr>
        <p:txBody>
          <a:bodyPr wrap="square">
            <a:spAutoFit/>
          </a:bodyPr>
          <a:lstStyle/>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1. Service overview</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2. </a:t>
            </a:r>
            <a:r>
              <a:rPr lang="en-US" sz="1600" dirty="0" err="1">
                <a:solidFill>
                  <a:schemeClr val="bg1"/>
                </a:solidFill>
                <a:latin typeface="方正兰亭黑简体" panose="02000000000000000000" pitchFamily="2" charset="-122"/>
                <a:ea typeface="方正兰亭粗黑简体" panose="02000000000000000000" pitchFamily="2" charset="-122"/>
              </a:rPr>
              <a:t>HiHealth</a:t>
            </a:r>
            <a:r>
              <a:rPr lang="en-US" sz="1600" dirty="0">
                <a:solidFill>
                  <a:schemeClr val="bg1"/>
                </a:solidFill>
                <a:latin typeface="方正兰亭黑简体" panose="02000000000000000000" pitchFamily="2" charset="-122"/>
                <a:ea typeface="方正兰亭粗黑简体" panose="02000000000000000000" pitchFamily="2" charset="-122"/>
              </a:rPr>
              <a:t> 4.0 architecture</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3. Scenarios</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3.1.3 Application method</a:t>
            </a:r>
          </a:p>
          <a:p>
            <a:pPr lvl="1">
              <a:lnSpc>
                <a:spcPct val="140000"/>
              </a:lnSpc>
            </a:pPr>
            <a:r>
              <a:rPr lang="en-US" sz="1200" dirty="0">
                <a:solidFill>
                  <a:srgbClr val="FF0000"/>
                </a:solidFill>
                <a:latin typeface="方正兰亭黑简体" panose="02000000000000000000" pitchFamily="2" charset="-122"/>
                <a:ea typeface="方正兰亭粗黑简体" panose="02000000000000000000" pitchFamily="2" charset="-122"/>
              </a:rPr>
              <a:t>3.2 Scenario 2: Cloud </a:t>
            </a:r>
            <a:r>
              <a:rPr lang="en-US" sz="1200" dirty="0" smtClean="0">
                <a:solidFill>
                  <a:srgbClr val="FF0000"/>
                </a:solidFill>
                <a:latin typeface="方正兰亭黑简体" panose="02000000000000000000" pitchFamily="2" charset="-122"/>
                <a:ea typeface="方正兰亭粗黑简体" panose="02000000000000000000" pitchFamily="2" charset="-122"/>
              </a:rPr>
              <a:t>APIs </a:t>
            </a:r>
            <a:r>
              <a:rPr lang="en-US" sz="1200" dirty="0">
                <a:solidFill>
                  <a:srgbClr val="FF0000"/>
                </a:solidFill>
                <a:latin typeface="方正兰亭黑简体" panose="02000000000000000000" pitchFamily="2" charset="-122"/>
                <a:ea typeface="方正兰亭粗黑简体" panose="02000000000000000000" pitchFamily="2" charset="-122"/>
              </a:rPr>
              <a:t>based on HUAWEI Health App and HUAWEI Health Cloud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altLang="zh-CN" sz="1200" dirty="0">
                <a:solidFill>
                  <a:schemeClr val="bg1"/>
                </a:solidFill>
                <a:latin typeface="方正兰亭黑简体" panose="02000000000000000000" pitchFamily="2" charset="-122"/>
                <a:ea typeface="方正兰亭粗黑简体" panose="02000000000000000000" pitchFamily="2" charset="-122"/>
              </a:rPr>
              <a:t>HiHealth HMS Kit</a:t>
            </a:r>
            <a:r>
              <a:rPr lang="zh-CN" altLang="en-US" sz="1200" dirty="0">
                <a:solidFill>
                  <a:schemeClr val="bg1"/>
                </a:solidFill>
                <a:latin typeface="方正兰亭黑简体" panose="02000000000000000000" pitchFamily="2" charset="-122"/>
                <a:ea typeface="方正兰亭粗黑简体" panose="02000000000000000000" pitchFamily="2" charset="-122"/>
              </a:rPr>
              <a:t>（</a:t>
            </a:r>
            <a:r>
              <a:rPr lang="en-US" altLang="zh-CN" sz="1200" dirty="0">
                <a:solidFill>
                  <a:schemeClr val="bg1"/>
                </a:solidFill>
                <a:latin typeface="方正兰亭黑简体" panose="02000000000000000000" pitchFamily="2" charset="-122"/>
                <a:ea typeface="方正兰亭粗黑简体" panose="02000000000000000000" pitchFamily="2" charset="-122"/>
              </a:rPr>
              <a:t>Health Kit</a:t>
            </a:r>
            <a:r>
              <a:rPr lang="zh-CN" altLang="en-US" sz="1200" dirty="0">
                <a:solidFill>
                  <a:schemeClr val="bg1"/>
                </a:solidFill>
                <a:latin typeface="方正兰亭黑简体" panose="02000000000000000000" pitchFamily="2" charset="-122"/>
                <a:ea typeface="方正兰亭粗黑简体" panose="02000000000000000000" pitchFamily="2" charset="-122"/>
              </a:rPr>
              <a:t>）</a:t>
            </a:r>
            <a:r>
              <a:rPr lang="en-US" altLang="zh-CN" sz="1200" dirty="0">
                <a:solidFill>
                  <a:schemeClr val="bg1"/>
                </a:solidFill>
                <a:latin typeface="方正兰亭黑简体" panose="02000000000000000000" pitchFamily="2" charset="-122"/>
                <a:ea typeface="方正兰亭粗黑简体" panose="02000000000000000000" pitchFamily="2" charset="-122"/>
              </a:rPr>
              <a:t> </a:t>
            </a:r>
            <a:r>
              <a:rPr lang="en-US" altLang="zh-CN" sz="1200" dirty="0" smtClean="0">
                <a:solidFill>
                  <a:schemeClr val="bg1"/>
                </a:solidFill>
                <a:latin typeface="方正兰亭黑简体" panose="02000000000000000000" pitchFamily="2" charset="-122"/>
                <a:ea typeface="方正兰亭粗黑简体" panose="02000000000000000000" pitchFamily="2" charset="-122"/>
              </a:rPr>
              <a:t>based on HMS core</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	</a:t>
            </a:r>
            <a:r>
              <a:rPr lang="en-US" sz="1200" dirty="0" smtClean="0">
                <a:solidFill>
                  <a:schemeClr val="bg1"/>
                </a:solidFill>
                <a:latin typeface="方正兰亭黑简体" panose="02000000000000000000" pitchFamily="2" charset="-122"/>
                <a:ea typeface="方正兰亭粗黑简体" panose="02000000000000000000" pitchFamily="2" charset="-122"/>
              </a:rPr>
              <a:t>3.3.1 </a:t>
            </a:r>
            <a:r>
              <a:rPr lang="en-US" sz="1200" dirty="0">
                <a:solidFill>
                  <a:schemeClr val="bg1"/>
                </a:solidFill>
                <a:latin typeface="方正兰亭黑简体" panose="02000000000000000000" pitchFamily="2" charset="-122"/>
                <a:ea typeface="方正兰亭粗黑简体" panose="02000000000000000000" pitchFamily="2" charset="-122"/>
              </a:rPr>
              <a:t>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3.3.3 Application method</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4. Data flow diagram and security design</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5. Global rollout</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6. Google benchmarking and roadmap</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7. FAQ</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8. </a:t>
            </a:r>
            <a:r>
              <a:rPr lang="en-US" sz="1600" dirty="0" err="1">
                <a:solidFill>
                  <a:schemeClr val="bg1"/>
                </a:solidFill>
                <a:latin typeface="方正兰亭黑简体" panose="02000000000000000000" pitchFamily="2" charset="-122"/>
                <a:ea typeface="方正兰亭粗黑简体" panose="02000000000000000000" pitchFamily="2" charset="-122"/>
              </a:rPr>
              <a:t>Codelab</a:t>
            </a:r>
            <a:endParaRPr lang="en-US" sz="1600" dirty="0">
              <a:solidFill>
                <a:schemeClr val="bg1"/>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45757" name="直接箭头连接符 14"/>
          <p:cNvCxnSpPr>
            <a:cxnSpLocks/>
            <a:endCxn id="1048783" idx="2"/>
          </p:cNvCxnSpPr>
          <p:nvPr/>
        </p:nvCxnSpPr>
        <p:spPr bwMode="auto">
          <a:xfrm flipH="1" flipV="1">
            <a:off x="4495076" y="4825858"/>
            <a:ext cx="6332" cy="863389"/>
          </a:xfrm>
          <a:prstGeom prst="straightConnector1">
            <a:avLst/>
          </a:prstGeom>
          <a:noFill/>
          <a:ln w="19050" cap="flat" cmpd="sng" algn="ctr">
            <a:solidFill>
              <a:schemeClr val="bg1"/>
            </a:solidFill>
            <a:prstDash val="solid"/>
            <a:round/>
            <a:headEnd type="arrow" w="med" len="med"/>
            <a:tailEnd type="arrow" w="med" len="med"/>
          </a:ln>
          <a:effectLst/>
        </p:spPr>
      </p:cxnSp>
      <p:grpSp>
        <p:nvGrpSpPr>
          <p:cNvPr id="96" name="组合 36"/>
          <p:cNvGrpSpPr/>
          <p:nvPr/>
        </p:nvGrpSpPr>
        <p:grpSpPr>
          <a:xfrm>
            <a:off x="667103" y="1315665"/>
            <a:ext cx="4885972" cy="4777160"/>
            <a:chOff x="469742" y="1039989"/>
            <a:chExt cx="4885972" cy="4777160"/>
          </a:xfrm>
        </p:grpSpPr>
        <p:grpSp>
          <p:nvGrpSpPr>
            <p:cNvPr id="97" name="组合 1"/>
            <p:cNvGrpSpPr/>
            <p:nvPr/>
          </p:nvGrpSpPr>
          <p:grpSpPr>
            <a:xfrm>
              <a:off x="469742" y="1039989"/>
              <a:ext cx="4743661" cy="4777160"/>
              <a:chOff x="500495" y="1608079"/>
              <a:chExt cx="5035935" cy="5111701"/>
            </a:xfrm>
          </p:grpSpPr>
          <p:sp>
            <p:nvSpPr>
              <p:cNvPr id="1048781" name="流程图: 过程 2"/>
              <p:cNvSpPr/>
              <p:nvPr/>
            </p:nvSpPr>
            <p:spPr bwMode="auto">
              <a:xfrm>
                <a:off x="1196447" y="3563888"/>
                <a:ext cx="1368000" cy="1800200"/>
              </a:xfrm>
              <a:prstGeom prst="flowChartProcess">
                <a:avLst/>
              </a:prstGeom>
              <a:solidFill>
                <a:srgbClr val="E1FFE1"/>
              </a:solidFill>
              <a:ln w="9525" cap="flat" cmpd="sng" algn="ctr">
                <a:solidFill>
                  <a:schemeClr val="tx1"/>
                </a:solidFill>
                <a:prstDash val="solid"/>
                <a:round/>
                <a:headEnd type="none" w="med" len="med"/>
                <a:tailEnd type="none" w="med" len="med"/>
              </a:ln>
              <a:effectLst/>
            </p:spPr>
            <p:txBody>
              <a:bodyPr vert="horz" wrap="square" lIns="61382" tIns="30691" rIns="61382" bIns="30691" numCol="1" rtlCol="0" anchor="ctr" anchorCtr="0" compatLnSpc="1">
                <a:prstTxWarp prst="textNoShape">
                  <a:avLst/>
                </a:prstTxWarp>
                <a:noAutofit/>
              </a:bodyPr>
              <a:lstStyle/>
              <a:p>
                <a:pPr algn="ctr" defTabSz="621308"/>
                <a:r>
                  <a:rPr lang="en-US" sz="1395" dirty="0">
                    <a:latin typeface="方正兰亭黑简体" panose="02000000000000000000" pitchFamily="2" charset="-122"/>
                    <a:ea typeface="方正兰亭黑简体" panose="02000000000000000000" pitchFamily="2" charset="-122"/>
                    <a:cs typeface="Arial" panose="020B0604020202020204" pitchFamily="34" charset="0"/>
                  </a:rPr>
                  <a:t>Huawei Health </a:t>
                </a:r>
                <a:r>
                  <a:rPr lang="en-US" sz="1240" dirty="0">
                    <a:latin typeface="方正兰亭黑简体" panose="02000000000000000000" pitchFamily="2" charset="-122"/>
                    <a:ea typeface="方正兰亭黑简体" panose="02000000000000000000" pitchFamily="2" charset="-122"/>
                    <a:cs typeface="Arial" panose="020B0604020202020204" pitchFamily="34" charset="0"/>
                  </a:rPr>
                  <a:t>APP</a:t>
                </a:r>
              </a:p>
            </p:txBody>
          </p:sp>
          <p:sp>
            <p:nvSpPr>
              <p:cNvPr id="1048782" name="云形 3"/>
              <p:cNvSpPr/>
              <p:nvPr/>
            </p:nvSpPr>
            <p:spPr bwMode="auto">
              <a:xfrm>
                <a:off x="3664222" y="1608079"/>
                <a:ext cx="1800200" cy="720000"/>
              </a:xfrm>
              <a:prstGeom prst="cloud">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61382" tIns="30691" rIns="61382" bIns="30691" numCol="1" rtlCol="0" anchor="ctr" anchorCtr="0" compatLnSpc="1">
                <a:prstTxWarp prst="textNoShape">
                  <a:avLst/>
                </a:prstTxWarp>
                <a:noAutofit/>
              </a:bodyPr>
              <a:lstStyle/>
              <a:p>
                <a:pPr algn="ctr" defTabSz="621308"/>
                <a:r>
                  <a:rPr lang="en-US" sz="1240" b="1" dirty="0">
                    <a:latin typeface="方正兰亭黑简体" panose="02000000000000000000" pitchFamily="2" charset="-122"/>
                    <a:ea typeface="方正兰亭黑简体" panose="02000000000000000000" pitchFamily="2" charset="-122"/>
                    <a:cs typeface="Arial" panose="020B0604020202020204" pitchFamily="34" charset="0"/>
                  </a:rPr>
                  <a:t>Vitality</a:t>
                </a:r>
              </a:p>
              <a:p>
                <a:pPr algn="ctr" defTabSz="621308" fontAlgn="base">
                  <a:spcBef>
                    <a:spcPct val="0"/>
                  </a:spcBef>
                  <a:spcAft>
                    <a:spcPct val="0"/>
                  </a:spcAft>
                </a:pPr>
                <a:r>
                  <a:rPr lang="en-US" sz="1240" b="1" dirty="0">
                    <a:latin typeface="方正兰亭黑简体" panose="02000000000000000000" pitchFamily="2" charset="-122"/>
                    <a:ea typeface="方正兰亭黑简体" panose="02000000000000000000" pitchFamily="2" charset="-122"/>
                    <a:cs typeface="Arial" panose="020B0604020202020204" pitchFamily="34" charset="0"/>
                  </a:rPr>
                  <a:t>Cloud</a:t>
                </a:r>
              </a:p>
            </p:txBody>
          </p:sp>
          <p:sp>
            <p:nvSpPr>
              <p:cNvPr id="1048783" name="流程图: 过程 4"/>
              <p:cNvSpPr/>
              <p:nvPr/>
            </p:nvSpPr>
            <p:spPr bwMode="auto">
              <a:xfrm>
                <a:off x="3880323" y="3563888"/>
                <a:ext cx="1368000" cy="1800200"/>
              </a:xfrm>
              <a:prstGeom prst="flowChartProcess">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61382" tIns="30691" rIns="61382" bIns="30691" numCol="1" rtlCol="0" anchor="ctr" anchorCtr="0" compatLnSpc="1">
                <a:prstTxWarp prst="textNoShape">
                  <a:avLst/>
                </a:prstTxWarp>
                <a:noAutofit/>
              </a:bodyPr>
              <a:lstStyle/>
              <a:p>
                <a:pPr algn="ctr" defTabSz="621308" fontAlgn="base">
                  <a:spcBef>
                    <a:spcPct val="0"/>
                  </a:spcBef>
                  <a:spcAft>
                    <a:spcPct val="0"/>
                  </a:spcAft>
                </a:pPr>
                <a:r>
                  <a:rPr lang="en-US" sz="1395" dirty="0">
                    <a:latin typeface="方正兰亭黑简体" panose="02000000000000000000" pitchFamily="2" charset="-122"/>
                    <a:ea typeface="方正兰亭黑简体" panose="02000000000000000000" pitchFamily="2" charset="-122"/>
                    <a:cs typeface="Arial" panose="020B0604020202020204" pitchFamily="34" charset="0"/>
                  </a:rPr>
                  <a:t>Discovery </a:t>
                </a:r>
              </a:p>
              <a:p>
                <a:pPr algn="ctr" defTabSz="621308" fontAlgn="base">
                  <a:spcBef>
                    <a:spcPct val="0"/>
                  </a:spcBef>
                  <a:spcAft>
                    <a:spcPct val="0"/>
                  </a:spcAft>
                </a:pPr>
                <a:r>
                  <a:rPr lang="en-US" sz="1395" dirty="0">
                    <a:latin typeface="方正兰亭黑简体" panose="02000000000000000000" pitchFamily="2" charset="-122"/>
                    <a:ea typeface="方正兰亭黑简体" panose="02000000000000000000" pitchFamily="2" charset="-122"/>
                    <a:cs typeface="Arial" panose="020B0604020202020204" pitchFamily="34" charset="0"/>
                  </a:rPr>
                  <a:t>APP</a:t>
                </a:r>
              </a:p>
            </p:txBody>
          </p:sp>
          <p:sp>
            <p:nvSpPr>
              <p:cNvPr id="1048784" name="流程图: 过程 5"/>
              <p:cNvSpPr/>
              <p:nvPr/>
            </p:nvSpPr>
            <p:spPr bwMode="auto">
              <a:xfrm>
                <a:off x="1232394" y="6359740"/>
                <a:ext cx="1296106" cy="360040"/>
              </a:xfrm>
              <a:prstGeom prst="flowChartProcess">
                <a:avLst/>
              </a:prstGeom>
              <a:solidFill>
                <a:srgbClr val="E1FFE1"/>
              </a:solidFill>
              <a:ln w="9525" cap="flat" cmpd="sng" algn="ctr">
                <a:solidFill>
                  <a:schemeClr val="tx1"/>
                </a:solidFill>
                <a:prstDash val="solid"/>
                <a:round/>
                <a:headEnd type="none" w="med" len="med"/>
                <a:tailEnd type="none" w="med" len="med"/>
              </a:ln>
              <a:effectLst/>
            </p:spPr>
            <p:txBody>
              <a:bodyPr vert="horz" wrap="square" lIns="61382" tIns="30691" rIns="61382" bIns="30691" numCol="1" rtlCol="0" anchor="ctr" anchorCtr="0" compatLnSpc="1">
                <a:prstTxWarp prst="textNoShape">
                  <a:avLst/>
                </a:prstTxWarp>
                <a:noAutofit/>
              </a:bodyPr>
              <a:lstStyle/>
              <a:p>
                <a:pPr algn="ctr" defTabSz="621308" fontAlgn="base">
                  <a:spcBef>
                    <a:spcPct val="0"/>
                  </a:spcBef>
                  <a:spcAft>
                    <a:spcPct val="0"/>
                  </a:spcAft>
                </a:pPr>
                <a:r>
                  <a:rPr lang="en-US" sz="1395" dirty="0">
                    <a:latin typeface="方正兰亭黑简体" panose="02000000000000000000" pitchFamily="2" charset="-122"/>
                    <a:ea typeface="方正兰亭黑简体" panose="02000000000000000000" pitchFamily="2" charset="-122"/>
                    <a:cs typeface="Arial" panose="020B0604020202020204" pitchFamily="34" charset="0"/>
                  </a:rPr>
                  <a:t>Device</a:t>
                </a:r>
              </a:p>
            </p:txBody>
          </p:sp>
          <p:cxnSp>
            <p:nvCxnSpPr>
              <p:cNvPr id="3145758" name="直接箭头连接符 6"/>
              <p:cNvCxnSpPr>
                <a:cxnSpLocks/>
                <a:stCxn id="1048783" idx="0"/>
                <a:endCxn id="1048782" idx="1"/>
              </p:cNvCxnSpPr>
              <p:nvPr/>
            </p:nvCxnSpPr>
            <p:spPr bwMode="auto">
              <a:xfrm flipV="1">
                <a:off x="4564323" y="2327313"/>
                <a:ext cx="0" cy="1236575"/>
              </a:xfrm>
              <a:prstGeom prst="straightConnector1">
                <a:avLst/>
              </a:prstGeom>
              <a:noFill/>
              <a:ln w="19050" cap="flat" cmpd="sng" algn="ctr">
                <a:solidFill>
                  <a:schemeClr val="bg1"/>
                </a:solidFill>
                <a:prstDash val="solid"/>
                <a:round/>
                <a:headEnd type="arrow" w="med" len="med"/>
                <a:tailEnd type="arrow" w="med" len="med"/>
              </a:ln>
              <a:effectLst/>
            </p:spPr>
          </p:cxnSp>
          <p:cxnSp>
            <p:nvCxnSpPr>
              <p:cNvPr id="3145759" name="直接箭头连接符 7"/>
              <p:cNvCxnSpPr>
                <a:cxnSpLocks/>
                <a:stCxn id="1048784" idx="0"/>
                <a:endCxn id="1048781" idx="2"/>
              </p:cNvCxnSpPr>
              <p:nvPr/>
            </p:nvCxnSpPr>
            <p:spPr bwMode="auto">
              <a:xfrm flipV="1">
                <a:off x="1880447" y="5364088"/>
                <a:ext cx="0" cy="995651"/>
              </a:xfrm>
              <a:prstGeom prst="straightConnector1">
                <a:avLst/>
              </a:prstGeom>
              <a:noFill/>
              <a:ln w="19050" cap="flat" cmpd="sng" algn="ctr">
                <a:solidFill>
                  <a:schemeClr val="bg1"/>
                </a:solidFill>
                <a:prstDash val="solid"/>
                <a:round/>
                <a:headEnd type="arrow" w="med" len="med"/>
                <a:tailEnd type="arrow" w="med" len="med"/>
              </a:ln>
              <a:effectLst/>
            </p:spPr>
          </p:cxnSp>
          <p:sp>
            <p:nvSpPr>
              <p:cNvPr id="1048785" name="云形 8"/>
              <p:cNvSpPr/>
              <p:nvPr/>
            </p:nvSpPr>
            <p:spPr bwMode="auto">
              <a:xfrm>
                <a:off x="862898" y="1666034"/>
                <a:ext cx="2035097" cy="769839"/>
              </a:xfrm>
              <a:prstGeom prst="cloud">
                <a:avLst/>
              </a:prstGeom>
              <a:solidFill>
                <a:srgbClr val="E1FFE1"/>
              </a:solidFill>
              <a:ln w="9525" cap="flat" cmpd="sng" algn="ctr">
                <a:solidFill>
                  <a:schemeClr val="tx1"/>
                </a:solidFill>
                <a:prstDash val="dash"/>
                <a:round/>
                <a:headEnd type="none" w="med" len="med"/>
                <a:tailEnd type="none" w="med" len="med"/>
              </a:ln>
              <a:effectLst/>
            </p:spPr>
            <p:txBody>
              <a:bodyPr vert="horz" wrap="square" lIns="61382" tIns="30691" rIns="61382" bIns="30691" numCol="1" rtlCol="0" anchor="ctr" anchorCtr="0" compatLnSpc="1">
                <a:prstTxWarp prst="textNoShape">
                  <a:avLst/>
                </a:prstTxWarp>
                <a:noAutofit/>
              </a:bodyPr>
              <a:lstStyle/>
              <a:p>
                <a:pPr algn="ctr" defTabSz="621308"/>
                <a:r>
                  <a:rPr lang="en-US" sz="1240" dirty="0">
                    <a:latin typeface="方正兰亭黑简体" panose="02000000000000000000" pitchFamily="2" charset="-122"/>
                    <a:ea typeface="方正兰亭黑简体" panose="02000000000000000000" pitchFamily="2" charset="-122"/>
                    <a:cs typeface="Arial" panose="020B0604020202020204" pitchFamily="34" charset="0"/>
                  </a:rPr>
                  <a:t>Huawei Health</a:t>
                </a:r>
              </a:p>
              <a:p>
                <a:pPr algn="ctr" defTabSz="621308" fontAlgn="base">
                  <a:spcBef>
                    <a:spcPct val="0"/>
                  </a:spcBef>
                  <a:spcAft>
                    <a:spcPct val="0"/>
                  </a:spcAft>
                </a:pPr>
                <a:r>
                  <a:rPr lang="en-US" sz="1240" dirty="0">
                    <a:latin typeface="方正兰亭黑简体" panose="02000000000000000000" pitchFamily="2" charset="-122"/>
                    <a:ea typeface="方正兰亭黑简体" panose="02000000000000000000" pitchFamily="2" charset="-122"/>
                    <a:cs typeface="Arial" panose="020B0604020202020204" pitchFamily="34" charset="0"/>
                  </a:rPr>
                  <a:t>Cloud</a:t>
                </a:r>
              </a:p>
            </p:txBody>
          </p:sp>
          <p:cxnSp>
            <p:nvCxnSpPr>
              <p:cNvPr id="3145760" name="直接箭头连接符 9"/>
              <p:cNvCxnSpPr>
                <a:cxnSpLocks/>
                <a:stCxn id="1048781" idx="0"/>
                <a:endCxn id="1048785" idx="1"/>
              </p:cNvCxnSpPr>
              <p:nvPr/>
            </p:nvCxnSpPr>
            <p:spPr bwMode="auto">
              <a:xfrm flipV="1">
                <a:off x="1880447" y="2435053"/>
                <a:ext cx="0" cy="1128835"/>
              </a:xfrm>
              <a:prstGeom prst="straightConnector1">
                <a:avLst/>
              </a:prstGeom>
              <a:noFill/>
              <a:ln w="19050" cap="flat" cmpd="sng" algn="ctr">
                <a:solidFill>
                  <a:schemeClr val="bg1"/>
                </a:solidFill>
                <a:prstDash val="solid"/>
                <a:round/>
                <a:headEnd type="arrow" w="med" len="med"/>
                <a:tailEnd type="arrow" w="med" len="med"/>
              </a:ln>
              <a:effectLst/>
            </p:spPr>
          </p:cxnSp>
          <p:cxnSp>
            <p:nvCxnSpPr>
              <p:cNvPr id="3145761" name="直接箭头连接符 10"/>
              <p:cNvCxnSpPr>
                <a:cxnSpLocks/>
                <a:endCxn id="1048785" idx="0"/>
              </p:cNvCxnSpPr>
              <p:nvPr/>
            </p:nvCxnSpPr>
            <p:spPr bwMode="auto">
              <a:xfrm flipH="1">
                <a:off x="2896300" y="2050953"/>
                <a:ext cx="821525" cy="0"/>
              </a:xfrm>
              <a:prstGeom prst="straightConnector1">
                <a:avLst/>
              </a:prstGeom>
              <a:noFill/>
              <a:ln w="19050" cap="flat" cmpd="sng" algn="ctr">
                <a:solidFill>
                  <a:schemeClr val="bg1"/>
                </a:solidFill>
                <a:prstDash val="solid"/>
                <a:round/>
                <a:headEnd type="arrow" w="med" len="med"/>
                <a:tailEnd type="none" w="med" len="med"/>
              </a:ln>
              <a:effectLst/>
            </p:spPr>
          </p:cxnSp>
          <p:sp>
            <p:nvSpPr>
              <p:cNvPr id="1048786" name="圆角矩形 11"/>
              <p:cNvSpPr/>
              <p:nvPr/>
            </p:nvSpPr>
            <p:spPr bwMode="auto">
              <a:xfrm>
                <a:off x="500495" y="3131880"/>
                <a:ext cx="5035935" cy="2520280"/>
              </a:xfrm>
              <a:prstGeom prst="roundRect">
                <a:avLst>
                  <a:gd name="adj" fmla="val 2894"/>
                </a:avLst>
              </a:prstGeom>
              <a:noFill/>
              <a:ln w="9525" cap="flat" cmpd="sng" algn="ctr">
                <a:solidFill>
                  <a:schemeClr val="bg1"/>
                </a:solidFill>
                <a:prstDash val="sysDot"/>
                <a:round/>
                <a:headEnd type="none" w="med" len="med"/>
                <a:tailEnd type="none" w="med" len="med"/>
              </a:ln>
              <a:effectLst/>
            </p:spPr>
            <p:txBody>
              <a:bodyPr vert="horz" wrap="square" lIns="61382" tIns="30691" rIns="61382" bIns="30691" numCol="1" rtlCol="0" anchor="t" anchorCtr="0" compatLnSpc="1">
                <a:prstTxWarp prst="textNoShape">
                  <a:avLst/>
                </a:prstTxWarp>
                <a:noAutofit/>
              </a:bodyPr>
              <a:lstStyle/>
              <a:p>
                <a:pPr defTabSz="621308" fontAlgn="base">
                  <a:spcBef>
                    <a:spcPct val="0"/>
                  </a:spcBef>
                  <a:spcAft>
                    <a:spcPct val="0"/>
                  </a:spcAft>
                </a:pPr>
                <a:r>
                  <a:rPr lang="en-US" sz="1550" b="1"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Phone</a:t>
                </a:r>
              </a:p>
            </p:txBody>
          </p:sp>
          <p:pic>
            <p:nvPicPr>
              <p:cNvPr id="2097188" name="图片 12"/>
              <p:cNvPicPr>
                <a:picLocks noChangeAspect="1"/>
              </p:cNvPicPr>
              <p:nvPr/>
            </p:nvPicPr>
            <p:blipFill>
              <a:blip r:embed="rId2" cstate="print"/>
              <a:stretch>
                <a:fillRect/>
              </a:stretch>
            </p:blipFill>
            <p:spPr>
              <a:xfrm>
                <a:off x="1288034" y="3707904"/>
                <a:ext cx="394286" cy="396000"/>
              </a:xfrm>
              <a:prstGeom prst="rect">
                <a:avLst/>
              </a:prstGeom>
            </p:spPr>
          </p:pic>
          <p:cxnSp>
            <p:nvCxnSpPr>
              <p:cNvPr id="3145762" name="直接箭头连接符 20"/>
              <p:cNvCxnSpPr>
                <a:cxnSpLocks/>
                <a:stCxn id="1048784" idx="3"/>
              </p:cNvCxnSpPr>
              <p:nvPr/>
            </p:nvCxnSpPr>
            <p:spPr bwMode="auto">
              <a:xfrm>
                <a:off x="2528500" y="6539760"/>
                <a:ext cx="1787657" cy="1"/>
              </a:xfrm>
              <a:prstGeom prst="straightConnector1">
                <a:avLst/>
              </a:prstGeom>
              <a:noFill/>
              <a:ln w="19050" cap="flat" cmpd="sng" algn="ctr">
                <a:solidFill>
                  <a:schemeClr val="bg1"/>
                </a:solidFill>
                <a:prstDash val="solid"/>
                <a:round/>
                <a:headEnd type="arrow" w="med" len="med"/>
                <a:tailEnd type="none" w="med" len="med"/>
              </a:ln>
              <a:effectLst/>
            </p:spPr>
          </p:cxnSp>
        </p:grpSp>
        <p:sp>
          <p:nvSpPr>
            <p:cNvPr id="1048787" name="文本框 16"/>
            <p:cNvSpPr txBox="1"/>
            <p:nvPr/>
          </p:nvSpPr>
          <p:spPr>
            <a:xfrm>
              <a:off x="2642171" y="5295520"/>
              <a:ext cx="1269676" cy="307777"/>
            </a:xfrm>
            <a:prstGeom prst="rect">
              <a:avLst/>
            </a:prstGeom>
            <a:noFill/>
          </p:spPr>
          <p:txBody>
            <a:bodyPr wrap="square" rtlCol="0">
              <a:spAutoFit/>
            </a:bodyPr>
            <a:lstStyle/>
            <a:p>
              <a:pPr algn="ctr"/>
              <a:r>
                <a:rPr lang="en-US" sz="1400" dirty="0">
                  <a:solidFill>
                    <a:schemeClr val="bg1"/>
                  </a:solidFill>
                  <a:latin typeface="方正兰亭黑简体" panose="02000000000000000000" pitchFamily="2" charset="-122"/>
                  <a:ea typeface="方正兰亭黑简体" panose="02000000000000000000" pitchFamily="2" charset="-122"/>
                </a:rPr>
                <a:t>Wear or use</a:t>
              </a:r>
            </a:p>
          </p:txBody>
        </p:sp>
        <p:sp>
          <p:nvSpPr>
            <p:cNvPr id="1048788" name="文本框 38"/>
            <p:cNvSpPr txBox="1"/>
            <p:nvPr/>
          </p:nvSpPr>
          <p:spPr>
            <a:xfrm>
              <a:off x="4510737" y="4999874"/>
              <a:ext cx="844977" cy="307777"/>
            </a:xfrm>
            <a:prstGeom prst="rect">
              <a:avLst/>
            </a:prstGeom>
            <a:noFill/>
          </p:spPr>
          <p:txBody>
            <a:bodyPr wrap="square" rtlCol="0">
              <a:spAutoFit/>
            </a:bodyPr>
            <a:lstStyle/>
            <a:p>
              <a:r>
                <a:rPr lang="en-US" sz="1400" dirty="0">
                  <a:solidFill>
                    <a:schemeClr val="bg1"/>
                  </a:solidFill>
                  <a:latin typeface="方正兰亭黑简体" panose="02000000000000000000" pitchFamily="2" charset="-122"/>
                  <a:ea typeface="方正兰亭黑简体" panose="02000000000000000000" pitchFamily="2" charset="-122"/>
                </a:rPr>
                <a:t>Service</a:t>
              </a:r>
            </a:p>
          </p:txBody>
        </p:sp>
        <p:sp>
          <p:nvSpPr>
            <p:cNvPr id="1048789" name="文本框 55"/>
            <p:cNvSpPr txBox="1"/>
            <p:nvPr/>
          </p:nvSpPr>
          <p:spPr>
            <a:xfrm>
              <a:off x="986627" y="4999874"/>
              <a:ext cx="844977" cy="307777"/>
            </a:xfrm>
            <a:prstGeom prst="rect">
              <a:avLst/>
            </a:prstGeom>
            <a:noFill/>
          </p:spPr>
          <p:txBody>
            <a:bodyPr wrap="square" rtlCol="0">
              <a:spAutoFit/>
            </a:bodyPr>
            <a:lstStyle/>
            <a:p>
              <a:r>
                <a:rPr lang="en-US" sz="1400" dirty="0">
                  <a:solidFill>
                    <a:schemeClr val="bg1"/>
                  </a:solidFill>
                  <a:latin typeface="方正兰亭黑简体" panose="02000000000000000000" pitchFamily="2" charset="-122"/>
                  <a:ea typeface="方正兰亭黑简体" panose="02000000000000000000" pitchFamily="2" charset="-122"/>
                </a:rPr>
                <a:t>Data </a:t>
              </a:r>
            </a:p>
          </p:txBody>
        </p:sp>
      </p:grpSp>
      <p:pic>
        <p:nvPicPr>
          <p:cNvPr id="2097189" name="图像" descr="图像"/>
          <p:cNvPicPr>
            <a:picLocks noChangeAspect="1"/>
          </p:cNvPicPr>
          <p:nvPr/>
        </p:nvPicPr>
        <p:blipFill rotWithShape="1">
          <a:blip r:embed="rId3"/>
          <a:srcRect r="69727"/>
          <a:stretch>
            <a:fillRect/>
          </a:stretch>
        </p:blipFill>
        <p:spPr>
          <a:xfrm>
            <a:off x="4360202" y="5689247"/>
            <a:ext cx="269747" cy="792046"/>
          </a:xfrm>
          <a:prstGeom prst="rect">
            <a:avLst/>
          </a:prstGeom>
          <a:ln w="12700">
            <a:miter lim="400000"/>
          </a:ln>
        </p:spPr>
      </p:pic>
      <p:sp>
        <p:nvSpPr>
          <p:cNvPr id="1048790" name="矩形 22"/>
          <p:cNvSpPr/>
          <p:nvPr/>
        </p:nvSpPr>
        <p:spPr>
          <a:xfrm>
            <a:off x="402722" y="385175"/>
            <a:ext cx="10379578" cy="553998"/>
          </a:xfrm>
          <a:prstGeom prst="rect">
            <a:avLst/>
          </a:prstGeom>
        </p:spPr>
        <p:txBody>
          <a:bodyPr wrap="square">
            <a:noAutofit/>
          </a:bodyPr>
          <a:lstStyle/>
          <a:p>
            <a:pPr>
              <a:lnSpc>
                <a:spcPct val="150000"/>
              </a:lnSpc>
            </a:pPr>
            <a:r>
              <a:rPr lang="en-US" sz="2400" i="1" dirty="0">
                <a:solidFill>
                  <a:schemeClr val="bg1"/>
                </a:solidFill>
                <a:latin typeface="方正兰亭黑简体" panose="02000000000000000000" pitchFamily="2" charset="-122"/>
                <a:ea typeface="方正兰亭粗黑简体" panose="02000000000000000000" pitchFamily="2" charset="-122"/>
              </a:rPr>
              <a:t>Scenario 2: Cloud </a:t>
            </a:r>
            <a:r>
              <a:rPr lang="en-US" sz="2400" i="1" dirty="0" smtClean="0">
                <a:solidFill>
                  <a:schemeClr val="bg1"/>
                </a:solidFill>
                <a:latin typeface="方正兰亭黑简体" panose="02000000000000000000" pitchFamily="2" charset="-122"/>
                <a:ea typeface="方正兰亭粗黑简体" panose="02000000000000000000" pitchFamily="2" charset="-122"/>
              </a:rPr>
              <a:t>APIs </a:t>
            </a:r>
            <a:r>
              <a:rPr lang="en-US" sz="2400" i="1" dirty="0">
                <a:solidFill>
                  <a:schemeClr val="bg1"/>
                </a:solidFill>
                <a:latin typeface="方正兰亭黑简体" panose="02000000000000000000" pitchFamily="2" charset="-122"/>
                <a:ea typeface="方正兰亭粗黑简体" panose="02000000000000000000" pitchFamily="2" charset="-122"/>
              </a:rPr>
              <a:t>based on Huawei Health Cloud and APP</a:t>
            </a:r>
          </a:p>
        </p:txBody>
      </p:sp>
      <p:sp>
        <p:nvSpPr>
          <p:cNvPr id="1048791" name="矩形 13"/>
          <p:cNvSpPr/>
          <p:nvPr/>
        </p:nvSpPr>
        <p:spPr>
          <a:xfrm>
            <a:off x="5939674" y="2055432"/>
            <a:ext cx="6096000" cy="2677656"/>
          </a:xfrm>
          <a:prstGeom prst="rect">
            <a:avLst/>
          </a:prstGeom>
        </p:spPr>
        <p:txBody>
          <a:bodyPr>
            <a:spAutoFit/>
          </a:bodyPr>
          <a:lstStyle/>
          <a:p>
            <a:pPr lvl="0">
              <a:lnSpc>
                <a:spcPct val="200000"/>
              </a:lnSpc>
            </a:pPr>
            <a:r>
              <a:rPr lang="en-US" sz="1600" i="1" dirty="0">
                <a:solidFill>
                  <a:prstClr val="white"/>
                </a:solidFill>
                <a:latin typeface="方正兰亭黑简体" panose="02000000000000000000" pitchFamily="2" charset="-122"/>
                <a:ea typeface="方正兰亭粗黑简体" panose="02000000000000000000" pitchFamily="2" charset="-122"/>
              </a:rPr>
              <a:t>Cloud </a:t>
            </a:r>
            <a:r>
              <a:rPr lang="en-US" sz="1600" i="1" dirty="0" smtClean="0">
                <a:solidFill>
                  <a:prstClr val="white"/>
                </a:solidFill>
                <a:latin typeface="方正兰亭黑简体" panose="02000000000000000000" pitchFamily="2" charset="-122"/>
                <a:ea typeface="方正兰亭粗黑简体" panose="02000000000000000000" pitchFamily="2" charset="-122"/>
              </a:rPr>
              <a:t>APIs</a:t>
            </a:r>
            <a:endParaRPr lang="en-US" sz="1600" i="1" dirty="0">
              <a:solidFill>
                <a:prstClr val="white"/>
              </a:solidFill>
              <a:latin typeface="方正兰亭黑简体" panose="02000000000000000000" pitchFamily="2" charset="-122"/>
              <a:ea typeface="方正兰亭粗黑简体" panose="02000000000000000000" pitchFamily="2" charset="-122"/>
            </a:endParaRPr>
          </a:p>
          <a:p>
            <a:pPr marL="285750" lvl="0" indent="-285750">
              <a:lnSpc>
                <a:spcPct val="200000"/>
              </a:lnSpc>
              <a:buFont typeface="Wingdings" panose="05000000000000000000" pitchFamily="2" charset="2"/>
              <a:buChar char="ü"/>
            </a:pPr>
            <a:r>
              <a:rPr lang="en-US" sz="1400" i="1" dirty="0">
                <a:solidFill>
                  <a:prstClr val="white"/>
                </a:solidFill>
                <a:latin typeface="方正兰亭黑简体" panose="02000000000000000000" pitchFamily="2" charset="-122"/>
                <a:ea typeface="方正兰亭粗黑简体" panose="02000000000000000000" pitchFamily="2" charset="-122"/>
              </a:rPr>
              <a:t>Open data from HUAWEI Health app</a:t>
            </a:r>
          </a:p>
          <a:p>
            <a:pPr marL="285750" lvl="0" indent="-285750">
              <a:lnSpc>
                <a:spcPct val="200000"/>
              </a:lnSpc>
              <a:buFont typeface="Wingdings" panose="05000000000000000000" pitchFamily="2" charset="2"/>
              <a:buChar char="ü"/>
            </a:pPr>
            <a:r>
              <a:rPr lang="en-US" sz="1400" i="1" dirty="0">
                <a:solidFill>
                  <a:prstClr val="white"/>
                </a:solidFill>
                <a:latin typeface="方正兰亭黑简体" panose="02000000000000000000" pitchFamily="2" charset="-122"/>
                <a:ea typeface="方正兰亭粗黑简体" panose="02000000000000000000" pitchFamily="2" charset="-122"/>
              </a:rPr>
              <a:t>Scenario-based data opening-up, based on data item combinations calculated by HUAWEI professional algorithms.</a:t>
            </a:r>
          </a:p>
          <a:p>
            <a:pPr marL="628650" lvl="1" indent="-361950">
              <a:lnSpc>
                <a:spcPct val="200000"/>
              </a:lnSpc>
              <a:buFont typeface="Wingdings" panose="05000000000000000000" pitchFamily="2" charset="2"/>
              <a:buChar char="ü"/>
            </a:pPr>
            <a:r>
              <a:rPr lang="en-US" sz="1200" i="1" dirty="0" err="1" smtClean="0">
                <a:solidFill>
                  <a:prstClr val="white"/>
                </a:solidFill>
                <a:latin typeface="方正兰亭黑简体" panose="02000000000000000000" pitchFamily="2" charset="-122"/>
                <a:ea typeface="方正兰亭粗黑简体" panose="02000000000000000000" pitchFamily="2" charset="-122"/>
              </a:rPr>
              <a:t>TruSeen</a:t>
            </a:r>
            <a:r>
              <a:rPr lang="en-US" sz="1200" i="1" dirty="0" smtClean="0">
                <a:solidFill>
                  <a:prstClr val="white"/>
                </a:solidFill>
                <a:latin typeface="方正兰亭黑简体" panose="02000000000000000000" pitchFamily="2" charset="-122"/>
                <a:ea typeface="方正兰亭粗黑简体" panose="02000000000000000000" pitchFamily="2" charset="-122"/>
              </a:rPr>
              <a:t>: algorithm for heart rate data</a:t>
            </a:r>
          </a:p>
          <a:p>
            <a:pPr marL="285750" lvl="0" indent="-285750">
              <a:lnSpc>
                <a:spcPct val="200000"/>
              </a:lnSpc>
              <a:buFont typeface="Wingdings" panose="05000000000000000000" pitchFamily="2" charset="2"/>
              <a:buChar char="ü"/>
            </a:pPr>
            <a:r>
              <a:rPr lang="en-US" sz="1400" i="1" dirty="0" smtClean="0">
                <a:solidFill>
                  <a:prstClr val="white"/>
                </a:solidFill>
                <a:latin typeface="方正兰亭黑简体" panose="02000000000000000000" pitchFamily="2" charset="-122"/>
                <a:ea typeface="方正兰亭粗黑简体" panose="02000000000000000000" pitchFamily="2" charset="-122"/>
              </a:rPr>
              <a:t>For </a:t>
            </a:r>
            <a:r>
              <a:rPr lang="en-US" sz="1400" i="1" dirty="0">
                <a:solidFill>
                  <a:prstClr val="white"/>
                </a:solidFill>
                <a:latin typeface="方正兰亭黑简体" panose="02000000000000000000" pitchFamily="2" charset="-122"/>
                <a:ea typeface="方正兰亭粗黑简体" panose="02000000000000000000" pitchFamily="2" charset="-122"/>
              </a:rPr>
              <a:t>two scenarios: personal information and workout records</a:t>
            </a:r>
          </a:p>
        </p:txBody>
      </p:sp>
      <p:sp>
        <p:nvSpPr>
          <p:cNvPr id="1048792" name="矩形 15"/>
          <p:cNvSpPr/>
          <p:nvPr/>
        </p:nvSpPr>
        <p:spPr>
          <a:xfrm>
            <a:off x="5422068" y="0"/>
            <a:ext cx="7019870" cy="340414"/>
          </a:xfrm>
          <a:prstGeom prst="rect">
            <a:avLst/>
          </a:prstGeom>
        </p:spPr>
        <p:txBody>
          <a:bodyPr wrap="none">
            <a:spAutoFit/>
          </a:bodyPr>
          <a:lstStyle/>
          <a:p>
            <a:pPr lvl="1">
              <a:lnSpc>
                <a:spcPct val="15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p:txBody>
      </p:sp>
      <p:pic>
        <p:nvPicPr>
          <p:cNvPr id="25" name="图片 24"/>
          <p:cNvPicPr>
            <a:picLocks noChangeAspect="1"/>
          </p:cNvPicPr>
          <p:nvPr/>
        </p:nvPicPr>
        <p:blipFill>
          <a:blip r:embed="rId4"/>
          <a:stretch>
            <a:fillRect/>
          </a:stretch>
        </p:blipFill>
        <p:spPr>
          <a:xfrm>
            <a:off x="335360" y="6244599"/>
            <a:ext cx="1809750" cy="476250"/>
          </a:xfrm>
          <a:prstGeom prst="rect">
            <a:avLst/>
          </a:prstGeom>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5" name="表格 3"/>
          <p:cNvGraphicFramePr>
            <a:graphicFrameLocks noGrp="1" noChangeAspect="1"/>
          </p:cNvGraphicFramePr>
          <p:nvPr/>
        </p:nvGraphicFramePr>
        <p:xfrm>
          <a:off x="515938" y="1429636"/>
          <a:ext cx="11160125" cy="2773440"/>
        </p:xfrm>
        <a:graphic>
          <a:graphicData uri="http://schemas.openxmlformats.org/drawingml/2006/table">
            <a:tbl>
              <a:tblPr/>
              <a:tblGrid>
                <a:gridCol w="4141787"/>
                <a:gridCol w="7018338"/>
              </a:tblGrid>
              <a:tr h="206594">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0" marR="0" lvl="0" indent="0" algn="ctr" defTabSz="456521" rtl="0" eaLnBrk="1" fontAlgn="b" latinLnBrk="0" hangingPunct="1">
                        <a:lnSpc>
                          <a:spcPct val="100000"/>
                        </a:lnSpc>
                        <a:spcBef>
                          <a:spcPts val="0"/>
                        </a:spcBef>
                        <a:spcAft>
                          <a:spcPts val="0"/>
                        </a:spcAft>
                        <a:buClrTx/>
                        <a:buSzTx/>
                        <a:buFontTx/>
                        <a:buNone/>
                      </a:pPr>
                      <a:r>
                        <a:rPr lang="en-US" sz="1600" b="1" i="0" u="none" strike="noStrike" dirty="0">
                          <a:solidFill>
                            <a:schemeClr val="tx1"/>
                          </a:solidFill>
                          <a:latin typeface="方正兰亭黑简体" panose="02000000000000000000" pitchFamily="2" charset="-122"/>
                          <a:ea typeface="方正兰亭黑简体" panose="02000000000000000000" pitchFamily="2" charset="-122"/>
                          <a:cs typeface="+mn-cs"/>
                        </a:rPr>
                        <a:t>Cloud API</a:t>
                      </a:r>
                    </a:p>
                  </a:txBody>
                  <a:tcPr marL="0" marR="0" marT="18000" marB="1800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accent4"/>
                    </a:solid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algn="ctr" fontAlgn="b"/>
                      <a:r>
                        <a:rPr lang="en-US" sz="1600" b="1" i="0" u="none" strike="noStrike" dirty="0">
                          <a:solidFill>
                            <a:schemeClr val="tx1"/>
                          </a:solidFill>
                          <a:latin typeface="方正兰亭黑简体" panose="02000000000000000000" pitchFamily="2" charset="-122"/>
                          <a:ea typeface="方正兰亭黑简体" panose="02000000000000000000" pitchFamily="2" charset="-122"/>
                        </a:rPr>
                        <a:t>Description</a:t>
                      </a:r>
                    </a:p>
                  </a:txBody>
                  <a:tcPr marL="0" marR="0" marT="18000" marB="18000" anchor="ctr">
                    <a:lnL w="12700" cap="flat" cmpd="sng" algn="ctr">
                      <a:solidFill>
                        <a:srgbClr val="FFFFFF"/>
                      </a:solidFill>
                      <a:prstDash val="solid"/>
                      <a:round/>
                      <a:headEnd type="none" w="med" len="med"/>
                      <a:tailEnd type="none" w="med" len="med"/>
                    </a:lnL>
                    <a:lnR w="12700" cmpd="sng">
                      <a:solidFill>
                        <a:srgbClr val="FFFFFF"/>
                      </a:solidFill>
                      <a:headEnd type="none" w="med" len="med"/>
                      <a:tailEnd type="none" w="med" len="med"/>
                    </a:lnR>
                    <a:lnT w="12700" cmpd="sng">
                      <a:solidFill>
                        <a:srgbClr val="FFFFFF"/>
                      </a:solidFill>
                      <a:headEnd type="none" w="med" len="med"/>
                      <a:tailEnd type="none" w="med" len="med"/>
                    </a:lnT>
                    <a:lnB w="12700" cmpd="sng">
                      <a:solidFill>
                        <a:srgbClr val="FFFFFF"/>
                      </a:solidFill>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accent4"/>
                    </a:solidFill>
                  </a:tcPr>
                </a:tc>
              </a:tr>
              <a:tr h="184091">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1" i="0" u="none" strike="noStrike" dirty="0">
                          <a:solidFill>
                            <a:srgbClr val="FFC000"/>
                          </a:solidFill>
                          <a:latin typeface="方正兰亭黑简体" panose="02000000000000000000" pitchFamily="2" charset="-122"/>
                          <a:ea typeface="方正兰亭黑简体" panose="02000000000000000000" pitchFamily="2" charset="-122"/>
                        </a:rPr>
                        <a:t>API for infrastructure capability openness</a:t>
                      </a:r>
                    </a:p>
                  </a:txBody>
                  <a:tcPr marL="0" marR="0" marT="18000" marB="1800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rtl="0" fontAlgn="b"/>
                      <a:endParaRPr lang="zh-CN" altLang="en-US" sz="1400" b="0" i="0" u="none" strike="noStrike" dirty="0">
                        <a:solidFill>
                          <a:srgbClr val="000000"/>
                        </a:solidFill>
                        <a:effectLst/>
                        <a:latin typeface="方正兰亭黑简体" panose="02000000000000000000" pitchFamily="2" charset="-122"/>
                        <a:ea typeface="方正兰亭黑简体" panose="02000000000000000000" pitchFamily="2" charset="-122"/>
                      </a:endParaRPr>
                    </a:p>
                  </a:txBody>
                  <a:tcPr marL="0" marR="0" marT="18000" marB="1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r>
              <a:tr h="194286">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0" i="0" u="none" strike="noStrike" dirty="0">
                          <a:solidFill>
                            <a:schemeClr val="bg1"/>
                          </a:solidFill>
                          <a:latin typeface="方正兰亭黑简体" panose="02000000000000000000" pitchFamily="2" charset="-122"/>
                          <a:ea typeface="方正兰亭黑简体" panose="02000000000000000000" pitchFamily="2" charset="-122"/>
                        </a:rPr>
                        <a:t>huawei.oauth2.user.getTokenInfo</a:t>
                      </a:r>
                    </a:p>
                  </a:txBody>
                  <a:tcPr marL="0" marR="0" marT="18000" marB="1800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marR="0" lvl="1" indent="0" algn="l" defTabSz="456521" rtl="0" eaLnBrk="1" fontAlgn="b" latinLnBrk="0" hangingPunct="1">
                        <a:lnSpc>
                          <a:spcPct val="100000"/>
                        </a:lnSpc>
                        <a:spcBef>
                          <a:spcPts val="0"/>
                        </a:spcBef>
                        <a:spcAft>
                          <a:spcPts val="0"/>
                        </a:spcAft>
                        <a:buClrTx/>
                        <a:buSzTx/>
                        <a:buFontTx/>
                        <a:buNone/>
                      </a:pPr>
                      <a:r>
                        <a:rPr lang="en-US" sz="1400" b="0" i="0" u="none" strike="noStrike" dirty="0">
                          <a:solidFill>
                            <a:schemeClr val="bg1"/>
                          </a:solidFill>
                          <a:latin typeface="方正兰亭黑简体" panose="02000000000000000000" pitchFamily="2" charset="-122"/>
                          <a:ea typeface="方正兰亭黑简体" panose="02000000000000000000" pitchFamily="2" charset="-122"/>
                        </a:rPr>
                        <a:t>Query the token information, such as the </a:t>
                      </a:r>
                      <a:r>
                        <a:rPr lang="en-US" sz="1400" b="0" i="0" u="none" strike="noStrike" dirty="0" err="1">
                          <a:solidFill>
                            <a:schemeClr val="bg1"/>
                          </a:solidFill>
                          <a:latin typeface="方正兰亭黑简体" panose="02000000000000000000" pitchFamily="2" charset="-122"/>
                          <a:ea typeface="方正兰亭黑简体" panose="02000000000000000000" pitchFamily="2" charset="-122"/>
                        </a:rPr>
                        <a:t>openid</a:t>
                      </a:r>
                      <a:r>
                        <a:rPr lang="en-US" sz="1400" b="0" i="0" u="none" strike="noStrike" dirty="0">
                          <a:solidFill>
                            <a:schemeClr val="bg1"/>
                          </a:solidFill>
                          <a:latin typeface="方正兰亭黑简体" panose="02000000000000000000" pitchFamily="2" charset="-122"/>
                          <a:ea typeface="方正兰亭黑简体" panose="02000000000000000000" pitchFamily="2" charset="-122"/>
                        </a:rPr>
                        <a:t> of a user.</a:t>
                      </a:r>
                    </a:p>
                  </a:txBody>
                  <a:tcPr marL="0" marR="0" marT="18000" marB="1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r>
              <a:tr h="184091">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1" i="0" u="none" strike="noStrike" dirty="0">
                          <a:solidFill>
                            <a:srgbClr val="FFC000"/>
                          </a:solidFill>
                          <a:latin typeface="方正兰亭黑简体" panose="02000000000000000000" pitchFamily="2" charset="-122"/>
                          <a:ea typeface="方正兰亭黑简体" panose="02000000000000000000" pitchFamily="2" charset="-122"/>
                        </a:rPr>
                        <a:t>APIs related to fitness data</a:t>
                      </a:r>
                    </a:p>
                  </a:txBody>
                  <a:tcPr marL="0" marR="0" marT="18000" marB="1800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rtl="0" fontAlgn="b"/>
                      <a:endParaRPr lang="zh-CN" altLang="en-US" sz="14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0" marR="0" marT="18000" marB="1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r>
              <a:tr h="184091">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ctr"/>
                      <a:r>
                        <a:rPr lang="en-US" sz="1400" b="0" i="0" u="none" strike="noStrike" dirty="0" err="1">
                          <a:solidFill>
                            <a:schemeClr val="bg1"/>
                          </a:solidFill>
                          <a:latin typeface="方正兰亭黑简体" panose="02000000000000000000" pitchFamily="2" charset="-122"/>
                          <a:ea typeface="方正兰亭黑简体" panose="02000000000000000000" pitchFamily="2" charset="-122"/>
                        </a:rPr>
                        <a:t>getSportsStat</a:t>
                      </a:r>
                      <a:endParaRPr lang="en-US" sz="1400" b="0" i="0" u="none" strike="noStrike" dirty="0">
                        <a:solidFill>
                          <a:schemeClr val="bg1"/>
                        </a:solidFill>
                        <a:latin typeface="方正兰亭黑简体" panose="02000000000000000000" pitchFamily="2" charset="-122"/>
                        <a:ea typeface="方正兰亭黑简体" panose="02000000000000000000" pitchFamily="2" charset="-122"/>
                      </a:endParaRPr>
                    </a:p>
                  </a:txBody>
                  <a:tcPr marL="0" marR="0" marT="18000" marB="1800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marR="0" lvl="1" indent="0" algn="l" defTabSz="456521" rtl="0" eaLnBrk="1" fontAlgn="ctr" latinLnBrk="0" hangingPunct="1">
                        <a:lnSpc>
                          <a:spcPct val="100000"/>
                        </a:lnSpc>
                        <a:spcBef>
                          <a:spcPts val="0"/>
                        </a:spcBef>
                        <a:spcAft>
                          <a:spcPts val="0"/>
                        </a:spcAft>
                        <a:buClrTx/>
                        <a:buSzTx/>
                        <a:buFontTx/>
                        <a:buNone/>
                      </a:pPr>
                      <a:r>
                        <a:rPr lang="en-US" sz="1400" b="0" i="0" u="none" strike="noStrike" dirty="0">
                          <a:solidFill>
                            <a:schemeClr val="bg1"/>
                          </a:solidFill>
                          <a:latin typeface="方正兰亭黑简体" panose="02000000000000000000" pitchFamily="2" charset="-122"/>
                          <a:ea typeface="方正兰亭黑简体" panose="02000000000000000000" pitchFamily="2" charset="-122"/>
                        </a:rPr>
                        <a:t>Query daily exercise data summary of a user.</a:t>
                      </a:r>
                    </a:p>
                  </a:txBody>
                  <a:tcPr marL="0" marR="0" marT="18000" marB="1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r>
              <a:tr h="184091">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ctr"/>
                      <a:r>
                        <a:rPr lang="en-US" sz="1400" b="0" i="0" u="none" strike="noStrike" dirty="0" err="1">
                          <a:solidFill>
                            <a:schemeClr val="bg1"/>
                          </a:solidFill>
                          <a:latin typeface="方正兰亭黑简体" panose="02000000000000000000" pitchFamily="2" charset="-122"/>
                          <a:ea typeface="方正兰亭黑简体" panose="02000000000000000000" pitchFamily="2" charset="-122"/>
                        </a:rPr>
                        <a:t>getMotionPathData</a:t>
                      </a:r>
                      <a:endParaRPr lang="en-US" sz="1400" b="0" i="0" u="none" strike="noStrike" dirty="0">
                        <a:solidFill>
                          <a:schemeClr val="bg1"/>
                        </a:solidFill>
                        <a:latin typeface="方正兰亭黑简体" panose="02000000000000000000" pitchFamily="2" charset="-122"/>
                        <a:ea typeface="方正兰亭黑简体" panose="02000000000000000000" pitchFamily="2" charset="-122"/>
                      </a:endParaRPr>
                    </a:p>
                  </a:txBody>
                  <a:tcPr marL="0" marR="0" marT="18000" marB="1800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marR="0" lvl="1" indent="0" algn="l" defTabSz="456521" rtl="0" eaLnBrk="1" fontAlgn="ctr" latinLnBrk="0" hangingPunct="1">
                        <a:lnSpc>
                          <a:spcPct val="100000"/>
                        </a:lnSpc>
                        <a:spcBef>
                          <a:spcPts val="0"/>
                        </a:spcBef>
                        <a:spcAft>
                          <a:spcPts val="0"/>
                        </a:spcAft>
                        <a:buClrTx/>
                        <a:buSzTx/>
                        <a:buFontTx/>
                        <a:buNone/>
                      </a:pPr>
                      <a:r>
                        <a:rPr lang="en-US" sz="1400" b="0" i="0" u="none" strike="noStrike" dirty="0">
                          <a:solidFill>
                            <a:schemeClr val="bg1"/>
                          </a:solidFill>
                          <a:latin typeface="方正兰亭黑简体" panose="02000000000000000000" pitchFamily="2" charset="-122"/>
                          <a:ea typeface="方正兰亭黑简体" panose="02000000000000000000" pitchFamily="2" charset="-122"/>
                        </a:rPr>
                        <a:t>Query the workout trajectory.</a:t>
                      </a:r>
                    </a:p>
                  </a:txBody>
                  <a:tcPr marL="0" marR="0" marT="18000" marB="1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r>
              <a:tr h="184091">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1" i="0" u="none" strike="noStrike" dirty="0">
                          <a:solidFill>
                            <a:srgbClr val="FFC000"/>
                          </a:solidFill>
                          <a:latin typeface="方正兰亭黑简体" panose="02000000000000000000" pitchFamily="2" charset="-122"/>
                          <a:ea typeface="方正兰亭黑简体" panose="02000000000000000000" pitchFamily="2" charset="-122"/>
                        </a:rPr>
                        <a:t>API related to user and device info</a:t>
                      </a:r>
                    </a:p>
                  </a:txBody>
                  <a:tcPr marL="0" marR="0" marT="18000" marB="1800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rtl="0" fontAlgn="b"/>
                      <a:endParaRPr lang="zh-CN" altLang="en-US" sz="14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0" marR="0" marT="18000" marB="18000" anchor="ctr">
                    <a:lnL w="12700" cap="flat" cmpd="sng" algn="ctr">
                      <a:solidFill>
                        <a:srgbClr val="FFFFFF"/>
                      </a:solidFill>
                      <a:prstDash val="solid"/>
                      <a:round/>
                      <a:headEnd type="none" w="med" len="med"/>
                      <a:tailEnd type="none" w="med" len="med"/>
                    </a:lnL>
                    <a:lnR w="12700" cmpd="sng">
                      <a:solidFill>
                        <a:srgbClr val="FFFFFF"/>
                      </a:solidFill>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r h="184091">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0" i="0" u="none" strike="noStrike" dirty="0" err="1">
                          <a:solidFill>
                            <a:schemeClr val="bg1"/>
                          </a:solidFill>
                          <a:latin typeface="方正兰亭黑简体" panose="02000000000000000000" pitchFamily="2" charset="-122"/>
                          <a:ea typeface="方正兰亭黑简体" panose="02000000000000000000" pitchFamily="2" charset="-122"/>
                        </a:rPr>
                        <a:t>getDeviceInfo</a:t>
                      </a:r>
                      <a:endParaRPr lang="en-US" sz="1400" b="0" i="0" u="none" strike="noStrike" dirty="0">
                        <a:solidFill>
                          <a:schemeClr val="bg1"/>
                        </a:solidFill>
                        <a:latin typeface="方正兰亭黑简体" panose="02000000000000000000" pitchFamily="2" charset="-122"/>
                        <a:ea typeface="方正兰亭黑简体" panose="02000000000000000000" pitchFamily="2" charset="-122"/>
                      </a:endParaRPr>
                    </a:p>
                  </a:txBody>
                  <a:tcPr marL="0" marR="0" marT="18000" marB="1800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0" indent="0" algn="l" fontAlgn="b"/>
                      <a:r>
                        <a:rPr lang="en-US" sz="1400" b="0" i="0" u="none" strike="noStrike" dirty="0" smtClean="0">
                          <a:solidFill>
                            <a:schemeClr val="bg1"/>
                          </a:solidFill>
                          <a:latin typeface="方正兰亭黑简体" panose="02000000000000000000" pitchFamily="2" charset="-122"/>
                          <a:ea typeface="方正兰亭黑简体" panose="02000000000000000000" pitchFamily="2" charset="-122"/>
                        </a:rPr>
                        <a:t>Query </a:t>
                      </a:r>
                      <a:r>
                        <a:rPr lang="en-US" sz="1400" b="0" i="0" u="none" strike="noStrike" dirty="0">
                          <a:solidFill>
                            <a:schemeClr val="bg1"/>
                          </a:solidFill>
                          <a:latin typeface="方正兰亭黑简体" panose="02000000000000000000" pitchFamily="2" charset="-122"/>
                          <a:ea typeface="方正兰亭黑简体" panose="02000000000000000000" pitchFamily="2" charset="-122"/>
                        </a:rPr>
                        <a:t>the information of a linked device.</a:t>
                      </a:r>
                    </a:p>
                  </a:txBody>
                  <a:tcPr marL="0" marR="0" marT="18000" marB="18000" anchor="ctr">
                    <a:lnL w="12700" cap="flat" cmpd="sng" algn="ctr">
                      <a:solidFill>
                        <a:srgbClr val="FFFFFF"/>
                      </a:solidFill>
                      <a:prstDash val="solid"/>
                      <a:round/>
                      <a:headEnd type="none" w="med" len="med"/>
                      <a:tailEnd type="none" w="med" len="med"/>
                    </a:lnL>
                    <a:lnR w="12700" cmpd="sng">
                      <a:solidFill>
                        <a:srgbClr val="FFFFFF"/>
                      </a:solidFill>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r h="184091">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1" i="0" u="none" strike="noStrike" dirty="0">
                          <a:solidFill>
                            <a:srgbClr val="FFC000"/>
                          </a:solidFill>
                          <a:latin typeface="方正兰亭黑简体" panose="02000000000000000000" pitchFamily="2" charset="-122"/>
                          <a:ea typeface="方正兰亭黑简体" panose="02000000000000000000" pitchFamily="2" charset="-122"/>
                        </a:rPr>
                        <a:t>API related to operation and activity info</a:t>
                      </a:r>
                    </a:p>
                  </a:txBody>
                  <a:tcPr marL="0" marR="0" marT="18000" marB="1800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rtl="0" fontAlgn="b"/>
                      <a:endParaRPr lang="zh-CN" altLang="en-US" sz="1400" b="0" i="0" u="none" strike="noStrike" dirty="0">
                        <a:solidFill>
                          <a:schemeClr val="tx1"/>
                        </a:solidFill>
                        <a:effectLst/>
                        <a:latin typeface="方正兰亭黑简体" panose="02000000000000000000" pitchFamily="2" charset="-122"/>
                        <a:ea typeface="方正兰亭黑简体" panose="02000000000000000000" pitchFamily="2" charset="-122"/>
                      </a:endParaRPr>
                    </a:p>
                  </a:txBody>
                  <a:tcPr marL="0" marR="0" marT="18000" marB="1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r>
              <a:tr h="184091">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0" i="0" u="none" strike="noStrike" dirty="0" err="1">
                          <a:solidFill>
                            <a:schemeClr val="bg1"/>
                          </a:solidFill>
                          <a:latin typeface="方正兰亭黑简体" panose="02000000000000000000" pitchFamily="2" charset="-122"/>
                          <a:ea typeface="方正兰亭黑简体" panose="02000000000000000000" pitchFamily="2" charset="-122"/>
                        </a:rPr>
                        <a:t>joinActivity</a:t>
                      </a:r>
                      <a:endParaRPr lang="en-US" sz="1400" b="0" i="0" u="none" strike="noStrike" dirty="0">
                        <a:solidFill>
                          <a:schemeClr val="bg1"/>
                        </a:solidFill>
                        <a:latin typeface="方正兰亭黑简体" panose="02000000000000000000" pitchFamily="2" charset="-122"/>
                        <a:ea typeface="方正兰亭黑简体" panose="02000000000000000000" pitchFamily="2" charset="-122"/>
                      </a:endParaRPr>
                    </a:p>
                  </a:txBody>
                  <a:tcPr marL="0" marR="0" marT="18000" marB="1800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marR="0" lvl="1" indent="0" algn="l" defTabSz="456521" rtl="0" eaLnBrk="1" fontAlgn="b" latinLnBrk="0" hangingPunct="1">
                        <a:lnSpc>
                          <a:spcPct val="100000"/>
                        </a:lnSpc>
                        <a:spcBef>
                          <a:spcPts val="0"/>
                        </a:spcBef>
                        <a:spcAft>
                          <a:spcPts val="0"/>
                        </a:spcAft>
                        <a:buClrTx/>
                        <a:buSzTx/>
                        <a:buFontTx/>
                        <a:buNone/>
                      </a:pPr>
                      <a:r>
                        <a:rPr lang="en-US" sz="1400" b="0" i="0" u="none" strike="noStrike" dirty="0">
                          <a:solidFill>
                            <a:schemeClr val="bg1"/>
                          </a:solidFill>
                          <a:latin typeface="方正兰亭黑简体" panose="02000000000000000000" pitchFamily="2" charset="-122"/>
                          <a:ea typeface="方正兰亭黑简体" panose="02000000000000000000" pitchFamily="2" charset="-122"/>
                        </a:rPr>
                        <a:t>Join an activity.</a:t>
                      </a:r>
                    </a:p>
                  </a:txBody>
                  <a:tcPr marL="0" marR="0" marT="18000" marB="1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r>
              <a:tr h="184091">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0" i="0" u="none" strike="noStrike" dirty="0" err="1">
                          <a:solidFill>
                            <a:schemeClr val="bg1"/>
                          </a:solidFill>
                          <a:latin typeface="方正兰亭黑简体" panose="02000000000000000000" pitchFamily="2" charset="-122"/>
                          <a:ea typeface="方正兰亭黑简体" panose="02000000000000000000" pitchFamily="2" charset="-122"/>
                        </a:rPr>
                        <a:t>sendPushMessage</a:t>
                      </a:r>
                      <a:endParaRPr lang="en-US" sz="1400" b="0" i="0" u="none" strike="noStrike" dirty="0">
                        <a:solidFill>
                          <a:schemeClr val="bg1"/>
                        </a:solidFill>
                        <a:latin typeface="方正兰亭黑简体" panose="02000000000000000000" pitchFamily="2" charset="-122"/>
                        <a:ea typeface="方正兰亭黑简体" panose="02000000000000000000" pitchFamily="2" charset="-122"/>
                      </a:endParaRPr>
                    </a:p>
                  </a:txBody>
                  <a:tcPr marL="0" marR="0" marT="18000" marB="1800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marR="0" lvl="1" indent="0" algn="l" defTabSz="456521" rtl="0" eaLnBrk="1" fontAlgn="b" latinLnBrk="0" hangingPunct="1">
                        <a:lnSpc>
                          <a:spcPct val="100000"/>
                        </a:lnSpc>
                        <a:spcBef>
                          <a:spcPts val="0"/>
                        </a:spcBef>
                        <a:spcAft>
                          <a:spcPts val="0"/>
                        </a:spcAft>
                        <a:buClrTx/>
                        <a:buSzTx/>
                        <a:buFontTx/>
                        <a:buNone/>
                      </a:pPr>
                      <a:r>
                        <a:rPr lang="en-US" sz="1400" b="0" i="0" u="none" strike="noStrike" dirty="0">
                          <a:solidFill>
                            <a:schemeClr val="bg1"/>
                          </a:solidFill>
                          <a:latin typeface="方正兰亭黑简体" panose="02000000000000000000" pitchFamily="2" charset="-122"/>
                          <a:ea typeface="方正兰亭黑简体" panose="02000000000000000000" pitchFamily="2" charset="-122"/>
                        </a:rPr>
                        <a:t>Send push messages.</a:t>
                      </a:r>
                    </a:p>
                  </a:txBody>
                  <a:tcPr marL="0" marR="0" marT="18000" marB="1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r>
            </a:tbl>
          </a:graphicData>
        </a:graphic>
      </p:graphicFrame>
      <p:sp>
        <p:nvSpPr>
          <p:cNvPr id="1048793" name="矩形 4"/>
          <p:cNvSpPr/>
          <p:nvPr/>
        </p:nvSpPr>
        <p:spPr>
          <a:xfrm>
            <a:off x="437865" y="1002061"/>
            <a:ext cx="5770736" cy="464486"/>
          </a:xfrm>
          <a:prstGeom prst="rect">
            <a:avLst/>
          </a:prstGeom>
        </p:spPr>
        <p:txBody>
          <a:bodyPr wrap="square">
            <a:spAutoFit/>
          </a:bodyPr>
          <a:lstStyle/>
          <a:p>
            <a:pPr>
              <a:lnSpc>
                <a:spcPct val="150000"/>
              </a:lnSpc>
            </a:pPr>
            <a:endParaRPr lang="en-US" altLang="zh-CN" i="1" dirty="0">
              <a:solidFill>
                <a:schemeClr val="bg1"/>
              </a:solidFill>
              <a:latin typeface="方正兰亭黑简体" panose="02000000000000000000" pitchFamily="2" charset="-122"/>
              <a:ea typeface="方正兰亭粗黑简体" panose="02000000000000000000" pitchFamily="2" charset="-122"/>
            </a:endParaRPr>
          </a:p>
        </p:txBody>
      </p:sp>
      <p:sp>
        <p:nvSpPr>
          <p:cNvPr id="1048794" name="Option1 : 标题 50pt"/>
          <p:cNvSpPr txBox="1"/>
          <p:nvPr/>
        </p:nvSpPr>
        <p:spPr>
          <a:xfrm>
            <a:off x="517892" y="4279424"/>
            <a:ext cx="3675976" cy="330603"/>
          </a:xfrm>
          <a:prstGeom prst="rect">
            <a:avLst/>
          </a:prstGeom>
        </p:spPr>
        <p:txBody>
          <a:bodyPr lIns="0" tIns="0" rIns="0" bIns="0">
            <a:spAutoFit/>
          </a:bodyPr>
          <a:lstStyle>
            <a:lvl1pPr algn="l" defTabSz="696515" rtl="0" eaLnBrk="1" latinLnBrk="0" hangingPunct="1">
              <a:lnSpc>
                <a:spcPct val="130000"/>
              </a:lnSpc>
              <a:spcBef>
                <a:spcPct val="0"/>
              </a:spcBef>
              <a:buNone/>
              <a:defRPr sz="5000" kern="1200" spc="500">
                <a:solidFill>
                  <a:schemeClr val="tx1"/>
                </a:solidFill>
                <a:latin typeface="FZLanTingHeiS-R-GB"/>
                <a:ea typeface="FZLanTingHeiS-R-GB"/>
                <a:cs typeface="FZLanTingHeiS-R-GB"/>
                <a:sym typeface="FZLanTingHeiS-R-GB"/>
              </a:defRPr>
            </a:lvl1pPr>
          </a:lstStyle>
          <a:p>
            <a:r>
              <a:rPr lang="en-US" sz="1800" spc="0" dirty="0">
                <a:solidFill>
                  <a:schemeClr val="bg1"/>
                </a:solidFill>
                <a:latin typeface="方正兰亭黑简体" panose="02000000000000000000" pitchFamily="2" charset="-122"/>
                <a:ea typeface="方正兰亭黑简体" panose="02000000000000000000" pitchFamily="2" charset="-122"/>
              </a:rPr>
              <a:t>Open data items</a:t>
            </a:r>
          </a:p>
        </p:txBody>
      </p:sp>
      <p:graphicFrame>
        <p:nvGraphicFramePr>
          <p:cNvPr id="4194306" name="表格 6"/>
          <p:cNvGraphicFramePr>
            <a:graphicFrameLocks noGrp="1" noChangeAspect="1"/>
          </p:cNvGraphicFramePr>
          <p:nvPr>
            <p:extLst>
              <p:ext uri="{D42A27DB-BD31-4B8C-83A1-F6EECF244321}">
                <p14:modId xmlns:p14="http://schemas.microsoft.com/office/powerpoint/2010/main" val="2715304683"/>
              </p:ext>
            </p:extLst>
          </p:nvPr>
        </p:nvGraphicFramePr>
        <p:xfrm>
          <a:off x="515938" y="4715870"/>
          <a:ext cx="11160125" cy="1789920"/>
        </p:xfrm>
        <a:graphic>
          <a:graphicData uri="http://schemas.openxmlformats.org/drawingml/2006/table">
            <a:tbl>
              <a:tblPr/>
              <a:tblGrid>
                <a:gridCol w="4113212"/>
                <a:gridCol w="7046913"/>
              </a:tblGrid>
              <a:tr h="108638">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0" marR="0" lvl="0" indent="0" algn="ctr" defTabSz="456521" rtl="0" eaLnBrk="1" fontAlgn="b" latinLnBrk="0" hangingPunct="1">
                        <a:lnSpc>
                          <a:spcPct val="100000"/>
                        </a:lnSpc>
                        <a:spcBef>
                          <a:spcPts val="0"/>
                        </a:spcBef>
                        <a:spcAft>
                          <a:spcPts val="0"/>
                        </a:spcAft>
                        <a:buClrTx/>
                        <a:buSzTx/>
                        <a:buFontTx/>
                        <a:buNone/>
                      </a:pPr>
                      <a:r>
                        <a:rPr lang="en-US" sz="1600" b="1" i="0" u="none" strike="noStrike" dirty="0">
                          <a:solidFill>
                            <a:schemeClr val="tx1"/>
                          </a:solidFill>
                          <a:latin typeface="方正兰亭黑简体" panose="02000000000000000000" pitchFamily="2" charset="-122"/>
                          <a:ea typeface="方正兰亭黑简体" panose="02000000000000000000" pitchFamily="2" charset="-122"/>
                          <a:cs typeface="+mn-cs"/>
                        </a:rPr>
                        <a:t>Cloud API</a:t>
                      </a:r>
                    </a:p>
                  </a:txBody>
                  <a:tcPr marL="0" marR="0" marT="18000" marB="1800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accent4"/>
                    </a:solid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algn="ctr" fontAlgn="b"/>
                      <a:r>
                        <a:rPr lang="en-US" sz="1600" b="1" i="0" u="none" strike="noStrike" dirty="0">
                          <a:solidFill>
                            <a:schemeClr val="tx1"/>
                          </a:solidFill>
                          <a:latin typeface="方正兰亭黑简体" panose="02000000000000000000" pitchFamily="2" charset="-122"/>
                          <a:ea typeface="方正兰亭黑简体" panose="02000000000000000000" pitchFamily="2" charset="-122"/>
                        </a:rPr>
                        <a:t>Description</a:t>
                      </a:r>
                    </a:p>
                  </a:txBody>
                  <a:tcPr marL="0" marR="0" marT="18000" marB="18000" anchor="ctr">
                    <a:lnL w="12700" cap="flat" cmpd="sng" algn="ctr">
                      <a:solidFill>
                        <a:srgbClr val="FFFFFF"/>
                      </a:solidFill>
                      <a:prstDash val="solid"/>
                      <a:round/>
                      <a:headEnd type="none" w="med" len="med"/>
                      <a:tailEnd type="none" w="med" len="med"/>
                    </a:lnL>
                    <a:lnR w="12700" cmpd="sng">
                      <a:solidFill>
                        <a:srgbClr val="FFFFFF"/>
                      </a:solidFill>
                      <a:headEnd type="none" w="med" len="med"/>
                      <a:tailEnd type="none" w="med" len="med"/>
                    </a:lnR>
                    <a:lnT w="12700" cmpd="sng">
                      <a:solidFill>
                        <a:srgbClr val="FFFFFF"/>
                      </a:solidFill>
                      <a:headEnd type="none" w="med" len="med"/>
                      <a:tailEnd type="none" w="med" len="med"/>
                    </a:lnT>
                    <a:lnB w="12700" cmpd="sng">
                      <a:solidFill>
                        <a:srgbClr val="FFFFFF"/>
                      </a:solidFill>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solidFill>
                      <a:schemeClr val="accent4"/>
                    </a:solidFill>
                  </a:tcPr>
                </a:tc>
              </a:tr>
              <a:tr h="96806">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0" i="0" u="none" strike="noStrike" dirty="0">
                          <a:solidFill>
                            <a:schemeClr val="bg1"/>
                          </a:solidFill>
                          <a:latin typeface="方正兰亭黑简体" panose="02000000000000000000" pitchFamily="2" charset="-122"/>
                          <a:ea typeface="方正兰亭黑简体" panose="02000000000000000000" pitchFamily="2" charset="-122"/>
                          <a:cs typeface="Gill Sans"/>
                        </a:rPr>
                        <a:t>Step count</a:t>
                      </a:r>
                    </a:p>
                  </a:txBody>
                  <a:tcPr marL="0" marR="0" marT="18000" marB="1800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0" i="0" u="none" strike="noStrike" dirty="0">
                          <a:solidFill>
                            <a:schemeClr val="bg1"/>
                          </a:solidFill>
                          <a:latin typeface="方正兰亭黑简体" panose="02000000000000000000" pitchFamily="2" charset="-122"/>
                          <a:ea typeface="方正兰亭黑简体" panose="02000000000000000000" pitchFamily="2" charset="-122"/>
                          <a:cs typeface="Gill Sans"/>
                        </a:rPr>
                        <a:t>Daily step count statistics, including the number of steps, calories burnt, and distance.</a:t>
                      </a:r>
                    </a:p>
                  </a:txBody>
                  <a:tcPr marL="0" marR="0" marT="18000" marB="1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r>
              <a:tr h="96806">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0" i="0" u="none" strike="noStrike" dirty="0">
                          <a:solidFill>
                            <a:schemeClr val="bg1"/>
                          </a:solidFill>
                          <a:latin typeface="方正兰亭黑简体" panose="02000000000000000000" pitchFamily="2" charset="-122"/>
                          <a:ea typeface="方正兰亭黑简体" panose="02000000000000000000" pitchFamily="2" charset="-122"/>
                          <a:cs typeface="Gill Sans"/>
                        </a:rPr>
                        <a:t>Data of a single workout</a:t>
                      </a:r>
                    </a:p>
                  </a:txBody>
                  <a:tcPr marL="0" marR="0" marT="18000" marB="1800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algn="l" fontAlgn="ctr"/>
                      <a:r>
                        <a:rPr lang="en-US" sz="1400" b="0" i="0" u="none" strike="noStrike" dirty="0" smtClean="0">
                          <a:solidFill>
                            <a:schemeClr val="bg1"/>
                          </a:solidFill>
                          <a:latin typeface="方正兰亭黑简体" panose="02000000000000000000" pitchFamily="2" charset="-122"/>
                          <a:ea typeface="方正兰亭黑简体" panose="02000000000000000000" pitchFamily="2" charset="-122"/>
                        </a:rPr>
                        <a:t>Summary and details of a single workout. contains </a:t>
                      </a:r>
                      <a:r>
                        <a:rPr lang="en-US" altLang="zh-CN" sz="1200" u="none" strike="noStrike" dirty="0" smtClean="0">
                          <a:solidFill>
                            <a:schemeClr val="bg1"/>
                          </a:solidFill>
                          <a:latin typeface="方正兰亭黑简体" panose="02000000000000000000" pitchFamily="2" charset="-122"/>
                          <a:ea typeface="方正兰亭黑简体" panose="02000000000000000000" pitchFamily="2" charset="-122"/>
                        </a:rPr>
                        <a:t>Date, distance, duration, calories burnt, average pace, average speed, average step frequency, stride length, step count, average heart rate, cumulative climb, cumulative decline</a:t>
                      </a:r>
                    </a:p>
                    <a:p>
                      <a:pPr algn="l" fontAlgn="ctr"/>
                      <a:r>
                        <a:rPr lang="en-US" altLang="zh-CN" sz="1200" b="0" i="0" u="none" strike="noStrike" dirty="0" smtClean="0">
                          <a:solidFill>
                            <a:schemeClr val="bg1"/>
                          </a:solidFill>
                          <a:latin typeface="方正兰亭黑简体" panose="02000000000000000000" pitchFamily="2" charset="-122"/>
                          <a:ea typeface="方正兰亭黑简体" panose="02000000000000000000" pitchFamily="2" charset="-122"/>
                        </a:rPr>
                        <a:t>GPS data is not opened.</a:t>
                      </a:r>
                    </a:p>
                  </a:txBody>
                  <a:tcPr marL="0" marR="0" marT="18000" marB="1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r>
              <a:tr h="96806">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0" i="0" u="none" strike="noStrike" dirty="0">
                          <a:solidFill>
                            <a:schemeClr val="bg1"/>
                          </a:solidFill>
                          <a:latin typeface="方正兰亭黑简体" panose="02000000000000000000" pitchFamily="2" charset="-122"/>
                          <a:ea typeface="方正兰亭黑简体" panose="02000000000000000000" pitchFamily="2" charset="-122"/>
                          <a:cs typeface="Gill Sans"/>
                        </a:rPr>
                        <a:t>Device data</a:t>
                      </a:r>
                    </a:p>
                  </a:txBody>
                  <a:tcPr marL="0" marR="0" marT="18000" marB="1800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marL="0" algn="l" defTabSz="407634" rtl="0" eaLnBrk="1" latinLnBrk="0" hangingPunct="1">
                        <a:defRPr sz="1600" kern="1200">
                          <a:solidFill>
                            <a:schemeClr val="dk1"/>
                          </a:solidFill>
                          <a:latin typeface="Gill Sans"/>
                          <a:ea typeface="ＭＳ Ｐゴシック"/>
                          <a:cs typeface="Gill Sans"/>
                        </a:defRPr>
                      </a:lvl1pPr>
                      <a:lvl2pPr marL="407634" algn="l" defTabSz="407634" rtl="0" eaLnBrk="1" latinLnBrk="0" hangingPunct="1">
                        <a:defRPr sz="1600" kern="1200">
                          <a:solidFill>
                            <a:schemeClr val="dk1"/>
                          </a:solidFill>
                          <a:latin typeface="Gill Sans"/>
                          <a:ea typeface="ＭＳ Ｐゴシック"/>
                          <a:cs typeface="Gill Sans"/>
                        </a:defRPr>
                      </a:lvl2pPr>
                      <a:lvl3pPr marL="815273" algn="l" defTabSz="407634" rtl="0" eaLnBrk="1" latinLnBrk="0" hangingPunct="1">
                        <a:defRPr sz="1600" kern="1200">
                          <a:solidFill>
                            <a:schemeClr val="dk1"/>
                          </a:solidFill>
                          <a:latin typeface="Gill Sans"/>
                          <a:ea typeface="ＭＳ Ｐゴシック"/>
                          <a:cs typeface="Gill Sans"/>
                        </a:defRPr>
                      </a:lvl3pPr>
                      <a:lvl4pPr marL="1222906" algn="l" defTabSz="407634" rtl="0" eaLnBrk="1" latinLnBrk="0" hangingPunct="1">
                        <a:defRPr sz="1600" kern="1200">
                          <a:solidFill>
                            <a:schemeClr val="dk1"/>
                          </a:solidFill>
                          <a:latin typeface="Gill Sans"/>
                          <a:ea typeface="ＭＳ Ｐゴシック"/>
                          <a:cs typeface="Gill Sans"/>
                        </a:defRPr>
                      </a:lvl4pPr>
                      <a:lvl5pPr marL="1630544" algn="l" defTabSz="407634" rtl="0" eaLnBrk="1" latinLnBrk="0" hangingPunct="1">
                        <a:defRPr sz="1600" kern="1200">
                          <a:solidFill>
                            <a:schemeClr val="dk1"/>
                          </a:solidFill>
                          <a:latin typeface="Gill Sans"/>
                          <a:ea typeface="ＭＳ Ｐゴシック"/>
                          <a:cs typeface="Gill Sans"/>
                        </a:defRPr>
                      </a:lvl5pPr>
                      <a:lvl6pPr marL="2038179" algn="l" defTabSz="407634" rtl="0" eaLnBrk="1" latinLnBrk="0" hangingPunct="1">
                        <a:defRPr sz="1600" kern="1200">
                          <a:solidFill>
                            <a:schemeClr val="dk1"/>
                          </a:solidFill>
                          <a:latin typeface="Gill Sans"/>
                          <a:ea typeface="ＭＳ Ｐゴシック"/>
                          <a:cs typeface="Gill Sans"/>
                        </a:defRPr>
                      </a:lvl6pPr>
                      <a:lvl7pPr marL="2445817" algn="l" defTabSz="407634" rtl="0" eaLnBrk="1" latinLnBrk="0" hangingPunct="1">
                        <a:defRPr sz="1600" kern="1200">
                          <a:solidFill>
                            <a:schemeClr val="dk1"/>
                          </a:solidFill>
                          <a:latin typeface="Gill Sans"/>
                          <a:ea typeface="ＭＳ Ｐゴシック"/>
                          <a:cs typeface="Gill Sans"/>
                        </a:defRPr>
                      </a:lvl7pPr>
                      <a:lvl8pPr marL="2853447" algn="l" defTabSz="407634" rtl="0" eaLnBrk="1" latinLnBrk="0" hangingPunct="1">
                        <a:defRPr sz="1600" kern="1200">
                          <a:solidFill>
                            <a:schemeClr val="dk1"/>
                          </a:solidFill>
                          <a:latin typeface="Gill Sans"/>
                          <a:ea typeface="ＭＳ Ｐゴシック"/>
                          <a:cs typeface="Gill Sans"/>
                        </a:defRPr>
                      </a:lvl8pPr>
                      <a:lvl9pPr marL="3261085" algn="l" defTabSz="407634" rtl="0" eaLnBrk="1" latinLnBrk="0" hangingPunct="1">
                        <a:defRPr sz="1600" kern="1200">
                          <a:solidFill>
                            <a:schemeClr val="dk1"/>
                          </a:solidFill>
                          <a:latin typeface="Gill Sans"/>
                          <a:ea typeface="ＭＳ Ｐゴシック"/>
                          <a:cs typeface="Gill Sans"/>
                        </a:defRPr>
                      </a:lvl9pPr>
                    </a:lstStyle>
                    <a:p>
                      <a:pPr marL="180975" lvl="1" indent="0" algn="l" fontAlgn="b"/>
                      <a:r>
                        <a:rPr lang="en-US" sz="1400" b="0" i="0" u="none" strike="noStrike" dirty="0">
                          <a:solidFill>
                            <a:schemeClr val="bg1"/>
                          </a:solidFill>
                          <a:latin typeface="方正兰亭黑简体" panose="02000000000000000000" pitchFamily="2" charset="-122"/>
                          <a:ea typeface="方正兰亭黑简体" panose="02000000000000000000" pitchFamily="2" charset="-122"/>
                          <a:cs typeface="Gill Sans"/>
                        </a:rPr>
                        <a:t>Basic information about the device the user has linked.</a:t>
                      </a:r>
                    </a:p>
                  </a:txBody>
                  <a:tcPr marL="0" marR="0" marT="18000" marB="1800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r>
            </a:tbl>
          </a:graphicData>
        </a:graphic>
      </p:graphicFrame>
      <p:sp>
        <p:nvSpPr>
          <p:cNvPr id="1048795" name="矩形 7"/>
          <p:cNvSpPr/>
          <p:nvPr/>
        </p:nvSpPr>
        <p:spPr>
          <a:xfrm>
            <a:off x="414004" y="379547"/>
            <a:ext cx="6600910" cy="738664"/>
          </a:xfrm>
          <a:prstGeom prst="rect">
            <a:avLst/>
          </a:prstGeom>
        </p:spPr>
        <p:txBody>
          <a:bodyPr wrap="none">
            <a:noAutofit/>
          </a:bodyPr>
          <a:lstStyle/>
          <a:p>
            <a:pPr>
              <a:lnSpc>
                <a:spcPct val="150000"/>
              </a:lnSpc>
            </a:pPr>
            <a:r>
              <a:rPr lang="en-US" sz="2800" dirty="0">
                <a:solidFill>
                  <a:schemeClr val="bg1"/>
                </a:solidFill>
                <a:latin typeface="方正兰亭黑简体" panose="02000000000000000000" pitchFamily="2" charset="-122"/>
                <a:ea typeface="方正兰亭粗黑简体" panose="02000000000000000000" pitchFamily="2" charset="-122"/>
              </a:rPr>
              <a:t>Open data items (App-based Cloud </a:t>
            </a:r>
            <a:r>
              <a:rPr lang="en-US" sz="2800" dirty="0" smtClean="0">
                <a:solidFill>
                  <a:schemeClr val="bg1"/>
                </a:solidFill>
                <a:latin typeface="方正兰亭黑简体" panose="02000000000000000000" pitchFamily="2" charset="-122"/>
                <a:ea typeface="方正兰亭粗黑简体" panose="02000000000000000000" pitchFamily="2" charset="-122"/>
              </a:rPr>
              <a:t>APIs)</a:t>
            </a:r>
            <a:endParaRPr lang="en-US" sz="2800" dirty="0">
              <a:solidFill>
                <a:schemeClr val="bg1"/>
              </a:solidFill>
              <a:latin typeface="方正兰亭黑简体" panose="02000000000000000000" pitchFamily="2" charset="-122"/>
              <a:ea typeface="方正兰亭粗黑简体" panose="02000000000000000000" pitchFamily="2" charset="-122"/>
            </a:endParaRPr>
          </a:p>
        </p:txBody>
      </p:sp>
      <p:sp>
        <p:nvSpPr>
          <p:cNvPr id="1048796" name="Option1 : 标题 50pt"/>
          <p:cNvSpPr txBox="1"/>
          <p:nvPr/>
        </p:nvSpPr>
        <p:spPr>
          <a:xfrm>
            <a:off x="527417" y="1030636"/>
            <a:ext cx="3675976" cy="330603"/>
          </a:xfrm>
          <a:prstGeom prst="rect">
            <a:avLst/>
          </a:prstGeom>
        </p:spPr>
        <p:txBody>
          <a:bodyPr lIns="0" tIns="0" rIns="0" bIns="0">
            <a:spAutoFit/>
          </a:bodyPr>
          <a:lstStyle>
            <a:lvl1pPr algn="l" defTabSz="696515" rtl="0" eaLnBrk="1" latinLnBrk="0" hangingPunct="1">
              <a:lnSpc>
                <a:spcPct val="130000"/>
              </a:lnSpc>
              <a:spcBef>
                <a:spcPct val="0"/>
              </a:spcBef>
              <a:buNone/>
              <a:defRPr sz="5000" kern="1200" spc="500">
                <a:solidFill>
                  <a:schemeClr val="tx1"/>
                </a:solidFill>
                <a:latin typeface="FZLanTingHeiS-R-GB"/>
                <a:ea typeface="FZLanTingHeiS-R-GB"/>
                <a:cs typeface="FZLanTingHeiS-R-GB"/>
                <a:sym typeface="FZLanTingHeiS-R-GB"/>
              </a:defRPr>
            </a:lvl1pPr>
          </a:lstStyle>
          <a:p>
            <a:r>
              <a:rPr lang="en-US" sz="1800" spc="0" dirty="0">
                <a:solidFill>
                  <a:schemeClr val="bg1"/>
                </a:solidFill>
                <a:latin typeface="方正兰亭黑简体" panose="02000000000000000000" pitchFamily="2" charset="-122"/>
                <a:ea typeface="方正兰亭黑简体" panose="02000000000000000000" pitchFamily="2" charset="-122"/>
              </a:rPr>
              <a:t>Open APIs</a:t>
            </a:r>
          </a:p>
        </p:txBody>
      </p:sp>
      <p:sp>
        <p:nvSpPr>
          <p:cNvPr id="1048797" name="矩形 9"/>
          <p:cNvSpPr/>
          <p:nvPr/>
        </p:nvSpPr>
        <p:spPr>
          <a:xfrm>
            <a:off x="5422068" y="0"/>
            <a:ext cx="7019870" cy="340414"/>
          </a:xfrm>
          <a:prstGeom prst="rect">
            <a:avLst/>
          </a:prstGeom>
        </p:spPr>
        <p:txBody>
          <a:bodyPr wrap="none">
            <a:spAutoFit/>
          </a:bodyPr>
          <a:lstStyle/>
          <a:p>
            <a:pPr lvl="1">
              <a:lnSpc>
                <a:spcPct val="15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9" name="Title 1"/>
          <p:cNvSpPr txBox="1"/>
          <p:nvPr/>
        </p:nvSpPr>
        <p:spPr>
          <a:xfrm>
            <a:off x="358135" y="388762"/>
            <a:ext cx="9302083" cy="461665"/>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i="1" dirty="0">
                <a:solidFill>
                  <a:schemeClr val="bg1"/>
                </a:solidFill>
                <a:latin typeface="方正兰亭黑简体" panose="02000000000000000000" pitchFamily="2" charset="-122"/>
                <a:ea typeface="方正兰亭粗黑简体" panose="02000000000000000000" pitchFamily="2" charset="-122"/>
              </a:rPr>
              <a:t>Cloud-based </a:t>
            </a:r>
            <a:r>
              <a:rPr lang="en-US" sz="2400" i="1" dirty="0" smtClean="0">
                <a:solidFill>
                  <a:schemeClr val="bg1"/>
                </a:solidFill>
                <a:latin typeface="方正兰亭黑简体" panose="02000000000000000000" pitchFamily="2" charset="-122"/>
                <a:ea typeface="方正兰亭粗黑简体" panose="02000000000000000000" pitchFamily="2" charset="-122"/>
              </a:rPr>
              <a:t>authorization </a:t>
            </a:r>
            <a:r>
              <a:rPr lang="en-US" altLang="zh-CN" sz="2400" i="1" dirty="0" smtClean="0">
                <a:solidFill>
                  <a:schemeClr val="bg1"/>
                </a:solidFill>
                <a:latin typeface="方正兰亭黑简体" panose="02000000000000000000" pitchFamily="2" charset="-122"/>
                <a:ea typeface="方正兰亭粗黑简体" panose="02000000000000000000" pitchFamily="2" charset="-122"/>
              </a:rPr>
              <a:t>in HiHealth Kit </a:t>
            </a:r>
            <a:r>
              <a:rPr lang="en-US" altLang="zh-CN" sz="2400" i="1" smtClean="0">
                <a:solidFill>
                  <a:schemeClr val="bg1"/>
                </a:solidFill>
                <a:latin typeface="方正兰亭黑简体" panose="02000000000000000000" pitchFamily="2" charset="-122"/>
                <a:ea typeface="方正兰亭粗黑简体" panose="02000000000000000000" pitchFamily="2" charset="-122"/>
              </a:rPr>
              <a:t>Cloud API</a:t>
            </a:r>
            <a:endParaRPr lang="en-US" sz="2400" i="1" dirty="0">
              <a:solidFill>
                <a:schemeClr val="bg1"/>
              </a:solidFill>
              <a:latin typeface="方正兰亭黑简体" panose="02000000000000000000" pitchFamily="2" charset="-122"/>
              <a:ea typeface="方正兰亭粗黑简体" panose="02000000000000000000" pitchFamily="2" charset="-122"/>
            </a:endParaRPr>
          </a:p>
        </p:txBody>
      </p:sp>
      <p:sp>
        <p:nvSpPr>
          <p:cNvPr id="1048816" name="矩形 31"/>
          <p:cNvSpPr/>
          <p:nvPr/>
        </p:nvSpPr>
        <p:spPr>
          <a:xfrm>
            <a:off x="5422068" y="0"/>
            <a:ext cx="7019870" cy="340414"/>
          </a:xfrm>
          <a:prstGeom prst="rect">
            <a:avLst/>
          </a:prstGeom>
        </p:spPr>
        <p:txBody>
          <a:bodyPr wrap="none">
            <a:spAutoFit/>
          </a:bodyPr>
          <a:lstStyle/>
          <a:p>
            <a:pPr lvl="1">
              <a:lnSpc>
                <a:spcPct val="15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p:txBody>
      </p:sp>
      <p:pic>
        <p:nvPicPr>
          <p:cNvPr id="32" name="Picture 1" descr="46753DHV-Samsung-Health-App-PNG_V2_LJ_0000_Log-in"/>
          <p:cNvPicPr/>
          <p:nvPr/>
        </p:nvPicPr>
        <p:blipFill>
          <a:blip r:embed="rId2">
            <a:extLst>
              <a:ext uri="{28A0092B-C50C-407E-A947-70E740481C1C}">
                <a14:useLocalDpi xmlns:a14="http://schemas.microsoft.com/office/drawing/2010/main" val="0"/>
              </a:ext>
            </a:extLst>
          </a:blip>
          <a:srcRect/>
          <a:stretch>
            <a:fillRect/>
          </a:stretch>
        </p:blipFill>
        <p:spPr bwMode="auto">
          <a:xfrm>
            <a:off x="225164" y="1130346"/>
            <a:ext cx="1785599" cy="2970666"/>
          </a:xfrm>
          <a:prstGeom prst="rect">
            <a:avLst/>
          </a:prstGeom>
          <a:noFill/>
          <a:extLst/>
        </p:spPr>
      </p:pic>
      <p:pic>
        <p:nvPicPr>
          <p:cNvPr id="36" name="图片 3"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2326" y="1152548"/>
            <a:ext cx="1927303" cy="258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2" descr="image0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5560" y="1124744"/>
            <a:ext cx="1715639" cy="304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37"/>
          <p:cNvPicPr>
            <a:picLocks noChangeAspect="1"/>
          </p:cNvPicPr>
          <p:nvPr/>
        </p:nvPicPr>
        <p:blipFill>
          <a:blip r:embed="rId5"/>
          <a:stretch>
            <a:fillRect/>
          </a:stretch>
        </p:blipFill>
        <p:spPr>
          <a:xfrm>
            <a:off x="6919318" y="1144408"/>
            <a:ext cx="1896353" cy="3270243"/>
          </a:xfrm>
          <a:prstGeom prst="rect">
            <a:avLst/>
          </a:prstGeom>
        </p:spPr>
      </p:pic>
      <p:sp>
        <p:nvSpPr>
          <p:cNvPr id="2" name="矩形 1"/>
          <p:cNvSpPr/>
          <p:nvPr/>
        </p:nvSpPr>
        <p:spPr>
          <a:xfrm>
            <a:off x="127340" y="819466"/>
            <a:ext cx="1911101" cy="261610"/>
          </a:xfrm>
          <a:prstGeom prst="rect">
            <a:avLst/>
          </a:prstGeom>
          <a:solidFill>
            <a:schemeClr val="bg1">
              <a:lumMod val="85000"/>
            </a:schemeClr>
          </a:solidFill>
        </p:spPr>
        <p:txBody>
          <a:bodyPr wrap="none">
            <a:spAutoFit/>
          </a:bodyPr>
          <a:lstStyle/>
          <a:p>
            <a:r>
              <a:rPr lang="en-US" altLang="zh-CN" sz="1100" dirty="0">
                <a:latin typeface="方正兰亭黑简体" panose="02000000000000000000" pitchFamily="2" charset="-122"/>
                <a:ea typeface="方正兰亭黑简体" panose="02000000000000000000" pitchFamily="2" charset="-122"/>
              </a:rPr>
              <a:t>1. Login Discovery's App </a:t>
            </a:r>
            <a:endParaRPr lang="zh-CN" altLang="en-US" sz="1100" dirty="0">
              <a:latin typeface="方正兰亭黑简体" panose="02000000000000000000" pitchFamily="2" charset="-122"/>
              <a:ea typeface="方正兰亭黑简体" panose="02000000000000000000" pitchFamily="2" charset="-122"/>
            </a:endParaRPr>
          </a:p>
        </p:txBody>
      </p:sp>
      <p:sp>
        <p:nvSpPr>
          <p:cNvPr id="3" name="矩形 2"/>
          <p:cNvSpPr/>
          <p:nvPr/>
        </p:nvSpPr>
        <p:spPr>
          <a:xfrm>
            <a:off x="1946914" y="833937"/>
            <a:ext cx="2159566" cy="261610"/>
          </a:xfrm>
          <a:prstGeom prst="rect">
            <a:avLst/>
          </a:prstGeom>
          <a:solidFill>
            <a:schemeClr val="bg1">
              <a:lumMod val="85000"/>
            </a:schemeClr>
          </a:solidFill>
        </p:spPr>
        <p:txBody>
          <a:bodyPr wrap="none">
            <a:spAutoFit/>
          </a:bodyPr>
          <a:lstStyle/>
          <a:p>
            <a:r>
              <a:rPr lang="en-US" altLang="zh-CN" sz="1100" dirty="0">
                <a:latin typeface="方正兰亭黑简体" panose="02000000000000000000" pitchFamily="2" charset="-122"/>
                <a:ea typeface="方正兰亭黑简体" panose="02000000000000000000" pitchFamily="2" charset="-122"/>
              </a:rPr>
              <a:t>2. Select Huawei Health App </a:t>
            </a:r>
            <a:endParaRPr lang="zh-CN" altLang="en-US" sz="1100" dirty="0">
              <a:latin typeface="方正兰亭黑简体" panose="02000000000000000000" pitchFamily="2" charset="-122"/>
              <a:ea typeface="方正兰亭黑简体" panose="02000000000000000000" pitchFamily="2" charset="-122"/>
            </a:endParaRPr>
          </a:p>
        </p:txBody>
      </p:sp>
      <p:sp>
        <p:nvSpPr>
          <p:cNvPr id="4" name="矩形 3"/>
          <p:cNvSpPr/>
          <p:nvPr/>
        </p:nvSpPr>
        <p:spPr>
          <a:xfrm>
            <a:off x="4145081" y="866316"/>
            <a:ext cx="2536272" cy="261610"/>
          </a:xfrm>
          <a:prstGeom prst="rect">
            <a:avLst/>
          </a:prstGeom>
          <a:solidFill>
            <a:schemeClr val="bg1">
              <a:lumMod val="85000"/>
            </a:schemeClr>
          </a:solidFill>
        </p:spPr>
        <p:txBody>
          <a:bodyPr wrap="none">
            <a:spAutoFit/>
          </a:bodyPr>
          <a:lstStyle/>
          <a:p>
            <a:r>
              <a:rPr lang="en-US" altLang="zh-CN" sz="1100" dirty="0">
                <a:latin typeface="方正兰亭黑简体" panose="02000000000000000000" pitchFamily="2" charset="-122"/>
                <a:ea typeface="方正兰亭黑简体" panose="02000000000000000000" pitchFamily="2" charset="-122"/>
              </a:rPr>
              <a:t>3. Authorized in Discovery’s App </a:t>
            </a:r>
            <a:endParaRPr lang="zh-CN" altLang="en-US" sz="1100" dirty="0">
              <a:latin typeface="方正兰亭黑简体" panose="02000000000000000000" pitchFamily="2" charset="-122"/>
              <a:ea typeface="方正兰亭黑简体" panose="02000000000000000000" pitchFamily="2" charset="-122"/>
            </a:endParaRPr>
          </a:p>
        </p:txBody>
      </p:sp>
      <p:sp>
        <p:nvSpPr>
          <p:cNvPr id="5" name="矩形 4"/>
          <p:cNvSpPr/>
          <p:nvPr/>
        </p:nvSpPr>
        <p:spPr>
          <a:xfrm>
            <a:off x="6786302" y="834450"/>
            <a:ext cx="2606804" cy="261610"/>
          </a:xfrm>
          <a:prstGeom prst="rect">
            <a:avLst/>
          </a:prstGeom>
          <a:solidFill>
            <a:schemeClr val="bg1">
              <a:lumMod val="85000"/>
            </a:schemeClr>
          </a:solidFill>
        </p:spPr>
        <p:txBody>
          <a:bodyPr wrap="none">
            <a:spAutoFit/>
          </a:bodyPr>
          <a:lstStyle/>
          <a:p>
            <a:r>
              <a:rPr lang="en-US" altLang="zh-CN" sz="1100" dirty="0">
                <a:latin typeface="方正兰亭黑简体" panose="02000000000000000000" pitchFamily="2" charset="-122"/>
                <a:ea typeface="方正兰亭黑简体" panose="02000000000000000000" pitchFamily="2" charset="-122"/>
              </a:rPr>
              <a:t>4. Login Huawei ID in Discovery’s </a:t>
            </a:r>
            <a:endParaRPr lang="zh-CN" altLang="en-US" sz="1100" dirty="0">
              <a:latin typeface="方正兰亭黑简体" panose="02000000000000000000" pitchFamily="2" charset="-122"/>
              <a:ea typeface="方正兰亭黑简体" panose="02000000000000000000" pitchFamily="2" charset="-122"/>
            </a:endParaRPr>
          </a:p>
        </p:txBody>
      </p:sp>
      <p:sp>
        <p:nvSpPr>
          <p:cNvPr id="6" name="矩形 5"/>
          <p:cNvSpPr/>
          <p:nvPr/>
        </p:nvSpPr>
        <p:spPr>
          <a:xfrm>
            <a:off x="9432340" y="817887"/>
            <a:ext cx="2472152" cy="261610"/>
          </a:xfrm>
          <a:prstGeom prst="rect">
            <a:avLst/>
          </a:prstGeom>
          <a:solidFill>
            <a:schemeClr val="bg1">
              <a:lumMod val="85000"/>
            </a:schemeClr>
          </a:solidFill>
        </p:spPr>
        <p:txBody>
          <a:bodyPr wrap="none">
            <a:spAutoFit/>
          </a:bodyPr>
          <a:lstStyle/>
          <a:p>
            <a:r>
              <a:rPr lang="en-US" altLang="zh-CN" sz="1100" dirty="0">
                <a:latin typeface="方正兰亭黑简体" panose="02000000000000000000" pitchFamily="2" charset="-122"/>
                <a:ea typeface="方正兰亭黑简体" panose="02000000000000000000" pitchFamily="2" charset="-122"/>
              </a:rPr>
              <a:t>5. View data in Discovery’s App </a:t>
            </a:r>
            <a:endParaRPr lang="zh-CN" altLang="en-US" sz="1100" dirty="0">
              <a:latin typeface="方正兰亭黑简体" panose="02000000000000000000" pitchFamily="2" charset="-122"/>
              <a:ea typeface="方正兰亭黑简体" panose="02000000000000000000" pitchFamily="2" charset="-122"/>
            </a:endParaRPr>
          </a:p>
        </p:txBody>
      </p:sp>
      <p:pic>
        <p:nvPicPr>
          <p:cNvPr id="46" name="Picture 6" descr="C:\Users\Michaela\Desktop\46753DHV-Samsung-Health-App-PNG_V2_LJ_0004_Fitness-Device-and-Apps.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98095" y="1081076"/>
            <a:ext cx="1911083" cy="2984166"/>
          </a:xfrm>
          <a:prstGeom prst="rect">
            <a:avLst/>
          </a:prstGeom>
          <a:noFill/>
          <a:ln>
            <a:noFill/>
          </a:ln>
        </p:spPr>
      </p:pic>
      <p:pic>
        <p:nvPicPr>
          <p:cNvPr id="34" name="图片 33"/>
          <p:cNvPicPr/>
          <p:nvPr/>
        </p:nvPicPr>
        <p:blipFill>
          <a:blip r:embed="rId7"/>
          <a:stretch>
            <a:fillRect/>
          </a:stretch>
        </p:blipFill>
        <p:spPr>
          <a:xfrm>
            <a:off x="3913385" y="3638363"/>
            <a:ext cx="1586654" cy="2202303"/>
          </a:xfrm>
          <a:prstGeom prst="rect">
            <a:avLst/>
          </a:prstGeom>
        </p:spPr>
      </p:pic>
      <p:sp>
        <p:nvSpPr>
          <p:cNvPr id="35" name="文本框 34"/>
          <p:cNvSpPr txBox="1"/>
          <p:nvPr/>
        </p:nvSpPr>
        <p:spPr>
          <a:xfrm>
            <a:off x="3876890" y="3234901"/>
            <a:ext cx="3096344" cy="415498"/>
          </a:xfrm>
          <a:prstGeom prst="rect">
            <a:avLst/>
          </a:prstGeom>
          <a:solidFill>
            <a:schemeClr val="bg1">
              <a:lumMod val="85000"/>
            </a:schemeClr>
          </a:solidFill>
          <a:ln>
            <a:solidFill>
              <a:schemeClr val="bg1"/>
            </a:solidFill>
          </a:ln>
        </p:spPr>
        <p:txBody>
          <a:bodyPr wrap="square">
            <a:spAutoFit/>
          </a:bodyPr>
          <a:lstStyle/>
          <a:p>
            <a:pPr>
              <a:defRPr/>
            </a:pPr>
            <a:r>
              <a:rPr lang="en-US" sz="1050" dirty="0" smtClean="0">
                <a:latin typeface="方正兰亭黑简体" panose="02000000000000000000" pitchFamily="2" charset="-122"/>
                <a:ea typeface="方正兰亭黑简体" panose="02000000000000000000" pitchFamily="2" charset="-122"/>
              </a:rPr>
              <a:t>6. Withdraw in Discovery app or Huawei ID App </a:t>
            </a:r>
            <a:endParaRPr lang="en-US" sz="1050" dirty="0">
              <a:latin typeface="方正兰亭黑简体" panose="02000000000000000000" pitchFamily="2" charset="-122"/>
              <a:ea typeface="方正兰亭黑简体" panose="02000000000000000000" pitchFamily="2" charset="-122"/>
            </a:endParaRPr>
          </a:p>
        </p:txBody>
      </p:sp>
      <p:pic>
        <p:nvPicPr>
          <p:cNvPr id="39" name="图片 38"/>
          <p:cNvPicPr>
            <a:picLocks noChangeAspect="1"/>
          </p:cNvPicPr>
          <p:nvPr/>
        </p:nvPicPr>
        <p:blipFill>
          <a:blip r:embed="rId8"/>
          <a:stretch>
            <a:fillRect/>
          </a:stretch>
        </p:blipFill>
        <p:spPr>
          <a:xfrm>
            <a:off x="5422068" y="3645024"/>
            <a:ext cx="1517014" cy="3077873"/>
          </a:xfrm>
          <a:prstGeom prst="rect">
            <a:avLst/>
          </a:prstGeom>
        </p:spPr>
      </p:pic>
      <p:sp>
        <p:nvSpPr>
          <p:cNvPr id="47" name="矩形 46"/>
          <p:cNvSpPr/>
          <p:nvPr/>
        </p:nvSpPr>
        <p:spPr>
          <a:xfrm>
            <a:off x="9660219" y="1411515"/>
            <a:ext cx="1896353" cy="720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组合 20"/>
          <p:cNvGrpSpPr/>
          <p:nvPr/>
        </p:nvGrpSpPr>
        <p:grpSpPr>
          <a:xfrm>
            <a:off x="1444039" y="1898578"/>
            <a:ext cx="8925287" cy="2378767"/>
            <a:chOff x="4525573" y="2924088"/>
            <a:chExt cx="17272170" cy="4517143"/>
          </a:xfrm>
        </p:grpSpPr>
        <p:sp>
          <p:nvSpPr>
            <p:cNvPr id="1048817" name="矩形 22"/>
            <p:cNvSpPr/>
            <p:nvPr/>
          </p:nvSpPr>
          <p:spPr>
            <a:xfrm>
              <a:off x="4525573" y="2924088"/>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Apply for an HUAWEI ID</a:t>
              </a:r>
            </a:p>
          </p:txBody>
        </p:sp>
        <p:sp>
          <p:nvSpPr>
            <p:cNvPr id="1048818" name="矩形 23"/>
            <p:cNvSpPr/>
            <p:nvPr/>
          </p:nvSpPr>
          <p:spPr>
            <a:xfrm>
              <a:off x="9400286" y="2924088"/>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Apply for a web app whitelist</a:t>
              </a:r>
            </a:p>
          </p:txBody>
        </p:sp>
        <p:sp>
          <p:nvSpPr>
            <p:cNvPr id="1048819" name="矩形 24"/>
            <p:cNvSpPr/>
            <p:nvPr/>
          </p:nvSpPr>
          <p:spPr>
            <a:xfrm>
              <a:off x="14275002" y="2924088"/>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Apply for an </a:t>
              </a:r>
              <a:r>
                <a:rPr kumimoji="0" lang="en-US" sz="1200" i="0" u="none" strike="noStrike" cap="none" normalizeH="0" baseline="0" dirty="0" err="1">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AppID</a:t>
              </a: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 and data access permission</a:t>
              </a:r>
            </a:p>
          </p:txBody>
        </p:sp>
        <p:sp>
          <p:nvSpPr>
            <p:cNvPr id="1048820" name="矩形 25"/>
            <p:cNvSpPr/>
            <p:nvPr/>
          </p:nvSpPr>
          <p:spPr>
            <a:xfrm>
              <a:off x="19149715" y="2924090"/>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Submit service access materials using the template</a:t>
              </a:r>
            </a:p>
          </p:txBody>
        </p:sp>
        <p:sp>
          <p:nvSpPr>
            <p:cNvPr id="1048821" name="矩形 26"/>
            <p:cNvSpPr/>
            <p:nvPr/>
          </p:nvSpPr>
          <p:spPr>
            <a:xfrm>
              <a:off x="19149715" y="5930510"/>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Develop</a:t>
              </a:r>
            </a:p>
          </p:txBody>
        </p:sp>
        <p:sp>
          <p:nvSpPr>
            <p:cNvPr id="1048822" name="矩形 27"/>
            <p:cNvSpPr/>
            <p:nvPr/>
          </p:nvSpPr>
          <p:spPr>
            <a:xfrm>
              <a:off x="15493679" y="5930510"/>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Joint </a:t>
              </a:r>
              <a:r>
                <a:rPr kumimoji="0" lang="en-US" sz="1200" i="0" u="none" strike="noStrike" cap="none" normalizeH="0" baseline="0" dirty="0" smtClean="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commissioning </a:t>
              </a: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and verification</a:t>
              </a:r>
            </a:p>
          </p:txBody>
        </p:sp>
        <p:sp>
          <p:nvSpPr>
            <p:cNvPr id="1048823" name="矩形 28"/>
            <p:cNvSpPr/>
            <p:nvPr/>
          </p:nvSpPr>
          <p:spPr>
            <a:xfrm>
              <a:off x="11837645" y="5930510"/>
              <a:ext cx="2648028" cy="1510719"/>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Submit materials for release approval</a:t>
              </a:r>
            </a:p>
          </p:txBody>
        </p:sp>
        <p:sp>
          <p:nvSpPr>
            <p:cNvPr id="1048824" name="矩形 29"/>
            <p:cNvSpPr/>
            <p:nvPr/>
          </p:nvSpPr>
          <p:spPr>
            <a:xfrm>
              <a:off x="8181609" y="5930510"/>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Wait for approval</a:t>
              </a:r>
            </a:p>
          </p:txBody>
        </p:sp>
        <p:sp>
          <p:nvSpPr>
            <p:cNvPr id="1048825" name="矩形 30"/>
            <p:cNvSpPr/>
            <p:nvPr/>
          </p:nvSpPr>
          <p:spPr>
            <a:xfrm>
              <a:off x="4525573" y="5930510"/>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Official release on the live network</a:t>
              </a:r>
            </a:p>
          </p:txBody>
        </p:sp>
        <p:cxnSp>
          <p:nvCxnSpPr>
            <p:cNvPr id="3145765" name="直接箭头连接符 31"/>
            <p:cNvCxnSpPr>
              <a:cxnSpLocks/>
              <a:stCxn id="1048817" idx="3"/>
              <a:endCxn id="1048818" idx="1"/>
            </p:cNvCxnSpPr>
            <p:nvPr/>
          </p:nvCxnSpPr>
          <p:spPr>
            <a:xfrm>
              <a:off x="7173601" y="3679449"/>
              <a:ext cx="2226686"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66" name="直接箭头连接符 32"/>
            <p:cNvCxnSpPr>
              <a:cxnSpLocks/>
            </p:cNvCxnSpPr>
            <p:nvPr/>
          </p:nvCxnSpPr>
          <p:spPr>
            <a:xfrm>
              <a:off x="12048316" y="3679448"/>
              <a:ext cx="2226686"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67" name="直接箭头连接符 33"/>
            <p:cNvCxnSpPr>
              <a:cxnSpLocks/>
            </p:cNvCxnSpPr>
            <p:nvPr/>
          </p:nvCxnSpPr>
          <p:spPr>
            <a:xfrm>
              <a:off x="16923029" y="3679446"/>
              <a:ext cx="2226686"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68" name="直接箭头连接符 34"/>
            <p:cNvCxnSpPr>
              <a:cxnSpLocks/>
              <a:stCxn id="1048820" idx="2"/>
              <a:endCxn id="1048821" idx="0"/>
            </p:cNvCxnSpPr>
            <p:nvPr/>
          </p:nvCxnSpPr>
          <p:spPr>
            <a:xfrm>
              <a:off x="20473729" y="4434811"/>
              <a:ext cx="0" cy="1495699"/>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69" name="直接箭头连接符 35"/>
            <p:cNvCxnSpPr>
              <a:cxnSpLocks/>
            </p:cNvCxnSpPr>
            <p:nvPr/>
          </p:nvCxnSpPr>
          <p:spPr>
            <a:xfrm flipH="1">
              <a:off x="18141709" y="6685869"/>
              <a:ext cx="1008006" cy="2"/>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70" name="直接箭头连接符 36"/>
            <p:cNvCxnSpPr>
              <a:cxnSpLocks/>
            </p:cNvCxnSpPr>
            <p:nvPr/>
          </p:nvCxnSpPr>
          <p:spPr>
            <a:xfrm flipH="1">
              <a:off x="14485673" y="6685869"/>
              <a:ext cx="1008006" cy="2"/>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71" name="直接箭头连接符 37"/>
            <p:cNvCxnSpPr>
              <a:cxnSpLocks/>
            </p:cNvCxnSpPr>
            <p:nvPr/>
          </p:nvCxnSpPr>
          <p:spPr>
            <a:xfrm flipH="1">
              <a:off x="10829637" y="6685869"/>
              <a:ext cx="1008006" cy="2"/>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72" name="直接箭头连接符 38"/>
            <p:cNvCxnSpPr>
              <a:cxnSpLocks/>
            </p:cNvCxnSpPr>
            <p:nvPr/>
          </p:nvCxnSpPr>
          <p:spPr>
            <a:xfrm flipH="1">
              <a:off x="7173603" y="6685869"/>
              <a:ext cx="1008006" cy="2"/>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grpSp>
      <p:sp>
        <p:nvSpPr>
          <p:cNvPr id="1048826" name="矩形 41"/>
          <p:cNvSpPr/>
          <p:nvPr/>
        </p:nvSpPr>
        <p:spPr>
          <a:xfrm>
            <a:off x="437865" y="380092"/>
            <a:ext cx="10373010" cy="646331"/>
          </a:xfrm>
          <a:prstGeom prst="rect">
            <a:avLst/>
          </a:prstGeom>
        </p:spPr>
        <p:txBody>
          <a:bodyPr wrap="square">
            <a:spAutoFit/>
          </a:bodyPr>
          <a:lstStyle/>
          <a:p>
            <a:pPr>
              <a:lnSpc>
                <a:spcPct val="150000"/>
              </a:lnSpc>
            </a:pPr>
            <a:r>
              <a:rPr lang="en-US" sz="2400" i="1" dirty="0">
                <a:solidFill>
                  <a:schemeClr val="bg1"/>
                </a:solidFill>
                <a:latin typeface="方正兰亭黑简体" panose="02000000000000000000" pitchFamily="2" charset="-122"/>
                <a:ea typeface="方正兰亭粗黑简体" panose="02000000000000000000" pitchFamily="2" charset="-122"/>
              </a:rPr>
              <a:t>Apply for Cloud </a:t>
            </a:r>
            <a:r>
              <a:rPr lang="en-US" sz="2400" i="1" dirty="0" smtClean="0">
                <a:solidFill>
                  <a:schemeClr val="bg1"/>
                </a:solidFill>
                <a:latin typeface="方正兰亭黑简体" panose="02000000000000000000" pitchFamily="2" charset="-122"/>
                <a:ea typeface="方正兰亭粗黑简体" panose="02000000000000000000" pitchFamily="2" charset="-122"/>
              </a:rPr>
              <a:t>APIs ( to connect with HUAWEI </a:t>
            </a:r>
            <a:r>
              <a:rPr lang="en-US" sz="2400" i="1" dirty="0">
                <a:solidFill>
                  <a:schemeClr val="bg1"/>
                </a:solidFill>
                <a:latin typeface="方正兰亭黑简体" panose="02000000000000000000" pitchFamily="2" charset="-122"/>
                <a:ea typeface="方正兰亭粗黑简体" panose="02000000000000000000" pitchFamily="2" charset="-122"/>
              </a:rPr>
              <a:t>Health </a:t>
            </a:r>
            <a:r>
              <a:rPr lang="en-US" sz="2400" i="1" dirty="0" smtClean="0">
                <a:solidFill>
                  <a:schemeClr val="bg1"/>
                </a:solidFill>
                <a:latin typeface="方正兰亭黑简体" panose="02000000000000000000" pitchFamily="2" charset="-122"/>
                <a:ea typeface="方正兰亭粗黑简体" panose="02000000000000000000" pitchFamily="2" charset="-122"/>
              </a:rPr>
              <a:t>Cloud</a:t>
            </a:r>
            <a:r>
              <a:rPr lang="en-US" sz="2400" i="1" dirty="0">
                <a:solidFill>
                  <a:schemeClr val="bg1"/>
                </a:solidFill>
                <a:latin typeface="方正兰亭黑简体" panose="02000000000000000000" pitchFamily="2" charset="-122"/>
                <a:ea typeface="方正兰亭粗黑简体" panose="02000000000000000000" pitchFamily="2" charset="-122"/>
              </a:rPr>
              <a:t>)</a:t>
            </a:r>
          </a:p>
        </p:txBody>
      </p:sp>
      <p:sp>
        <p:nvSpPr>
          <p:cNvPr id="1048827" name="500美元以上全球高端智能手机市场份额稳步增长"/>
          <p:cNvSpPr txBox="1"/>
          <p:nvPr/>
        </p:nvSpPr>
        <p:spPr>
          <a:xfrm>
            <a:off x="407149" y="5068268"/>
            <a:ext cx="10873427" cy="735917"/>
          </a:xfrm>
          <a:prstGeom prst="rect">
            <a:avLst/>
          </a:prstGeom>
          <a:ln w="12700">
            <a:miter lim="400000"/>
          </a:ln>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nSpc>
                <a:spcPct val="120000"/>
              </a:lnSpc>
            </a:pPr>
            <a:r>
              <a:rPr lang="en-US" sz="1400" i="1" spc="0" dirty="0">
                <a:solidFill>
                  <a:schemeClr val="bg1"/>
                </a:solidFill>
                <a:latin typeface="方正兰亭黑简体" panose="02000000000000000000" pitchFamily="2" charset="-122"/>
                <a:ea typeface="方正兰亭黑简体" panose="02000000000000000000" pitchFamily="2" charset="-122"/>
              </a:rPr>
              <a:t>Note: </a:t>
            </a:r>
            <a:r>
              <a:rPr lang="en-US" altLang="zh-CN" sz="1400" i="1" spc="0" dirty="0">
                <a:solidFill>
                  <a:schemeClr val="bg1"/>
                </a:solidFill>
                <a:latin typeface="方正兰亭黑简体" panose="02000000000000000000" pitchFamily="2" charset="-122"/>
                <a:ea typeface="方正兰亭黑简体" panose="02000000000000000000" pitchFamily="2" charset="-122"/>
              </a:rPr>
              <a:t>This API is available only to enterprise </a:t>
            </a:r>
            <a:r>
              <a:rPr lang="en-US" altLang="zh-CN" sz="1400" i="1" spc="0" dirty="0" smtClean="0">
                <a:solidFill>
                  <a:schemeClr val="bg1"/>
                </a:solidFill>
                <a:latin typeface="方正兰亭黑简体" panose="02000000000000000000" pitchFamily="2" charset="-122"/>
                <a:ea typeface="方正兰亭黑简体" panose="02000000000000000000" pitchFamily="2" charset="-122"/>
              </a:rPr>
              <a:t>developers at present. </a:t>
            </a:r>
          </a:p>
          <a:p>
            <a:pPr>
              <a:lnSpc>
                <a:spcPct val="120000"/>
              </a:lnSpc>
            </a:pPr>
            <a:r>
              <a:rPr lang="en-US" altLang="zh-CN" sz="1400" i="1" spc="0" dirty="0" smtClean="0">
                <a:solidFill>
                  <a:schemeClr val="bg1"/>
                </a:solidFill>
                <a:latin typeface="方正兰亭黑简体" panose="02000000000000000000" pitchFamily="2" charset="-122"/>
                <a:ea typeface="方正兰亭黑简体" panose="02000000000000000000" pitchFamily="2" charset="-122"/>
              </a:rPr>
              <a:t>For </a:t>
            </a:r>
            <a:r>
              <a:rPr lang="en-US" altLang="zh-CN" sz="1400" i="1" spc="0" dirty="0">
                <a:solidFill>
                  <a:schemeClr val="bg1"/>
                </a:solidFill>
                <a:latin typeface="方正兰亭黑简体" panose="02000000000000000000" pitchFamily="2" charset="-122"/>
                <a:ea typeface="方正兰亭黑简体" panose="02000000000000000000" pitchFamily="2" charset="-122"/>
              </a:rPr>
              <a:t>more cooperation information, please </a:t>
            </a:r>
            <a:r>
              <a:rPr lang="en-US" altLang="zh-CN" sz="1400" i="1" spc="0" dirty="0" smtClean="0">
                <a:solidFill>
                  <a:schemeClr val="bg1"/>
                </a:solidFill>
                <a:latin typeface="方正兰亭黑简体" panose="02000000000000000000" pitchFamily="2" charset="-122"/>
                <a:ea typeface="方正兰亭黑简体" panose="02000000000000000000" pitchFamily="2" charset="-122"/>
              </a:rPr>
              <a:t>visit the Huawei Developer website and contact the email: </a:t>
            </a:r>
            <a:r>
              <a:rPr lang="en-US" altLang="zh-CN" sz="1400" i="1" spc="0" dirty="0" smtClean="0">
                <a:solidFill>
                  <a:srgbClr val="00B0F0"/>
                </a:solidFill>
                <a:latin typeface="方正兰亭黑简体" panose="02000000000000000000" pitchFamily="2" charset="-122"/>
                <a:ea typeface="方正兰亭黑简体" panose="02000000000000000000" pitchFamily="2" charset="-122"/>
              </a:rPr>
              <a:t>hihealth@huawei.com</a:t>
            </a:r>
            <a:r>
              <a:rPr lang="en-US" altLang="zh-CN" sz="1400" i="1" spc="0" dirty="0">
                <a:solidFill>
                  <a:schemeClr val="bg1"/>
                </a:solidFill>
                <a:latin typeface="方正兰亭黑简体" panose="02000000000000000000" pitchFamily="2" charset="-122"/>
                <a:ea typeface="方正兰亭黑简体" panose="02000000000000000000" pitchFamily="2" charset="-122"/>
              </a:rPr>
              <a:t>. </a:t>
            </a:r>
          </a:p>
        </p:txBody>
      </p:sp>
      <p:sp>
        <p:nvSpPr>
          <p:cNvPr id="1048828" name="矩形 2"/>
          <p:cNvSpPr/>
          <p:nvPr/>
        </p:nvSpPr>
        <p:spPr>
          <a:xfrm>
            <a:off x="9358479" y="-70958"/>
            <a:ext cx="2648482"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4. Application process</a:t>
            </a: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9" name="矩形 3"/>
          <p:cNvSpPr/>
          <p:nvPr/>
        </p:nvSpPr>
        <p:spPr>
          <a:xfrm>
            <a:off x="1245984" y="330733"/>
            <a:ext cx="7226280" cy="6171433"/>
          </a:xfrm>
          <a:prstGeom prst="rect">
            <a:avLst/>
          </a:prstGeom>
        </p:spPr>
        <p:txBody>
          <a:bodyPr wrap="square">
            <a:spAutoFit/>
          </a:bodyPr>
          <a:lstStyle/>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1. Service overview</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2. </a:t>
            </a:r>
            <a:r>
              <a:rPr lang="en-US" sz="1600" dirty="0" err="1">
                <a:solidFill>
                  <a:schemeClr val="bg1"/>
                </a:solidFill>
                <a:latin typeface="方正兰亭黑简体" panose="02000000000000000000" pitchFamily="2" charset="-122"/>
                <a:ea typeface="方正兰亭粗黑简体" panose="02000000000000000000" pitchFamily="2" charset="-122"/>
              </a:rPr>
              <a:t>HiHealth</a:t>
            </a:r>
            <a:r>
              <a:rPr lang="en-US" sz="1600" dirty="0">
                <a:solidFill>
                  <a:schemeClr val="bg1"/>
                </a:solidFill>
                <a:latin typeface="方正兰亭黑简体" panose="02000000000000000000" pitchFamily="2" charset="-122"/>
                <a:ea typeface="方正兰亭粗黑简体" panose="02000000000000000000" pitchFamily="2" charset="-122"/>
              </a:rPr>
              <a:t> 4.0 architecture</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3. Scenarios</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3.2.3 Application method</a:t>
            </a:r>
          </a:p>
          <a:p>
            <a:pPr lvl="1">
              <a:lnSpc>
                <a:spcPct val="140000"/>
              </a:lnSpc>
            </a:pPr>
            <a:r>
              <a:rPr lang="en-US" sz="1200" dirty="0">
                <a:solidFill>
                  <a:srgbClr val="FF0000"/>
                </a:solidFill>
                <a:latin typeface="方正兰亭黑简体" panose="02000000000000000000" pitchFamily="2" charset="-122"/>
                <a:ea typeface="方正兰亭粗黑简体" panose="02000000000000000000" pitchFamily="2" charset="-122"/>
              </a:rPr>
              <a:t>3.3 Scenario 3: </a:t>
            </a:r>
            <a:r>
              <a:rPr lang="en-US" sz="1200" dirty="0">
                <a:solidFill>
                  <a:srgbClr val="FF0000"/>
                </a:solidFill>
                <a:latin typeface="方正兰亭黑简体" panose="02000000000000000000" pitchFamily="2" charset="-122"/>
                <a:ea typeface="方正兰亭粗黑简体" panose="02000000000000000000" pitchFamily="2" charset="-122"/>
              </a:rPr>
              <a:t>HiHealth HMS </a:t>
            </a:r>
            <a:r>
              <a:rPr lang="en-US" sz="1200" dirty="0" err="1">
                <a:solidFill>
                  <a:srgbClr val="FF0000"/>
                </a:solidFill>
                <a:latin typeface="方正兰亭黑简体" panose="02000000000000000000" pitchFamily="2" charset="-122"/>
                <a:ea typeface="方正兰亭粗黑简体" panose="02000000000000000000" pitchFamily="2" charset="-122"/>
              </a:rPr>
              <a:t>Kit（Health</a:t>
            </a:r>
            <a:r>
              <a:rPr lang="en-US" sz="1200" dirty="0">
                <a:solidFill>
                  <a:srgbClr val="FF0000"/>
                </a:solidFill>
                <a:latin typeface="方正兰亭黑简体" panose="02000000000000000000" pitchFamily="2" charset="-122"/>
                <a:ea typeface="方正兰亭粗黑简体" panose="02000000000000000000" pitchFamily="2" charset="-122"/>
              </a:rPr>
              <a:t> Kit） based </a:t>
            </a:r>
            <a:r>
              <a:rPr lang="en-US" sz="1200" dirty="0">
                <a:solidFill>
                  <a:srgbClr val="FF0000"/>
                </a:solidFill>
                <a:latin typeface="方正兰亭黑简体" panose="02000000000000000000" pitchFamily="2" charset="-122"/>
                <a:ea typeface="方正兰亭粗黑简体" panose="02000000000000000000" pitchFamily="2" charset="-122"/>
              </a:rPr>
              <a:t>on HMS Core</a:t>
            </a:r>
          </a:p>
          <a:p>
            <a:pPr lvl="2">
              <a:lnSpc>
                <a:spcPct val="140000"/>
              </a:lnSpc>
            </a:pPr>
            <a:r>
              <a:rPr lang="en-US" sz="1200" dirty="0" smtClean="0">
                <a:solidFill>
                  <a:schemeClr val="bg1"/>
                </a:solidFill>
                <a:latin typeface="方正兰亭黑简体" panose="02000000000000000000" pitchFamily="2" charset="-122"/>
                <a:ea typeface="方正兰亭粗黑简体" panose="02000000000000000000" pitchFamily="2" charset="-122"/>
              </a:rPr>
              <a:t>3.3.1 </a:t>
            </a:r>
            <a:r>
              <a:rPr lang="en-US" sz="1200" dirty="0">
                <a:solidFill>
                  <a:schemeClr val="bg1"/>
                </a:solidFill>
                <a:latin typeface="方正兰亭黑简体" panose="02000000000000000000" pitchFamily="2" charset="-122"/>
                <a:ea typeface="方正兰亭粗黑简体" panose="02000000000000000000" pitchFamily="2" charset="-122"/>
              </a:rPr>
              <a:t>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3.3.3 Application method</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4. Data flow diagram and security design</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5. Global rollout</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6. Google benchmarking and roadmap</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7. FAQ</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8. </a:t>
            </a:r>
            <a:r>
              <a:rPr lang="en-US" sz="1600" dirty="0" err="1">
                <a:solidFill>
                  <a:schemeClr val="bg1"/>
                </a:solidFill>
                <a:latin typeface="方正兰亭黑简体" panose="02000000000000000000" pitchFamily="2" charset="-122"/>
                <a:ea typeface="方正兰亭粗黑简体" panose="02000000000000000000" pitchFamily="2" charset="-122"/>
              </a:rPr>
              <a:t>Codelab</a:t>
            </a:r>
            <a:endParaRPr lang="en-US" sz="1600" dirty="0">
              <a:solidFill>
                <a:schemeClr val="bg1"/>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8" name="矩形 8"/>
          <p:cNvSpPr/>
          <p:nvPr/>
        </p:nvSpPr>
        <p:spPr>
          <a:xfrm>
            <a:off x="1524280" y="339725"/>
            <a:ext cx="6676745" cy="6210931"/>
          </a:xfrm>
          <a:prstGeom prst="rect">
            <a:avLst/>
          </a:prstGeom>
        </p:spPr>
        <p:txBody>
          <a:bodyPr wrap="square">
            <a:spAutoFit/>
          </a:bodyPr>
          <a:lstStyle/>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1. Service overview</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2. </a:t>
            </a:r>
            <a:r>
              <a:rPr lang="en-US" sz="1600" dirty="0" err="1">
                <a:solidFill>
                  <a:schemeClr val="bg1"/>
                </a:solidFill>
                <a:latin typeface="方正兰亭黑简体" panose="02000000000000000000" pitchFamily="2" charset="-122"/>
                <a:ea typeface="方正兰亭粗黑简体" panose="02000000000000000000" pitchFamily="2" charset="-122"/>
              </a:rPr>
              <a:t>HiHealth</a:t>
            </a:r>
            <a:r>
              <a:rPr lang="en-US" sz="1600" dirty="0">
                <a:solidFill>
                  <a:schemeClr val="bg1"/>
                </a:solidFill>
                <a:latin typeface="方正兰亭黑简体" panose="02000000000000000000" pitchFamily="2" charset="-122"/>
                <a:ea typeface="方正兰亭粗黑简体" panose="02000000000000000000" pitchFamily="2" charset="-122"/>
              </a:rPr>
              <a:t> 4.0 architecture</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3. Scenarios</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altLang="zh-CN" sz="1200" dirty="0" smtClean="0">
                <a:solidFill>
                  <a:schemeClr val="bg1"/>
                </a:solidFill>
                <a:latin typeface="方正兰亭黑简体" panose="02000000000000000000" pitchFamily="2" charset="-122"/>
                <a:ea typeface="方正兰亭粗黑简体" panose="02000000000000000000" pitchFamily="2" charset="-122"/>
              </a:rPr>
              <a:t>Hi</a:t>
            </a:r>
            <a:r>
              <a:rPr lang="en-US" sz="1200" dirty="0" smtClean="0">
                <a:solidFill>
                  <a:schemeClr val="bg1"/>
                </a:solidFill>
                <a:latin typeface="方正兰亭黑简体" panose="02000000000000000000" pitchFamily="2" charset="-122"/>
                <a:ea typeface="方正兰亭粗黑简体" panose="02000000000000000000" pitchFamily="2" charset="-122"/>
              </a:rPr>
              <a:t>Health </a:t>
            </a:r>
            <a:r>
              <a:rPr lang="en-US" altLang="zh-CN" sz="1200" dirty="0" smtClean="0">
                <a:solidFill>
                  <a:schemeClr val="bg1"/>
                </a:solidFill>
                <a:latin typeface="方正兰亭黑简体" panose="02000000000000000000" pitchFamily="2" charset="-122"/>
                <a:ea typeface="方正兰亭粗黑简体" panose="02000000000000000000" pitchFamily="2" charset="-122"/>
              </a:rPr>
              <a:t>HMS</a:t>
            </a:r>
            <a:r>
              <a:rPr lang="en-US" sz="1200" dirty="0" smtClean="0">
                <a:solidFill>
                  <a:schemeClr val="bg1"/>
                </a:solidFill>
                <a:latin typeface="方正兰亭黑简体" panose="02000000000000000000" pitchFamily="2" charset="-122"/>
                <a:ea typeface="方正兰亭粗黑简体" panose="02000000000000000000" pitchFamily="2" charset="-122"/>
              </a:rPr>
              <a:t> Kit</a:t>
            </a:r>
            <a:r>
              <a:rPr lang="zh-CN" altLang="en-US" sz="1200" dirty="0" smtClean="0">
                <a:solidFill>
                  <a:schemeClr val="bg1"/>
                </a:solidFill>
                <a:latin typeface="方正兰亭黑简体" panose="02000000000000000000" pitchFamily="2" charset="-122"/>
                <a:ea typeface="方正兰亭粗黑简体" panose="02000000000000000000" pitchFamily="2" charset="-122"/>
              </a:rPr>
              <a:t>（</a:t>
            </a:r>
            <a:r>
              <a:rPr lang="en-US" altLang="zh-CN" sz="1200" dirty="0" smtClean="0">
                <a:solidFill>
                  <a:schemeClr val="bg1"/>
                </a:solidFill>
                <a:latin typeface="方正兰亭黑简体" panose="02000000000000000000" pitchFamily="2" charset="-122"/>
                <a:ea typeface="方正兰亭粗黑简体" panose="02000000000000000000" pitchFamily="2" charset="-122"/>
              </a:rPr>
              <a:t>Health Kit</a:t>
            </a:r>
            <a:r>
              <a:rPr lang="zh-CN" altLang="en-US" sz="1200" dirty="0" smtClean="0">
                <a:solidFill>
                  <a:schemeClr val="bg1"/>
                </a:solidFill>
                <a:latin typeface="方正兰亭黑简体" panose="02000000000000000000" pitchFamily="2" charset="-122"/>
                <a:ea typeface="方正兰亭粗黑简体" panose="02000000000000000000" pitchFamily="2" charset="-122"/>
              </a:rPr>
              <a:t>）</a:t>
            </a:r>
            <a:r>
              <a:rPr lang="en-US" sz="1200" dirty="0" smtClean="0">
                <a:solidFill>
                  <a:schemeClr val="bg1"/>
                </a:solidFill>
                <a:latin typeface="方正兰亭黑简体" panose="02000000000000000000" pitchFamily="2" charset="-122"/>
                <a:ea typeface="方正兰亭粗黑简体" panose="02000000000000000000" pitchFamily="2" charset="-122"/>
              </a:rPr>
              <a:t> </a:t>
            </a:r>
            <a:r>
              <a:rPr lang="en-US" sz="1200" dirty="0" smtClean="0">
                <a:solidFill>
                  <a:schemeClr val="bg1"/>
                </a:solidFill>
                <a:latin typeface="方正兰亭黑简体" panose="02000000000000000000" pitchFamily="2" charset="-122"/>
                <a:ea typeface="方正兰亭粗黑简体" panose="02000000000000000000" pitchFamily="2" charset="-122"/>
              </a:rPr>
              <a:t>based on HMS Core</a:t>
            </a:r>
            <a:endParaRPr lang="en-US" sz="1200" dirty="0">
              <a:solidFill>
                <a:schemeClr val="bg1"/>
              </a:solidFill>
              <a:latin typeface="方正兰亭黑简体" panose="02000000000000000000" pitchFamily="2" charset="-122"/>
              <a:ea typeface="方正兰亭粗黑简体" panose="02000000000000000000" pitchFamily="2" charset="-122"/>
            </a:endParaRP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3.3.3 Application method</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4. Data flow diagram and security design</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5. Global rollout</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6. Google benchmarking and roadmap</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7. FAQ</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8. </a:t>
            </a:r>
            <a:r>
              <a:rPr lang="en-US" sz="1600" dirty="0" err="1">
                <a:solidFill>
                  <a:schemeClr val="bg1"/>
                </a:solidFill>
                <a:latin typeface="方正兰亭黑简体" panose="02000000000000000000" pitchFamily="2" charset="-122"/>
                <a:ea typeface="方正兰亭粗黑简体" panose="02000000000000000000" pitchFamily="2" charset="-122"/>
              </a:rPr>
              <a:t>Codelab</a:t>
            </a:r>
            <a:endParaRPr lang="en-US" sz="1600" dirty="0">
              <a:solidFill>
                <a:schemeClr val="bg1"/>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0" name="矩形 27"/>
          <p:cNvSpPr/>
          <p:nvPr/>
        </p:nvSpPr>
        <p:spPr>
          <a:xfrm>
            <a:off x="404798" y="383636"/>
            <a:ext cx="9158301" cy="738664"/>
          </a:xfrm>
          <a:prstGeom prst="rect">
            <a:avLst/>
          </a:prstGeom>
        </p:spPr>
        <p:txBody>
          <a:bodyPr wrap="square">
            <a:spAutoFit/>
          </a:bodyPr>
          <a:lstStyle/>
          <a:p>
            <a:pPr>
              <a:lnSpc>
                <a:spcPct val="150000"/>
              </a:lnSpc>
            </a:pPr>
            <a:r>
              <a:rPr lang="en-US" sz="2800" i="1" dirty="0">
                <a:solidFill>
                  <a:schemeClr val="bg1"/>
                </a:solidFill>
                <a:latin typeface="方正兰亭黑简体" panose="02000000000000000000" pitchFamily="2" charset="-122"/>
                <a:ea typeface="方正兰亭粗黑简体" panose="02000000000000000000" pitchFamily="2" charset="-122"/>
              </a:rPr>
              <a:t>Scenario </a:t>
            </a:r>
            <a:r>
              <a:rPr lang="en-US" sz="2800" i="1" dirty="0" smtClean="0">
                <a:solidFill>
                  <a:schemeClr val="bg1"/>
                </a:solidFill>
                <a:latin typeface="方正兰亭黑简体" panose="02000000000000000000" pitchFamily="2" charset="-122"/>
                <a:ea typeface="方正兰亭粗黑简体" panose="02000000000000000000" pitchFamily="2" charset="-122"/>
              </a:rPr>
              <a:t>(HiHealth HMS Kit  </a:t>
            </a:r>
            <a:r>
              <a:rPr lang="en-US" sz="2800" i="1" dirty="0" smtClean="0">
                <a:solidFill>
                  <a:schemeClr val="bg1"/>
                </a:solidFill>
                <a:latin typeface="方正兰亭黑简体" panose="02000000000000000000" pitchFamily="2" charset="-122"/>
                <a:ea typeface="方正兰亭粗黑简体" panose="02000000000000000000" pitchFamily="2" charset="-122"/>
              </a:rPr>
              <a:t>based on HMS Core)</a:t>
            </a:r>
            <a:endParaRPr lang="en-US" sz="2800" i="1" dirty="0">
              <a:solidFill>
                <a:schemeClr val="bg1"/>
              </a:solidFill>
              <a:latin typeface="方正兰亭黑简体" panose="02000000000000000000" pitchFamily="2" charset="-122"/>
              <a:ea typeface="方正兰亭粗黑简体" panose="02000000000000000000" pitchFamily="2" charset="-122"/>
            </a:endParaRPr>
          </a:p>
        </p:txBody>
      </p:sp>
      <p:grpSp>
        <p:nvGrpSpPr>
          <p:cNvPr id="104" name="组合 1"/>
          <p:cNvGrpSpPr/>
          <p:nvPr/>
        </p:nvGrpSpPr>
        <p:grpSpPr>
          <a:xfrm>
            <a:off x="560030" y="1754686"/>
            <a:ext cx="6173139" cy="3638240"/>
            <a:chOff x="702904" y="857605"/>
            <a:chExt cx="8285293" cy="4785121"/>
          </a:xfrm>
        </p:grpSpPr>
        <p:pic>
          <p:nvPicPr>
            <p:cNvPr id="2097199" name="图像" descr="图像"/>
            <p:cNvPicPr>
              <a:picLocks noChangeAspect="1"/>
            </p:cNvPicPr>
            <p:nvPr/>
          </p:nvPicPr>
          <p:blipFill>
            <a:blip r:embed="rId2"/>
            <a:stretch>
              <a:fillRect/>
            </a:stretch>
          </p:blipFill>
          <p:spPr>
            <a:xfrm>
              <a:off x="4881529" y="3289645"/>
              <a:ext cx="742822" cy="701127"/>
            </a:xfrm>
            <a:prstGeom prst="rect">
              <a:avLst/>
            </a:prstGeom>
            <a:ln w="12700">
              <a:miter lim="400000"/>
            </a:ln>
          </p:spPr>
        </p:pic>
        <p:pic>
          <p:nvPicPr>
            <p:cNvPr id="2097200" name="图像" descr="图像"/>
            <p:cNvPicPr>
              <a:picLocks noChangeAspect="1"/>
            </p:cNvPicPr>
            <p:nvPr/>
          </p:nvPicPr>
          <p:blipFill rotWithShape="1">
            <a:blip r:embed="rId2"/>
            <a:srcRect r="69727"/>
            <a:stretch>
              <a:fillRect/>
            </a:stretch>
          </p:blipFill>
          <p:spPr>
            <a:xfrm>
              <a:off x="7870346" y="2514595"/>
              <a:ext cx="252162" cy="786210"/>
            </a:xfrm>
            <a:prstGeom prst="rect">
              <a:avLst/>
            </a:prstGeom>
            <a:ln w="12700">
              <a:miter lim="400000"/>
            </a:ln>
          </p:spPr>
        </p:pic>
        <p:sp>
          <p:nvSpPr>
            <p:cNvPr id="1048831" name="矩形 33"/>
            <p:cNvSpPr/>
            <p:nvPr/>
          </p:nvSpPr>
          <p:spPr>
            <a:xfrm>
              <a:off x="7636377" y="3260114"/>
              <a:ext cx="717601" cy="406906"/>
            </a:xfrm>
            <a:prstGeom prst="rect">
              <a:avLst/>
            </a:prstGeom>
          </p:spPr>
          <p:txBody>
            <a:bodyPr wrap="square">
              <a:spAutoFit/>
            </a:bodyPr>
            <a:lstStyle/>
            <a:p>
              <a:pPr algn="ctr">
                <a:lnSpc>
                  <a:spcPct val="150000"/>
                </a:lnSpc>
              </a:pPr>
              <a:r>
                <a:rPr lang="en-US" sz="1050" dirty="0">
                  <a:solidFill>
                    <a:schemeClr val="bg1"/>
                  </a:solidFill>
                  <a:latin typeface="方正兰亭黑简体" panose="02000000000000000000" pitchFamily="2" charset="-122"/>
                  <a:ea typeface="方正兰亭粗黑简体" panose="02000000000000000000" pitchFamily="2" charset="-122"/>
                </a:rPr>
                <a:t>User</a:t>
              </a:r>
            </a:p>
          </p:txBody>
        </p:sp>
        <p:sp>
          <p:nvSpPr>
            <p:cNvPr id="1048832" name="圆角矩形 36"/>
            <p:cNvSpPr/>
            <p:nvPr/>
          </p:nvSpPr>
          <p:spPr>
            <a:xfrm>
              <a:off x="702904" y="4774656"/>
              <a:ext cx="5260474" cy="849368"/>
            </a:xfrm>
            <a:prstGeom prst="roundRect">
              <a:avLst/>
            </a:prstGeom>
            <a:solidFill>
              <a:schemeClr val="accent1">
                <a:lumMod val="75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algn="ctr" defTabSz="407634"/>
              <a:r>
                <a:rPr lang="en-US" sz="1100" dirty="0" err="1">
                  <a:solidFill>
                    <a:schemeClr val="bg1"/>
                  </a:solidFill>
                  <a:latin typeface="方正兰亭黑简体" panose="02000000000000000000" pitchFamily="2" charset="-122"/>
                  <a:ea typeface="方正兰亭粗黑简体" panose="02000000000000000000" pitchFamily="2" charset="-122"/>
                </a:rPr>
                <a:t>HiHealth</a:t>
              </a:r>
              <a:r>
                <a:rPr lang="en-US" sz="1100" dirty="0">
                  <a:solidFill>
                    <a:schemeClr val="bg1"/>
                  </a:solidFill>
                  <a:latin typeface="方正兰亭黑简体" panose="02000000000000000000" pitchFamily="2" charset="-122"/>
                  <a:ea typeface="方正兰亭粗黑简体" panose="02000000000000000000" pitchFamily="2" charset="-122"/>
                </a:rPr>
                <a:t> Kit in HMS core</a:t>
              </a:r>
            </a:p>
            <a:p>
              <a:pPr algn="ctr" defTabSz="407634"/>
              <a:r>
                <a:rPr lang="en-US" sz="1100" dirty="0">
                  <a:solidFill>
                    <a:schemeClr val="bg1"/>
                  </a:solidFill>
                  <a:latin typeface="方正兰亭黑简体" panose="02000000000000000000" pitchFamily="2" charset="-122"/>
                  <a:ea typeface="方正兰亭粗黑简体" panose="02000000000000000000" pitchFamily="2" charset="-122"/>
                </a:rPr>
                <a:t>(</a:t>
              </a:r>
              <a:r>
                <a:rPr lang="en-US" sz="1100" dirty="0" err="1">
                  <a:solidFill>
                    <a:schemeClr val="bg1"/>
                  </a:solidFill>
                  <a:latin typeface="方正兰亭黑简体" panose="02000000000000000000" pitchFamily="2" charset="-122"/>
                  <a:ea typeface="方正兰亭粗黑简体" panose="02000000000000000000" pitchFamily="2" charset="-122"/>
                </a:rPr>
                <a:t>HiHealth</a:t>
              </a:r>
              <a:r>
                <a:rPr lang="en-US" sz="1100" dirty="0">
                  <a:solidFill>
                    <a:schemeClr val="bg1"/>
                  </a:solidFill>
                  <a:latin typeface="方正兰亭黑简体" panose="02000000000000000000" pitchFamily="2" charset="-122"/>
                  <a:ea typeface="方正兰亭粗黑简体" panose="02000000000000000000" pitchFamily="2" charset="-122"/>
                </a:rPr>
                <a:t> 4.0 new add)</a:t>
              </a:r>
            </a:p>
          </p:txBody>
        </p:sp>
        <p:pic>
          <p:nvPicPr>
            <p:cNvPr id="2097201" name="图像" descr="图像"/>
            <p:cNvPicPr>
              <a:picLocks noChangeAspect="1"/>
            </p:cNvPicPr>
            <p:nvPr/>
          </p:nvPicPr>
          <p:blipFill>
            <a:blip r:embed="rId3"/>
            <a:stretch>
              <a:fillRect/>
            </a:stretch>
          </p:blipFill>
          <p:spPr>
            <a:xfrm rot="20994150">
              <a:off x="7638240" y="4474470"/>
              <a:ext cx="703511" cy="788526"/>
            </a:xfrm>
            <a:prstGeom prst="rect">
              <a:avLst/>
            </a:prstGeom>
            <a:ln w="12700">
              <a:miter lim="400000"/>
            </a:ln>
          </p:spPr>
        </p:pic>
        <p:sp>
          <p:nvSpPr>
            <p:cNvPr id="1048833" name="矩形 44"/>
            <p:cNvSpPr/>
            <p:nvPr/>
          </p:nvSpPr>
          <p:spPr>
            <a:xfrm>
              <a:off x="7461072" y="5222158"/>
              <a:ext cx="965940" cy="420568"/>
            </a:xfrm>
            <a:prstGeom prst="rect">
              <a:avLst/>
            </a:prstGeom>
          </p:spPr>
          <p:txBody>
            <a:bodyPr wrap="square">
              <a:spAutoFit/>
            </a:bodyPr>
            <a:lstStyle/>
            <a:p>
              <a:pPr algn="ctr">
                <a:lnSpc>
                  <a:spcPct val="150000"/>
                </a:lnSpc>
              </a:pPr>
              <a:r>
                <a:rPr lang="en-US" sz="1100" dirty="0">
                  <a:solidFill>
                    <a:schemeClr val="bg1"/>
                  </a:solidFill>
                  <a:latin typeface="方正兰亭黑简体" panose="02000000000000000000" pitchFamily="2" charset="-122"/>
                  <a:ea typeface="方正兰亭粗黑简体" panose="02000000000000000000" pitchFamily="2" charset="-122"/>
                </a:rPr>
                <a:t>Device</a:t>
              </a:r>
            </a:p>
          </p:txBody>
        </p:sp>
        <p:cxnSp>
          <p:nvCxnSpPr>
            <p:cNvPr id="3145773" name="直接箭头连接符 45"/>
            <p:cNvCxnSpPr>
              <a:cxnSpLocks/>
            </p:cNvCxnSpPr>
            <p:nvPr/>
          </p:nvCxnSpPr>
          <p:spPr>
            <a:xfrm>
              <a:off x="7989995" y="3773923"/>
              <a:ext cx="0" cy="597823"/>
            </a:xfrm>
            <a:prstGeom prst="straightConnector1">
              <a:avLst/>
            </a:prstGeom>
            <a:ln w="7620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8834" name="矩形 46"/>
            <p:cNvSpPr/>
            <p:nvPr/>
          </p:nvSpPr>
          <p:spPr>
            <a:xfrm>
              <a:off x="7848224" y="3837859"/>
              <a:ext cx="1139973" cy="406906"/>
            </a:xfrm>
            <a:prstGeom prst="rect">
              <a:avLst/>
            </a:prstGeom>
          </p:spPr>
          <p:txBody>
            <a:bodyPr wrap="square">
              <a:spAutoFit/>
            </a:bodyPr>
            <a:lstStyle/>
            <a:p>
              <a:pPr algn="ctr">
                <a:lnSpc>
                  <a:spcPct val="150000"/>
                </a:lnSpc>
              </a:pPr>
              <a:r>
                <a:rPr lang="en-US" sz="1050" i="1" dirty="0">
                  <a:solidFill>
                    <a:schemeClr val="bg1"/>
                  </a:solidFill>
                  <a:latin typeface="方正兰亭黑简体" panose="02000000000000000000" pitchFamily="2" charset="-122"/>
                  <a:ea typeface="方正兰亭粗黑简体" panose="02000000000000000000" pitchFamily="2" charset="-122"/>
                </a:rPr>
                <a:t>Use</a:t>
              </a:r>
            </a:p>
          </p:txBody>
        </p:sp>
        <p:cxnSp>
          <p:nvCxnSpPr>
            <p:cNvPr id="3145774" name="直接箭头连接符 47"/>
            <p:cNvCxnSpPr>
              <a:cxnSpLocks/>
            </p:cNvCxnSpPr>
            <p:nvPr/>
          </p:nvCxnSpPr>
          <p:spPr>
            <a:xfrm flipH="1" flipV="1">
              <a:off x="6128773" y="5312185"/>
              <a:ext cx="1405960" cy="10191"/>
            </a:xfrm>
            <a:prstGeom prst="straightConnector1">
              <a:avLst/>
            </a:prstGeom>
            <a:ln w="7620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8835" name="矩形 48"/>
            <p:cNvSpPr/>
            <p:nvPr/>
          </p:nvSpPr>
          <p:spPr>
            <a:xfrm>
              <a:off x="6159682" y="4769813"/>
              <a:ext cx="1457892" cy="406906"/>
            </a:xfrm>
            <a:prstGeom prst="rect">
              <a:avLst/>
            </a:prstGeom>
          </p:spPr>
          <p:txBody>
            <a:bodyPr wrap="square">
              <a:spAutoFit/>
            </a:bodyPr>
            <a:lstStyle/>
            <a:p>
              <a:pPr algn="ctr">
                <a:lnSpc>
                  <a:spcPct val="150000"/>
                </a:lnSpc>
              </a:pPr>
              <a:r>
                <a:rPr lang="en-US" sz="1050" i="1" dirty="0">
                  <a:solidFill>
                    <a:schemeClr val="bg1"/>
                  </a:solidFill>
                  <a:latin typeface="方正兰亭黑简体" panose="02000000000000000000" pitchFamily="2" charset="-122"/>
                  <a:ea typeface="方正兰亭粗黑简体" panose="02000000000000000000" pitchFamily="2" charset="-122"/>
                </a:rPr>
                <a:t>Store data</a:t>
              </a:r>
            </a:p>
          </p:txBody>
        </p:sp>
        <p:pic>
          <p:nvPicPr>
            <p:cNvPr id="2097202" name="图像" descr="图像"/>
            <p:cNvPicPr>
              <a:picLocks noChangeAspect="1"/>
            </p:cNvPicPr>
            <p:nvPr/>
          </p:nvPicPr>
          <p:blipFill>
            <a:blip r:embed="rId4"/>
            <a:stretch>
              <a:fillRect/>
            </a:stretch>
          </p:blipFill>
          <p:spPr>
            <a:xfrm>
              <a:off x="2952715" y="3244289"/>
              <a:ext cx="760851" cy="817603"/>
            </a:xfrm>
            <a:prstGeom prst="rect">
              <a:avLst/>
            </a:prstGeom>
            <a:ln w="12700" cap="flat">
              <a:noFill/>
              <a:miter lim="400000"/>
            </a:ln>
            <a:effectLst/>
          </p:spPr>
        </p:pic>
        <p:pic>
          <p:nvPicPr>
            <p:cNvPr id="2097203" name="图像" descr="图像"/>
            <p:cNvPicPr>
              <a:picLocks noChangeAspect="1"/>
            </p:cNvPicPr>
            <p:nvPr/>
          </p:nvPicPr>
          <p:blipFill>
            <a:blip r:embed="rId5"/>
            <a:stretch>
              <a:fillRect/>
            </a:stretch>
          </p:blipFill>
          <p:spPr>
            <a:xfrm>
              <a:off x="1995477" y="3300805"/>
              <a:ext cx="565297" cy="689967"/>
            </a:xfrm>
            <a:prstGeom prst="rect">
              <a:avLst/>
            </a:prstGeom>
            <a:ln w="12700" cap="flat">
              <a:noFill/>
              <a:miter lim="400000"/>
            </a:ln>
            <a:effectLst/>
          </p:spPr>
        </p:pic>
        <p:pic>
          <p:nvPicPr>
            <p:cNvPr id="2097204" name="图像" descr="图像"/>
            <p:cNvPicPr>
              <a:picLocks noChangeAspect="1"/>
            </p:cNvPicPr>
            <p:nvPr/>
          </p:nvPicPr>
          <p:blipFill>
            <a:blip r:embed="rId6"/>
            <a:stretch>
              <a:fillRect/>
            </a:stretch>
          </p:blipFill>
          <p:spPr>
            <a:xfrm>
              <a:off x="4027674" y="3295530"/>
              <a:ext cx="561263" cy="691072"/>
            </a:xfrm>
            <a:prstGeom prst="rect">
              <a:avLst/>
            </a:prstGeom>
            <a:ln w="12700" cap="flat">
              <a:noFill/>
              <a:miter lim="400000"/>
            </a:ln>
            <a:effectLst/>
          </p:spPr>
        </p:pic>
        <p:pic>
          <p:nvPicPr>
            <p:cNvPr id="2097205" name="图像" descr="图像"/>
            <p:cNvPicPr>
              <a:picLocks noChangeAspect="1"/>
            </p:cNvPicPr>
            <p:nvPr/>
          </p:nvPicPr>
          <p:blipFill>
            <a:blip r:embed="rId7"/>
            <a:stretch>
              <a:fillRect/>
            </a:stretch>
          </p:blipFill>
          <p:spPr>
            <a:xfrm>
              <a:off x="963400" y="3327488"/>
              <a:ext cx="680647" cy="680647"/>
            </a:xfrm>
            <a:prstGeom prst="rect">
              <a:avLst/>
            </a:prstGeom>
            <a:ln w="12700">
              <a:miter lim="400000"/>
            </a:ln>
          </p:spPr>
        </p:pic>
        <p:cxnSp>
          <p:nvCxnSpPr>
            <p:cNvPr id="3145775" name="直接箭头连接符 68"/>
            <p:cNvCxnSpPr>
              <a:cxnSpLocks/>
            </p:cNvCxnSpPr>
            <p:nvPr/>
          </p:nvCxnSpPr>
          <p:spPr>
            <a:xfrm flipV="1">
              <a:off x="5252940" y="4035181"/>
              <a:ext cx="0" cy="706494"/>
            </a:xfrm>
            <a:prstGeom prst="straightConnector1">
              <a:avLst/>
            </a:prstGeom>
            <a:ln w="76200">
              <a:solidFill>
                <a:schemeClr val="accent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8836" name="圆角矩形 77"/>
            <p:cNvSpPr/>
            <p:nvPr/>
          </p:nvSpPr>
          <p:spPr>
            <a:xfrm>
              <a:off x="5421151" y="1434185"/>
              <a:ext cx="727476" cy="1522106"/>
            </a:xfrm>
            <a:prstGeom prst="roundRect">
              <a:avLst>
                <a:gd name="adj" fmla="val 11179"/>
              </a:avLst>
            </a:prstGeom>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en-US" sz="1400" dirty="0">
                  <a:latin typeface="方正兰亭黑简体" panose="02000000000000000000" pitchFamily="2" charset="-122"/>
                </a:rPr>
                <a:t>APP</a:t>
              </a:r>
            </a:p>
          </p:txBody>
        </p:sp>
        <p:sp>
          <p:nvSpPr>
            <p:cNvPr id="1048837" name="云形 78"/>
            <p:cNvSpPr/>
            <p:nvPr/>
          </p:nvSpPr>
          <p:spPr>
            <a:xfrm>
              <a:off x="3713566" y="1929671"/>
              <a:ext cx="1266529" cy="941120"/>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latin typeface="方正兰亭黑简体" panose="02000000000000000000" pitchFamily="2" charset="-122"/>
                </a:rPr>
                <a:t>Cloud</a:t>
              </a:r>
            </a:p>
          </p:txBody>
        </p:sp>
        <p:cxnSp>
          <p:nvCxnSpPr>
            <p:cNvPr id="3145776" name="直接箭头连接符 83"/>
            <p:cNvCxnSpPr>
              <a:cxnSpLocks/>
            </p:cNvCxnSpPr>
            <p:nvPr/>
          </p:nvCxnSpPr>
          <p:spPr>
            <a:xfrm>
              <a:off x="6758507" y="2287569"/>
              <a:ext cx="837034" cy="649739"/>
            </a:xfrm>
            <a:prstGeom prst="straightConnector1">
              <a:avLst/>
            </a:prstGeom>
            <a:ln w="7620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8838" name="矩形 89"/>
            <p:cNvSpPr/>
            <p:nvPr/>
          </p:nvSpPr>
          <p:spPr>
            <a:xfrm>
              <a:off x="6835211" y="2081752"/>
              <a:ext cx="1139973" cy="406906"/>
            </a:xfrm>
            <a:prstGeom prst="rect">
              <a:avLst/>
            </a:prstGeom>
          </p:spPr>
          <p:txBody>
            <a:bodyPr wrap="square">
              <a:spAutoFit/>
            </a:bodyPr>
            <a:lstStyle/>
            <a:p>
              <a:pPr algn="ctr">
                <a:lnSpc>
                  <a:spcPct val="150000"/>
                </a:lnSpc>
              </a:pPr>
              <a:r>
                <a:rPr lang="en-US" sz="1050" i="1" dirty="0">
                  <a:solidFill>
                    <a:schemeClr val="bg1"/>
                  </a:solidFill>
                  <a:latin typeface="方正兰亭黑简体" panose="02000000000000000000" pitchFamily="2" charset="-122"/>
                  <a:ea typeface="方正兰亭粗黑简体" panose="02000000000000000000" pitchFamily="2" charset="-122"/>
                </a:rPr>
                <a:t>Serve</a:t>
              </a:r>
            </a:p>
          </p:txBody>
        </p:sp>
        <p:sp>
          <p:nvSpPr>
            <p:cNvPr id="1048839" name="椭圆 90"/>
            <p:cNvSpPr/>
            <p:nvPr/>
          </p:nvSpPr>
          <p:spPr>
            <a:xfrm>
              <a:off x="3180522" y="857605"/>
              <a:ext cx="3521292" cy="233995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方正兰亭黑简体" panose="02000000000000000000" pitchFamily="2" charset="-122"/>
                <a:ea typeface="方正兰亭黑简体" panose="02000000000000000000" pitchFamily="2" charset="-122"/>
              </a:endParaRPr>
            </a:p>
          </p:txBody>
        </p:sp>
        <p:sp>
          <p:nvSpPr>
            <p:cNvPr id="1048840" name="矩形 91"/>
            <p:cNvSpPr/>
            <p:nvPr/>
          </p:nvSpPr>
          <p:spPr>
            <a:xfrm>
              <a:off x="3414403" y="1230486"/>
              <a:ext cx="2023764" cy="610906"/>
            </a:xfrm>
            <a:prstGeom prst="rect">
              <a:avLst/>
            </a:prstGeom>
          </p:spPr>
          <p:txBody>
            <a:bodyPr wrap="square">
              <a:spAutoFit/>
            </a:bodyPr>
            <a:lstStyle/>
            <a:p>
              <a:pPr algn="ctr">
                <a:lnSpc>
                  <a:spcPct val="150000"/>
                </a:lnSpc>
              </a:pPr>
              <a:r>
                <a:rPr lang="en-US" b="1" i="1" dirty="0" smtClean="0">
                  <a:solidFill>
                    <a:schemeClr val="bg1"/>
                  </a:solidFill>
                  <a:latin typeface="方正兰亭黑简体" panose="02000000000000000000" pitchFamily="2" charset="-122"/>
                  <a:ea typeface="方正兰亭粗黑简体" panose="02000000000000000000" pitchFamily="2" charset="-122"/>
                </a:rPr>
                <a:t>3 </a:t>
              </a:r>
              <a:r>
                <a:rPr lang="en-US" b="1" i="1" baseline="30000" dirty="0" err="1" smtClean="0">
                  <a:solidFill>
                    <a:schemeClr val="bg1"/>
                  </a:solidFill>
                  <a:latin typeface="方正兰亭黑简体" panose="02000000000000000000" pitchFamily="2" charset="-122"/>
                  <a:ea typeface="方正兰亭粗黑简体" panose="02000000000000000000" pitchFamily="2" charset="-122"/>
                </a:rPr>
                <a:t>rd</a:t>
              </a:r>
              <a:endParaRPr lang="en-US" b="1" i="1" dirty="0">
                <a:solidFill>
                  <a:schemeClr val="bg1"/>
                </a:solidFill>
                <a:latin typeface="方正兰亭黑简体" panose="02000000000000000000" pitchFamily="2" charset="-122"/>
                <a:ea typeface="方正兰亭粗黑简体" panose="02000000000000000000" pitchFamily="2" charset="-122"/>
              </a:endParaRPr>
            </a:p>
          </p:txBody>
        </p:sp>
        <p:sp>
          <p:nvSpPr>
            <p:cNvPr id="1048841" name="矩形 25"/>
            <p:cNvSpPr/>
            <p:nvPr/>
          </p:nvSpPr>
          <p:spPr>
            <a:xfrm rot="21526504">
              <a:off x="5441096" y="4154646"/>
              <a:ext cx="1457892" cy="406906"/>
            </a:xfrm>
            <a:prstGeom prst="rect">
              <a:avLst/>
            </a:prstGeom>
          </p:spPr>
          <p:txBody>
            <a:bodyPr wrap="square">
              <a:spAutoFit/>
            </a:bodyPr>
            <a:lstStyle/>
            <a:p>
              <a:pPr>
                <a:lnSpc>
                  <a:spcPct val="150000"/>
                </a:lnSpc>
              </a:pPr>
              <a:r>
                <a:rPr lang="en-US" sz="1050" i="1" dirty="0">
                  <a:solidFill>
                    <a:schemeClr val="bg1"/>
                  </a:solidFill>
                  <a:latin typeface="方正兰亭黑简体" panose="02000000000000000000" pitchFamily="2" charset="-122"/>
                  <a:ea typeface="方正兰亭粗黑简体" panose="02000000000000000000" pitchFamily="2" charset="-122"/>
                </a:rPr>
                <a:t>Data R&amp;W</a:t>
              </a:r>
            </a:p>
          </p:txBody>
        </p:sp>
      </p:grpSp>
      <p:sp>
        <p:nvSpPr>
          <p:cNvPr id="1048842" name="矩形 92"/>
          <p:cNvSpPr/>
          <p:nvPr/>
        </p:nvSpPr>
        <p:spPr>
          <a:xfrm>
            <a:off x="6765091" y="1244752"/>
            <a:ext cx="4860000" cy="4247317"/>
          </a:xfrm>
          <a:prstGeom prst="rect">
            <a:avLst/>
          </a:prstGeom>
        </p:spPr>
        <p:txBody>
          <a:bodyPr wrap="square">
            <a:spAutoFit/>
          </a:bodyPr>
          <a:lstStyle/>
          <a:p>
            <a:pPr>
              <a:lnSpc>
                <a:spcPct val="150000"/>
              </a:lnSpc>
            </a:pPr>
            <a:r>
              <a:rPr lang="en-US" i="1" dirty="0">
                <a:solidFill>
                  <a:schemeClr val="bg1"/>
                </a:solidFill>
                <a:latin typeface="方正兰亭黑简体" panose="02000000000000000000" pitchFamily="2" charset="-122"/>
                <a:ea typeface="方正兰亭粗黑简体" panose="02000000000000000000" pitchFamily="2" charset="-122"/>
              </a:rPr>
              <a:t>Provides Cloud APIs and Java APIs, as well as SDKs for Java APIs</a:t>
            </a:r>
            <a:r>
              <a:rPr lang="en-US" i="1" dirty="0" smtClean="0">
                <a:solidFill>
                  <a:schemeClr val="bg1"/>
                </a:solidFill>
                <a:latin typeface="方正兰亭黑简体" panose="02000000000000000000" pitchFamily="2" charset="-122"/>
                <a:ea typeface="方正兰亭粗黑简体" panose="02000000000000000000" pitchFamily="2" charset="-122"/>
              </a:rPr>
              <a:t>.</a:t>
            </a:r>
            <a:endParaRPr lang="en-US" altLang="zh-CN" i="1" dirty="0">
              <a:solidFill>
                <a:schemeClr val="bg1"/>
              </a:solidFill>
              <a:latin typeface="方正兰亭黑简体" panose="02000000000000000000" pitchFamily="2" charset="-122"/>
              <a:ea typeface="方正兰亭粗黑简体" panose="02000000000000000000" pitchFamily="2" charset="-122"/>
            </a:endParaRPr>
          </a:p>
          <a:p>
            <a:pPr marL="342900" indent="-342900">
              <a:lnSpc>
                <a:spcPct val="150000"/>
              </a:lnSpc>
              <a:buAutoNum type="arabicPeriod"/>
            </a:pPr>
            <a:r>
              <a:rPr lang="en-US" sz="1600" i="1" dirty="0">
                <a:solidFill>
                  <a:schemeClr val="bg1"/>
                </a:solidFill>
                <a:latin typeface="方正兰亭黑简体" panose="02000000000000000000" pitchFamily="2" charset="-122"/>
                <a:ea typeface="方正兰亭粗黑简体" panose="02000000000000000000" pitchFamily="2" charset="-122"/>
              </a:rPr>
              <a:t>Atomized data </a:t>
            </a:r>
            <a:r>
              <a:rPr lang="en-US" sz="1600" i="1" dirty="0" smtClean="0">
                <a:solidFill>
                  <a:schemeClr val="bg1"/>
                </a:solidFill>
                <a:latin typeface="方正兰亭黑简体" panose="02000000000000000000" pitchFamily="2" charset="-122"/>
                <a:ea typeface="方正兰亭粗黑简体" panose="02000000000000000000" pitchFamily="2" charset="-122"/>
              </a:rPr>
              <a:t>open: split </a:t>
            </a:r>
            <a:r>
              <a:rPr lang="en-US" sz="1600" i="1" dirty="0">
                <a:solidFill>
                  <a:schemeClr val="bg1"/>
                </a:solidFill>
                <a:latin typeface="方正兰亭黑简体" panose="02000000000000000000" pitchFamily="2" charset="-122"/>
                <a:ea typeface="方正兰亭粗黑简体" panose="02000000000000000000" pitchFamily="2" charset="-122"/>
              </a:rPr>
              <a:t>the fitness and health scenario data and open it by item,. </a:t>
            </a:r>
            <a:r>
              <a:rPr lang="en-US" sz="1600" i="1" dirty="0" smtClean="0">
                <a:solidFill>
                  <a:schemeClr val="bg1"/>
                </a:solidFill>
                <a:latin typeface="方正兰亭黑简体" panose="02000000000000000000" pitchFamily="2" charset="-122"/>
                <a:ea typeface="方正兰亭粗黑简体" panose="02000000000000000000" pitchFamily="2" charset="-122"/>
              </a:rPr>
              <a:t>acquisition </a:t>
            </a:r>
            <a:r>
              <a:rPr lang="en-US" sz="1600" i="1" dirty="0">
                <a:solidFill>
                  <a:schemeClr val="bg1"/>
                </a:solidFill>
                <a:latin typeface="方正兰亭黑简体" panose="02000000000000000000" pitchFamily="2" charset="-122"/>
                <a:ea typeface="方正兰亭粗黑简体" panose="02000000000000000000" pitchFamily="2" charset="-122"/>
              </a:rPr>
              <a:t>on demand.</a:t>
            </a:r>
          </a:p>
          <a:p>
            <a:pPr marL="342900" indent="-342900">
              <a:lnSpc>
                <a:spcPct val="150000"/>
              </a:lnSpc>
              <a:buAutoNum type="arabicPeriod"/>
            </a:pPr>
            <a:r>
              <a:rPr lang="en-US" sz="1600" i="1" dirty="0">
                <a:solidFill>
                  <a:schemeClr val="bg1"/>
                </a:solidFill>
                <a:latin typeface="方正兰亭黑简体" panose="02000000000000000000" pitchFamily="2" charset="-122"/>
                <a:ea typeface="方正兰亭粗黑简体" panose="02000000000000000000" pitchFamily="2" charset="-122"/>
              </a:rPr>
              <a:t>Three types of data are opened: personal information, fitness data, and health data.</a:t>
            </a:r>
          </a:p>
          <a:p>
            <a:pPr marL="342900" indent="-342900">
              <a:lnSpc>
                <a:spcPct val="150000"/>
              </a:lnSpc>
              <a:buAutoNum type="arabicPeriod"/>
            </a:pPr>
            <a:r>
              <a:rPr lang="en-US" sz="1600" i="1" dirty="0">
                <a:solidFill>
                  <a:schemeClr val="bg1"/>
                </a:solidFill>
                <a:latin typeface="方正兰亭黑简体" panose="02000000000000000000" pitchFamily="2" charset="-122"/>
                <a:ea typeface="方正兰亭粗黑简体" panose="02000000000000000000" pitchFamily="2" charset="-122"/>
              </a:rPr>
              <a:t>Provides Java APIs (including SDKs) for </a:t>
            </a:r>
            <a:r>
              <a:rPr lang="en-US" sz="1600" i="1" dirty="0" smtClean="0">
                <a:solidFill>
                  <a:schemeClr val="bg1"/>
                </a:solidFill>
                <a:latin typeface="方正兰亭黑简体" panose="02000000000000000000" pitchFamily="2" charset="-122"/>
                <a:ea typeface="方正兰亭粗黑简体" panose="02000000000000000000" pitchFamily="2" charset="-122"/>
              </a:rPr>
              <a:t>APP development scenarios</a:t>
            </a:r>
            <a:endParaRPr lang="en-US" sz="1600" i="1" dirty="0">
              <a:solidFill>
                <a:schemeClr val="bg1"/>
              </a:solidFill>
              <a:latin typeface="方正兰亭黑简体" panose="02000000000000000000" pitchFamily="2" charset="-122"/>
              <a:ea typeface="方正兰亭粗黑简体" panose="02000000000000000000" pitchFamily="2" charset="-122"/>
            </a:endParaRPr>
          </a:p>
          <a:p>
            <a:pPr marL="342900" indent="-342900">
              <a:lnSpc>
                <a:spcPct val="150000"/>
              </a:lnSpc>
              <a:buAutoNum type="arabicPeriod"/>
            </a:pPr>
            <a:r>
              <a:rPr lang="en-US" sz="1600" i="1" dirty="0">
                <a:solidFill>
                  <a:schemeClr val="bg1"/>
                </a:solidFill>
                <a:latin typeface="方正兰亭黑简体" panose="02000000000000000000" pitchFamily="2" charset="-122"/>
                <a:ea typeface="方正兰亭粗黑简体" panose="02000000000000000000" pitchFamily="2" charset="-122"/>
              </a:rPr>
              <a:t>Provides the </a:t>
            </a:r>
            <a:r>
              <a:rPr lang="en-US" sz="1600" i="1" dirty="0" smtClean="0">
                <a:solidFill>
                  <a:schemeClr val="bg1"/>
                </a:solidFill>
                <a:latin typeface="方正兰亭黑简体" panose="02000000000000000000" pitchFamily="2" charset="-122"/>
                <a:ea typeface="方正兰亭粗黑简体" panose="02000000000000000000" pitchFamily="2" charset="-122"/>
              </a:rPr>
              <a:t>Restful API for 2 Cloud</a:t>
            </a:r>
            <a:r>
              <a:rPr lang="en-US" sz="1600" i="1" dirty="0">
                <a:solidFill>
                  <a:schemeClr val="bg1"/>
                </a:solidFill>
                <a:latin typeface="方正兰亭黑简体" panose="02000000000000000000" pitchFamily="2" charset="-122"/>
                <a:ea typeface="方正兰亭粗黑简体" panose="02000000000000000000" pitchFamily="2" charset="-122"/>
              </a:rPr>
              <a:t> </a:t>
            </a:r>
            <a:r>
              <a:rPr lang="en-US" sz="1600" i="1" dirty="0" smtClean="0">
                <a:solidFill>
                  <a:schemeClr val="bg1"/>
                </a:solidFill>
                <a:latin typeface="方正兰亭黑简体" panose="02000000000000000000" pitchFamily="2" charset="-122"/>
                <a:ea typeface="方正兰亭粗黑简体" panose="02000000000000000000" pitchFamily="2" charset="-122"/>
              </a:rPr>
              <a:t>scenarios: web server and APP</a:t>
            </a:r>
          </a:p>
        </p:txBody>
      </p:sp>
      <p:sp>
        <p:nvSpPr>
          <p:cNvPr id="1048843" name="矩形 2"/>
          <p:cNvSpPr/>
          <p:nvPr/>
        </p:nvSpPr>
        <p:spPr>
          <a:xfrm>
            <a:off x="7453950" y="-4177"/>
            <a:ext cx="4717958" cy="369332"/>
          </a:xfrm>
          <a:prstGeom prst="rect">
            <a:avLst/>
          </a:prstGeom>
        </p:spPr>
        <p:txBody>
          <a:bodyPr wrap="none">
            <a:spAutoFit/>
          </a:bodyPr>
          <a:lstStyle/>
          <a:p>
            <a:pPr lvl="1">
              <a:lnSpc>
                <a:spcPct val="15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sz="1200" dirty="0" smtClean="0">
                <a:solidFill>
                  <a:schemeClr val="bg1"/>
                </a:solidFill>
                <a:latin typeface="方正兰亭黑简体" panose="02000000000000000000" pitchFamily="2" charset="-122"/>
                <a:ea typeface="方正兰亭粗黑简体" panose="02000000000000000000" pitchFamily="2" charset="-122"/>
              </a:rPr>
              <a:t>HiHealth HMS Kit  </a:t>
            </a:r>
            <a:r>
              <a:rPr lang="en-US" sz="1200" dirty="0" smtClean="0">
                <a:solidFill>
                  <a:schemeClr val="bg1"/>
                </a:solidFill>
                <a:latin typeface="方正兰亭黑简体" panose="02000000000000000000" pitchFamily="2" charset="-122"/>
                <a:ea typeface="方正兰亭粗黑简体" panose="02000000000000000000" pitchFamily="2" charset="-122"/>
              </a:rPr>
              <a:t>based on HMS Core</a:t>
            </a:r>
            <a:endParaRPr lang="en-US" sz="1200" dirty="0">
              <a:solidFill>
                <a:schemeClr val="bg1"/>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4" name="矩形 4"/>
          <p:cNvSpPr/>
          <p:nvPr/>
        </p:nvSpPr>
        <p:spPr>
          <a:xfrm>
            <a:off x="417936" y="382239"/>
            <a:ext cx="6511719" cy="738664"/>
          </a:xfrm>
          <a:prstGeom prst="rect">
            <a:avLst/>
          </a:prstGeom>
        </p:spPr>
        <p:txBody>
          <a:bodyPr wrap="none">
            <a:spAutoFit/>
          </a:bodyPr>
          <a:lstStyle/>
          <a:p>
            <a:pPr>
              <a:lnSpc>
                <a:spcPct val="150000"/>
              </a:lnSpc>
            </a:pPr>
            <a:r>
              <a:rPr lang="en-US" sz="2800" dirty="0">
                <a:solidFill>
                  <a:schemeClr val="bg1"/>
                </a:solidFill>
                <a:latin typeface="方正兰亭黑简体" panose="02000000000000000000" pitchFamily="2" charset="-122"/>
                <a:ea typeface="方正兰亭粗黑简体" panose="02000000000000000000" pitchFamily="2" charset="-122"/>
              </a:rPr>
              <a:t>Open data items </a:t>
            </a:r>
            <a:r>
              <a:rPr lang="en-US" sz="2800" dirty="0" smtClean="0">
                <a:solidFill>
                  <a:schemeClr val="bg1"/>
                </a:solidFill>
                <a:latin typeface="方正兰亭黑简体" panose="02000000000000000000" pitchFamily="2" charset="-122"/>
                <a:ea typeface="方正兰亭粗黑简体" panose="02000000000000000000" pitchFamily="2" charset="-122"/>
              </a:rPr>
              <a:t>(HiHealth HMS Kit )</a:t>
            </a:r>
            <a:endParaRPr lang="en-US" sz="2800" dirty="0">
              <a:solidFill>
                <a:schemeClr val="bg1"/>
              </a:solidFill>
              <a:latin typeface="方正兰亭黑简体" panose="02000000000000000000" pitchFamily="2" charset="-122"/>
              <a:ea typeface="方正兰亭粗黑简体" panose="02000000000000000000" pitchFamily="2" charset="-122"/>
            </a:endParaRPr>
          </a:p>
        </p:txBody>
      </p:sp>
      <p:sp>
        <p:nvSpPr>
          <p:cNvPr id="1048845" name="矩形 6"/>
          <p:cNvSpPr/>
          <p:nvPr/>
        </p:nvSpPr>
        <p:spPr>
          <a:xfrm>
            <a:off x="193123" y="1025226"/>
            <a:ext cx="5429585" cy="1077218"/>
          </a:xfrm>
          <a:prstGeom prst="rect">
            <a:avLst/>
          </a:prstGeom>
        </p:spPr>
        <p:txBody>
          <a:bodyPr wrap="square">
            <a:spAutoFit/>
          </a:bodyPr>
          <a:lstStyle/>
          <a:p>
            <a:r>
              <a:rPr lang="en-US" sz="1600" i="1" dirty="0">
                <a:solidFill>
                  <a:schemeClr val="bg1"/>
                </a:solidFill>
                <a:latin typeface="方正兰亭黑简体" panose="02000000000000000000" pitchFamily="2" charset="-122"/>
                <a:ea typeface="方正兰亭粗黑简体" panose="02000000000000000000" pitchFamily="2" charset="-122"/>
              </a:rPr>
              <a:t>Public data:</a:t>
            </a:r>
          </a:p>
          <a:p>
            <a:r>
              <a:rPr lang="en-US" sz="1200" i="1" dirty="0">
                <a:solidFill>
                  <a:schemeClr val="bg1"/>
                </a:solidFill>
                <a:latin typeface="方正兰亭黑简体" panose="02000000000000000000" pitchFamily="2" charset="-122"/>
                <a:ea typeface="方正兰亭粗黑简体" panose="02000000000000000000" pitchFamily="2" charset="-122"/>
              </a:rPr>
              <a:t>Provide 3 permission scopes for each data item:</a:t>
            </a:r>
          </a:p>
          <a:p>
            <a:pPr marL="228600" indent="-228600">
              <a:buFont typeface="+mj-ea"/>
              <a:buAutoNum type="circleNumDbPlain"/>
            </a:pPr>
            <a:r>
              <a:rPr lang="en-US" sz="1200" i="1" dirty="0">
                <a:solidFill>
                  <a:schemeClr val="bg1"/>
                </a:solidFill>
                <a:latin typeface="方正兰亭黑简体" panose="02000000000000000000" pitchFamily="2" charset="-122"/>
                <a:ea typeface="方正兰亭粗黑简体" panose="02000000000000000000" pitchFamily="2" charset="-122"/>
              </a:rPr>
              <a:t>Access body height and weight in HUAWEI </a:t>
            </a:r>
            <a:r>
              <a:rPr lang="en-US" sz="1200" i="1" dirty="0" err="1" smtClean="0">
                <a:solidFill>
                  <a:schemeClr val="bg1"/>
                </a:solidFill>
                <a:latin typeface="方正兰亭黑简体" panose="02000000000000000000" pitchFamily="2" charset="-122"/>
                <a:ea typeface="方正兰亭粗黑简体" panose="02000000000000000000" pitchFamily="2" charset="-122"/>
              </a:rPr>
              <a:t>HiHealth</a:t>
            </a:r>
            <a:r>
              <a:rPr lang="en-US" sz="1200" i="1" dirty="0" smtClean="0">
                <a:solidFill>
                  <a:schemeClr val="bg1"/>
                </a:solidFill>
                <a:latin typeface="方正兰亭黑简体" panose="02000000000000000000" pitchFamily="2" charset="-122"/>
                <a:ea typeface="方正兰亭粗黑简体" panose="02000000000000000000" pitchFamily="2" charset="-122"/>
              </a:rPr>
              <a:t> Kit</a:t>
            </a:r>
            <a:endParaRPr lang="en-US" sz="1200" i="1" dirty="0">
              <a:solidFill>
                <a:schemeClr val="bg1"/>
              </a:solidFill>
              <a:latin typeface="方正兰亭黑简体" panose="02000000000000000000" pitchFamily="2" charset="-122"/>
              <a:ea typeface="方正兰亭粗黑简体" panose="02000000000000000000" pitchFamily="2" charset="-122"/>
            </a:endParaRPr>
          </a:p>
          <a:p>
            <a:pPr marL="228600" indent="-228600">
              <a:buFont typeface="+mj-ea"/>
              <a:buAutoNum type="circleNumDbPlain"/>
            </a:pPr>
            <a:r>
              <a:rPr lang="en-US" sz="1200" i="1" dirty="0">
                <a:solidFill>
                  <a:schemeClr val="bg1"/>
                </a:solidFill>
                <a:latin typeface="方正兰亭黑简体" panose="02000000000000000000" pitchFamily="2" charset="-122"/>
                <a:ea typeface="方正兰亭粗黑简体" panose="02000000000000000000" pitchFamily="2" charset="-122"/>
              </a:rPr>
              <a:t>Add body height and weight to HUAWEI </a:t>
            </a:r>
            <a:r>
              <a:rPr lang="en-US" sz="1200" i="1" dirty="0" err="1" smtClean="0">
                <a:solidFill>
                  <a:schemeClr val="bg1"/>
                </a:solidFill>
                <a:latin typeface="方正兰亭黑简体" panose="02000000000000000000" pitchFamily="2" charset="-122"/>
                <a:ea typeface="方正兰亭粗黑简体" panose="02000000000000000000" pitchFamily="2" charset="-122"/>
              </a:rPr>
              <a:t>HiHealth</a:t>
            </a:r>
            <a:r>
              <a:rPr lang="en-US" sz="1200" i="1" dirty="0" smtClean="0">
                <a:solidFill>
                  <a:schemeClr val="bg1"/>
                </a:solidFill>
                <a:latin typeface="方正兰亭黑简体" panose="02000000000000000000" pitchFamily="2" charset="-122"/>
                <a:ea typeface="方正兰亭粗黑简体" panose="02000000000000000000" pitchFamily="2" charset="-122"/>
              </a:rPr>
              <a:t> Kit</a:t>
            </a:r>
            <a:endParaRPr lang="en-US" sz="1200" i="1" dirty="0">
              <a:solidFill>
                <a:schemeClr val="bg1"/>
              </a:solidFill>
              <a:latin typeface="方正兰亭黑简体" panose="02000000000000000000" pitchFamily="2" charset="-122"/>
              <a:ea typeface="方正兰亭粗黑简体" panose="02000000000000000000" pitchFamily="2" charset="-122"/>
            </a:endParaRPr>
          </a:p>
          <a:p>
            <a:pPr marL="228600" indent="-228600">
              <a:buFont typeface="+mj-ea"/>
              <a:buAutoNum type="circleNumDbPlain"/>
            </a:pPr>
            <a:r>
              <a:rPr lang="en-US" sz="1200" i="1" dirty="0">
                <a:solidFill>
                  <a:schemeClr val="bg1"/>
                </a:solidFill>
                <a:latin typeface="方正兰亭黑简体" panose="02000000000000000000" pitchFamily="2" charset="-122"/>
                <a:ea typeface="方正兰亭粗黑简体" panose="02000000000000000000" pitchFamily="2" charset="-122"/>
              </a:rPr>
              <a:t>Access and Add body height and weight in HUAWEI </a:t>
            </a:r>
            <a:r>
              <a:rPr lang="en-US" sz="1200" i="1" dirty="0" err="1" smtClean="0">
                <a:solidFill>
                  <a:schemeClr val="bg1"/>
                </a:solidFill>
                <a:latin typeface="方正兰亭黑简体" panose="02000000000000000000" pitchFamily="2" charset="-122"/>
                <a:ea typeface="方正兰亭粗黑简体" panose="02000000000000000000" pitchFamily="2" charset="-122"/>
              </a:rPr>
              <a:t>HiHealth</a:t>
            </a:r>
            <a:r>
              <a:rPr lang="en-US" sz="1200" i="1" dirty="0" smtClean="0">
                <a:solidFill>
                  <a:schemeClr val="bg1"/>
                </a:solidFill>
                <a:latin typeface="方正兰亭黑简体" panose="02000000000000000000" pitchFamily="2" charset="-122"/>
                <a:ea typeface="方正兰亭粗黑简体" panose="02000000000000000000" pitchFamily="2" charset="-122"/>
              </a:rPr>
              <a:t> Kit</a:t>
            </a:r>
            <a:endParaRPr lang="en-US" sz="1200" i="1" dirty="0">
              <a:solidFill>
                <a:schemeClr val="bg1"/>
              </a:solidFill>
              <a:latin typeface="方正兰亭黑简体" panose="02000000000000000000" pitchFamily="2" charset="-122"/>
              <a:ea typeface="方正兰亭粗黑简体" panose="02000000000000000000" pitchFamily="2" charset="-122"/>
            </a:endParaRPr>
          </a:p>
        </p:txBody>
      </p:sp>
      <p:graphicFrame>
        <p:nvGraphicFramePr>
          <p:cNvPr id="4194307" name="表格 5"/>
          <p:cNvGraphicFramePr>
            <a:graphicFrameLocks noGrp="1"/>
          </p:cNvGraphicFramePr>
          <p:nvPr>
            <p:extLst>
              <p:ext uri="{D42A27DB-BD31-4B8C-83A1-F6EECF244321}">
                <p14:modId xmlns:p14="http://schemas.microsoft.com/office/powerpoint/2010/main" val="3841539400"/>
              </p:ext>
            </p:extLst>
          </p:nvPr>
        </p:nvGraphicFramePr>
        <p:xfrm>
          <a:off x="282575" y="2139107"/>
          <a:ext cx="8213725" cy="4519260"/>
        </p:xfrm>
        <a:graphic>
          <a:graphicData uri="http://schemas.openxmlformats.org/drawingml/2006/table">
            <a:tbl>
              <a:tblPr firstRow="1" bandRow="1">
                <a:tableStyleId>{5C22544A-7EE6-4342-B048-85BDC9FD1C3A}</a:tableStyleId>
              </a:tblPr>
              <a:tblGrid>
                <a:gridCol w="488950"/>
                <a:gridCol w="1580059"/>
                <a:gridCol w="6144716"/>
              </a:tblGrid>
              <a:tr h="239709">
                <a:tc>
                  <a:txBody>
                    <a:bodyPr/>
                    <a:lstStyle/>
                    <a:p>
                      <a:r>
                        <a:rPr lang="en-US" sz="1200" dirty="0">
                          <a:latin typeface="方正兰亭黑简体" panose="02000000000000000000" pitchFamily="2" charset="-122"/>
                        </a:rPr>
                        <a:t>Index</a:t>
                      </a:r>
                    </a:p>
                  </a:txBody>
                  <a:tcPr marL="36000" marR="36000" marT="36000" marB="36000"/>
                </a:tc>
                <a:tc>
                  <a:txBody>
                    <a:bodyPr/>
                    <a:lstStyle/>
                    <a:p>
                      <a:r>
                        <a:rPr lang="en-US" sz="1200" dirty="0">
                          <a:latin typeface="方正兰亭黑简体" panose="02000000000000000000" pitchFamily="2" charset="-122"/>
                        </a:rPr>
                        <a:t>Category</a:t>
                      </a:r>
                    </a:p>
                  </a:txBody>
                  <a:tcPr marL="36000" marR="36000" marT="36000" marB="36000"/>
                </a:tc>
                <a:tc>
                  <a:txBody>
                    <a:bodyPr/>
                    <a:lstStyle/>
                    <a:p>
                      <a:r>
                        <a:rPr lang="en-US" sz="1200" dirty="0">
                          <a:latin typeface="方正兰亭黑简体" panose="02000000000000000000" pitchFamily="2" charset="-122"/>
                        </a:rPr>
                        <a:t>Data Items</a:t>
                      </a:r>
                    </a:p>
                  </a:txBody>
                  <a:tcPr marL="36000" marR="36000" marT="36000" marB="36000"/>
                </a:tc>
              </a:tr>
              <a:tr h="218210">
                <a:tc>
                  <a:txBody>
                    <a:bodyPr/>
                    <a:lstStyle/>
                    <a:p>
                      <a:pPr marL="0" algn="ctr" defTabSz="914400" rtl="0" eaLnBrk="1" fontAlgn="ctr" latinLnBrk="0" hangingPunct="1"/>
                      <a:r>
                        <a:rPr lang="en-US" sz="1050" u="none" strike="noStrike" dirty="0">
                          <a:solidFill>
                            <a:schemeClr val="dk1"/>
                          </a:solidFill>
                          <a:latin typeface="方正兰亭黑简体" panose="02000000000000000000" pitchFamily="2" charset="-122"/>
                          <a:ea typeface="+mn-ea"/>
                          <a:cs typeface="+mn-cs"/>
                        </a:rPr>
                        <a:t>1</a:t>
                      </a:r>
                    </a:p>
                  </a:txBody>
                  <a:tcPr marL="36000" marR="36000" marT="36000" marB="36000"/>
                </a:tc>
                <a:tc>
                  <a:txBody>
                    <a:bodyPr/>
                    <a:lstStyle/>
                    <a:p>
                      <a:pPr algn="l" fontAlgn="ctr"/>
                      <a:r>
                        <a:rPr lang="en-US" sz="1050" u="none" strike="noStrike" dirty="0">
                          <a:latin typeface="方正兰亭黑简体" panose="02000000000000000000" pitchFamily="2" charset="-122"/>
                        </a:rPr>
                        <a:t>Personal Information</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Body height and weight</a:t>
                      </a:r>
                    </a:p>
                  </a:txBody>
                  <a:tcPr marL="36000" marR="36000" marT="36000" marB="36000" anchor="ctr"/>
                </a:tc>
              </a:tr>
              <a:tr h="218210">
                <a:tc>
                  <a:txBody>
                    <a:bodyPr/>
                    <a:lstStyle/>
                    <a:p>
                      <a:pPr marL="0" algn="ctr" defTabSz="914400" rtl="0" eaLnBrk="1" fontAlgn="ctr" latinLnBrk="0" hangingPunct="1"/>
                      <a:r>
                        <a:rPr lang="en-US" sz="1050" u="none" strike="noStrike" dirty="0">
                          <a:solidFill>
                            <a:schemeClr val="dk1"/>
                          </a:solidFill>
                          <a:latin typeface="方正兰亭黑简体" panose="02000000000000000000" pitchFamily="2" charset="-122"/>
                          <a:ea typeface="+mn-ea"/>
                          <a:cs typeface="+mn-cs"/>
                        </a:rPr>
                        <a:t>2</a:t>
                      </a:r>
                    </a:p>
                  </a:txBody>
                  <a:tcPr marL="36000" marR="36000" marT="36000" marB="36000"/>
                </a:tc>
                <a:tc>
                  <a:txBody>
                    <a:bodyPr/>
                    <a:lstStyle/>
                    <a:p>
                      <a:pPr algn="l" fontAlgn="ctr"/>
                      <a:r>
                        <a:rPr lang="en-US" sz="1050" u="none" strike="noStrike" dirty="0">
                          <a:latin typeface="方正兰亭黑简体" panose="02000000000000000000" pitchFamily="2" charset="-122"/>
                        </a:rPr>
                        <a:t>Personal Information</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Fitness goals</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3</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Fitness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Workout index data</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4</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Fitness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Step count</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5</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Fitness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Distance and floor change</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6</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Fitness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Speed</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7</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Fitness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Calories (include BMR)</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8</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Fitness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Pulmonary function (such as Maximum oxygen uptake)</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9</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Fitness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Medium high strength</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10</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Fitness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Activity data (such as activity samples, exercise, power, running posture, cycling pedaling, active minutes)</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11</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Fitness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Location data (include trajectory)</a:t>
                      </a:r>
                    </a:p>
                  </a:txBody>
                  <a:tcPr marL="36000" marR="36000" marT="36000" marB="36000" anchor="ctr"/>
                </a:tc>
              </a:tr>
              <a:tr h="368705">
                <a:tc>
                  <a:txBody>
                    <a:bodyPr/>
                    <a:lstStyle/>
                    <a:p>
                      <a:pPr algn="ctr" fontAlgn="ctr"/>
                      <a:r>
                        <a:rPr lang="en-US" sz="1050" u="none" strike="noStrike" dirty="0">
                          <a:latin typeface="方正兰亭黑简体" panose="02000000000000000000" pitchFamily="2" charset="-122"/>
                        </a:rPr>
                        <a:t>12</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Health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Body fat (such as body fat percentage, BMI, muscle mass, water percentage, visceral fat level, bone salt, protein percentage, skeletal muscle mass)</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13</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Health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Sleep data</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14</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Health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Heart rate data</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15</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Health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Stress</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16</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Health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Relax training data</a:t>
                      </a:r>
                    </a:p>
                  </a:txBody>
                  <a:tcPr marL="36000" marR="36000" marT="36000" marB="36000" anchor="ctr"/>
                </a:tc>
              </a:tr>
              <a:tr h="218210">
                <a:tc>
                  <a:txBody>
                    <a:bodyPr/>
                    <a:lstStyle/>
                    <a:p>
                      <a:pPr algn="ctr" fontAlgn="ctr"/>
                      <a:r>
                        <a:rPr lang="en-US" sz="1050" u="none" strike="noStrike" dirty="0">
                          <a:latin typeface="方正兰亭黑简体" panose="02000000000000000000" pitchFamily="2" charset="-122"/>
                        </a:rPr>
                        <a:t>17</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Health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Nutrition and hydration</a:t>
                      </a:r>
                    </a:p>
                  </a:txBody>
                  <a:tcPr marL="36000" marR="36000" marT="36000" marB="36000" anchor="ctr"/>
                </a:tc>
              </a:tr>
            </a:tbl>
          </a:graphicData>
        </a:graphic>
      </p:graphicFrame>
      <p:graphicFrame>
        <p:nvGraphicFramePr>
          <p:cNvPr id="4194308" name="表格 7"/>
          <p:cNvGraphicFramePr>
            <a:graphicFrameLocks noGrp="1"/>
          </p:cNvGraphicFramePr>
          <p:nvPr/>
        </p:nvGraphicFramePr>
        <p:xfrm>
          <a:off x="8624703" y="2129582"/>
          <a:ext cx="3024372" cy="1992403"/>
        </p:xfrm>
        <a:graphic>
          <a:graphicData uri="http://schemas.openxmlformats.org/drawingml/2006/table">
            <a:tbl>
              <a:tblPr firstRow="1" bandRow="1">
                <a:tableStyleId>{5C22544A-7EE6-4342-B048-85BDC9FD1C3A}</a:tableStyleId>
              </a:tblPr>
              <a:tblGrid>
                <a:gridCol w="605022"/>
                <a:gridCol w="1057275"/>
                <a:gridCol w="1362075"/>
              </a:tblGrid>
              <a:tr h="280243">
                <a:tc>
                  <a:txBody>
                    <a:bodyPr/>
                    <a:lstStyle/>
                    <a:p>
                      <a:r>
                        <a:rPr lang="en-US" sz="1200" dirty="0">
                          <a:latin typeface="方正兰亭黑简体" panose="02000000000000000000" pitchFamily="2" charset="-122"/>
                        </a:rPr>
                        <a:t>Index</a:t>
                      </a:r>
                    </a:p>
                  </a:txBody>
                  <a:tcPr marL="36000" marR="36000" marT="36000" marB="36000"/>
                </a:tc>
                <a:tc>
                  <a:txBody>
                    <a:bodyPr/>
                    <a:lstStyle/>
                    <a:p>
                      <a:r>
                        <a:rPr lang="en-US" sz="1200" dirty="0">
                          <a:latin typeface="方正兰亭黑简体" panose="02000000000000000000" pitchFamily="2" charset="-122"/>
                        </a:rPr>
                        <a:t>Category</a:t>
                      </a:r>
                    </a:p>
                  </a:txBody>
                  <a:tcPr marL="36000" marR="36000" marT="36000" marB="36000"/>
                </a:tc>
                <a:tc>
                  <a:txBody>
                    <a:bodyPr/>
                    <a:lstStyle/>
                    <a:p>
                      <a:r>
                        <a:rPr lang="en-US" sz="1200" dirty="0">
                          <a:latin typeface="方正兰亭黑简体" panose="02000000000000000000" pitchFamily="2" charset="-122"/>
                        </a:rPr>
                        <a:t>Data</a:t>
                      </a:r>
                      <a:r>
                        <a:rPr lang="en-US" sz="1200" baseline="0" dirty="0">
                          <a:latin typeface="方正兰亭黑简体" panose="02000000000000000000" pitchFamily="2" charset="-122"/>
                        </a:rPr>
                        <a:t> Items</a:t>
                      </a:r>
                    </a:p>
                  </a:txBody>
                  <a:tcPr marL="36000" marR="36000" marT="36000" marB="36000"/>
                </a:tc>
              </a:tr>
              <a:tr h="244717">
                <a:tc>
                  <a:txBody>
                    <a:bodyPr/>
                    <a:lstStyle/>
                    <a:p>
                      <a:pPr algn="ctr" fontAlgn="ctr"/>
                      <a:r>
                        <a:rPr lang="en-US" sz="1050" u="none" strike="noStrike" dirty="0" smtClean="0">
                          <a:latin typeface="方正兰亭黑简体" panose="02000000000000000000" pitchFamily="2" charset="-122"/>
                        </a:rPr>
                        <a:t>18 </a:t>
                      </a:r>
                      <a:endParaRPr lang="en-US" sz="1050" u="none" strike="noStrike" dirty="0">
                        <a:latin typeface="方正兰亭黑简体" panose="02000000000000000000" pitchFamily="2" charset="-122"/>
                      </a:endParaRPr>
                    </a:p>
                  </a:txBody>
                  <a:tcPr marL="36000" marR="36000" marT="36000" marB="36000" anchor="ctr"/>
                </a:tc>
                <a:tc>
                  <a:txBody>
                    <a:bodyPr/>
                    <a:lstStyle/>
                    <a:p>
                      <a:pPr algn="l" fontAlgn="ctr"/>
                      <a:r>
                        <a:rPr lang="en-US" sz="1050" u="none" strike="noStrike" dirty="0">
                          <a:latin typeface="方正兰亭黑简体" panose="02000000000000000000" pitchFamily="2" charset="-122"/>
                        </a:rPr>
                        <a:t>Restricted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Heart health data (such as HRV, ECG)</a:t>
                      </a:r>
                    </a:p>
                  </a:txBody>
                  <a:tcPr marL="36000" marR="36000" marT="36000" marB="36000" anchor="ctr"/>
                </a:tc>
              </a:tr>
              <a:tr h="144830">
                <a:tc>
                  <a:txBody>
                    <a:bodyPr/>
                    <a:lstStyle/>
                    <a:p>
                      <a:pPr algn="ctr" fontAlgn="ctr"/>
                      <a:r>
                        <a:rPr lang="en-US" sz="1050" u="none" strike="noStrike" dirty="0">
                          <a:latin typeface="方正兰亭黑简体" panose="02000000000000000000" pitchFamily="2" charset="-122"/>
                        </a:rPr>
                        <a:t>19</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Restricted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Blood glucose</a:t>
                      </a:r>
                    </a:p>
                  </a:txBody>
                  <a:tcPr marL="36000" marR="36000" marT="36000" marB="36000" anchor="ctr"/>
                </a:tc>
              </a:tr>
              <a:tr h="144830">
                <a:tc>
                  <a:txBody>
                    <a:bodyPr/>
                    <a:lstStyle/>
                    <a:p>
                      <a:pPr algn="ctr" fontAlgn="ctr"/>
                      <a:r>
                        <a:rPr lang="en-US" sz="1050" u="none" strike="noStrike" dirty="0">
                          <a:latin typeface="方正兰亭黑简体" panose="02000000000000000000" pitchFamily="2" charset="-122"/>
                        </a:rPr>
                        <a:t>20</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Restricted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Blood pressure</a:t>
                      </a:r>
                    </a:p>
                  </a:txBody>
                  <a:tcPr marL="36000" marR="36000" marT="36000" marB="36000" anchor="ctr"/>
                </a:tc>
              </a:tr>
              <a:tr h="144830">
                <a:tc>
                  <a:txBody>
                    <a:bodyPr/>
                    <a:lstStyle/>
                    <a:p>
                      <a:pPr algn="ctr" fontAlgn="ctr"/>
                      <a:r>
                        <a:rPr lang="en-US" sz="1050" u="none" strike="noStrike" dirty="0">
                          <a:latin typeface="方正兰亭黑简体" panose="02000000000000000000" pitchFamily="2" charset="-122"/>
                        </a:rPr>
                        <a:t>21</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Restricted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Oxygen saturation</a:t>
                      </a:r>
                    </a:p>
                  </a:txBody>
                  <a:tcPr marL="36000" marR="36000" marT="36000" marB="36000" anchor="ctr"/>
                </a:tc>
              </a:tr>
              <a:tr h="144830">
                <a:tc>
                  <a:txBody>
                    <a:bodyPr/>
                    <a:lstStyle/>
                    <a:p>
                      <a:pPr algn="ctr" fontAlgn="ctr"/>
                      <a:r>
                        <a:rPr lang="en-US" sz="1050" u="none" strike="noStrike" dirty="0">
                          <a:latin typeface="方正兰亭黑简体" panose="02000000000000000000" pitchFamily="2" charset="-122"/>
                        </a:rPr>
                        <a:t>22</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Restricted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Body temperature</a:t>
                      </a:r>
                    </a:p>
                  </a:txBody>
                  <a:tcPr marL="36000" marR="36000" marT="36000" marB="36000" anchor="ctr"/>
                </a:tc>
              </a:tr>
              <a:tr h="144830">
                <a:tc>
                  <a:txBody>
                    <a:bodyPr/>
                    <a:lstStyle/>
                    <a:p>
                      <a:pPr algn="ctr" fontAlgn="ctr"/>
                      <a:r>
                        <a:rPr lang="en-US" sz="1050" u="none" strike="noStrike" dirty="0">
                          <a:latin typeface="方正兰亭黑简体" panose="02000000000000000000" pitchFamily="2" charset="-122"/>
                        </a:rPr>
                        <a:t>23</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Restricted data</a:t>
                      </a:r>
                    </a:p>
                  </a:txBody>
                  <a:tcPr marL="36000" marR="36000" marT="36000" marB="36000" anchor="ctr"/>
                </a:tc>
                <a:tc>
                  <a:txBody>
                    <a:bodyPr/>
                    <a:lstStyle/>
                    <a:p>
                      <a:pPr algn="l" fontAlgn="ctr"/>
                      <a:r>
                        <a:rPr lang="en-US" sz="1050" u="none" strike="noStrike" dirty="0">
                          <a:latin typeface="方正兰亭黑简体" panose="02000000000000000000" pitchFamily="2" charset="-122"/>
                        </a:rPr>
                        <a:t>Reproductive data</a:t>
                      </a:r>
                    </a:p>
                  </a:txBody>
                  <a:tcPr marL="36000" marR="36000" marT="36000" marB="36000" anchor="ctr"/>
                </a:tc>
              </a:tr>
            </a:tbl>
          </a:graphicData>
        </a:graphic>
      </p:graphicFrame>
      <p:sp>
        <p:nvSpPr>
          <p:cNvPr id="1048846" name="矩形 8"/>
          <p:cNvSpPr/>
          <p:nvPr/>
        </p:nvSpPr>
        <p:spPr>
          <a:xfrm>
            <a:off x="8512037" y="1209892"/>
            <a:ext cx="3051313" cy="892552"/>
          </a:xfrm>
          <a:prstGeom prst="rect">
            <a:avLst/>
          </a:prstGeom>
        </p:spPr>
        <p:txBody>
          <a:bodyPr wrap="square">
            <a:spAutoFit/>
          </a:bodyPr>
          <a:lstStyle/>
          <a:p>
            <a:r>
              <a:rPr lang="en-US" sz="1600" i="1" dirty="0">
                <a:solidFill>
                  <a:schemeClr val="bg1"/>
                </a:solidFill>
                <a:latin typeface="方正兰亭黑简体" panose="02000000000000000000" pitchFamily="2" charset="-122"/>
                <a:ea typeface="方正兰亭粗黑简体" panose="02000000000000000000" pitchFamily="2" charset="-122"/>
              </a:rPr>
              <a:t>Restricted data:</a:t>
            </a:r>
          </a:p>
          <a:p>
            <a:r>
              <a:rPr lang="en-US" sz="1200" i="1" dirty="0">
                <a:solidFill>
                  <a:schemeClr val="bg1"/>
                </a:solidFill>
                <a:latin typeface="方正兰亭黑简体" panose="02000000000000000000" pitchFamily="2" charset="-122"/>
                <a:ea typeface="方正兰亭粗黑简体" panose="02000000000000000000" pitchFamily="2" charset="-122"/>
              </a:rPr>
              <a:t>Provide Read, but Write is controlled by Huawei, the 3rd party must apply Write from Huawei for the device.</a:t>
            </a:r>
          </a:p>
        </p:txBody>
      </p:sp>
      <p:sp>
        <p:nvSpPr>
          <p:cNvPr id="1048847" name="矩形 13"/>
          <p:cNvSpPr/>
          <p:nvPr/>
        </p:nvSpPr>
        <p:spPr>
          <a:xfrm>
            <a:off x="7453950" y="-4177"/>
            <a:ext cx="4259499" cy="340414"/>
          </a:xfrm>
          <a:prstGeom prst="rect">
            <a:avLst/>
          </a:prstGeom>
        </p:spPr>
        <p:txBody>
          <a:bodyPr wrap="none">
            <a:spAutoFit/>
          </a:bodyPr>
          <a:lstStyle/>
          <a:p>
            <a:pPr lvl="1">
              <a:lnSpc>
                <a:spcPct val="15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sz="1200" dirty="0" err="1" smtClean="0">
                <a:solidFill>
                  <a:schemeClr val="bg1"/>
                </a:solidFill>
                <a:latin typeface="方正兰亭黑简体" panose="02000000000000000000" pitchFamily="2" charset="-122"/>
                <a:ea typeface="方正兰亭粗黑简体" panose="02000000000000000000" pitchFamily="2" charset="-122"/>
              </a:rPr>
              <a:t>HiHealth</a:t>
            </a:r>
            <a:r>
              <a:rPr lang="en-US" sz="1200" dirty="0" smtClean="0">
                <a:solidFill>
                  <a:schemeClr val="bg1"/>
                </a:solidFill>
                <a:latin typeface="方正兰亭黑简体" panose="02000000000000000000" pitchFamily="2" charset="-122"/>
                <a:ea typeface="方正兰亭粗黑简体" panose="02000000000000000000" pitchFamily="2" charset="-122"/>
              </a:rPr>
              <a:t> Kit based on HMS Core</a:t>
            </a:r>
            <a:endParaRPr lang="en-US" sz="1200" dirty="0">
              <a:solidFill>
                <a:schemeClr val="bg1"/>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8" name="Title 1"/>
          <p:cNvSpPr txBox="1"/>
          <p:nvPr/>
        </p:nvSpPr>
        <p:spPr>
          <a:xfrm>
            <a:off x="3144078" y="1074839"/>
            <a:ext cx="4439907" cy="369332"/>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i="1" dirty="0">
                <a:solidFill>
                  <a:schemeClr val="bg1"/>
                </a:solidFill>
                <a:latin typeface="方正兰亭黑简体" panose="02000000000000000000" pitchFamily="2" charset="-122"/>
                <a:ea typeface="方正兰亭黑简体" panose="02000000000000000000" pitchFamily="2" charset="-122"/>
              </a:rPr>
              <a:t>User authorization in 3rd Apps</a:t>
            </a:r>
          </a:p>
        </p:txBody>
      </p:sp>
      <p:pic>
        <p:nvPicPr>
          <p:cNvPr id="2097206" name="图片 2" descr="image002"/>
          <p:cNvPicPr>
            <a:picLocks noChangeAspect="1" noChangeArrowheads="1"/>
          </p:cNvPicPr>
          <p:nvPr/>
        </p:nvPicPr>
        <p:blipFill>
          <a:blip r:embed="rId3" cstate="print"/>
          <a:srcRect/>
          <a:stretch>
            <a:fillRect/>
          </a:stretch>
        </p:blipFill>
        <p:spPr bwMode="auto">
          <a:xfrm>
            <a:off x="3233350" y="1824375"/>
            <a:ext cx="2280332" cy="4051830"/>
          </a:xfrm>
          <a:prstGeom prst="rect">
            <a:avLst/>
          </a:prstGeom>
          <a:noFill/>
          <a:ln>
            <a:noFill/>
          </a:ln>
        </p:spPr>
      </p:pic>
      <p:sp>
        <p:nvSpPr>
          <p:cNvPr id="1048849" name="文本框 4"/>
          <p:cNvSpPr txBox="1"/>
          <p:nvPr/>
        </p:nvSpPr>
        <p:spPr>
          <a:xfrm>
            <a:off x="3459890" y="4433193"/>
            <a:ext cx="1827252" cy="230832"/>
          </a:xfrm>
          <a:prstGeom prst="rect">
            <a:avLst/>
          </a:prstGeom>
          <a:solidFill>
            <a:schemeClr val="bg1"/>
          </a:solidFill>
        </p:spPr>
        <p:txBody>
          <a:bodyPr wrap="square" rtlCol="0">
            <a:spAutoFit/>
          </a:bodyPr>
          <a:lstStyle/>
          <a:p>
            <a:pPr algn="ctr"/>
            <a:r>
              <a:rPr lang="en-US" sz="900" dirty="0">
                <a:solidFill>
                  <a:srgbClr val="FF0000"/>
                </a:solidFill>
                <a:latin typeface="方正兰亭黑简体" panose="02000000000000000000" pitchFamily="2" charset="-122"/>
              </a:rPr>
              <a:t>Connect to Huawei Health Kit</a:t>
            </a:r>
          </a:p>
        </p:txBody>
      </p:sp>
      <p:pic>
        <p:nvPicPr>
          <p:cNvPr id="2097207" name="图片 2" descr="image002"/>
          <p:cNvPicPr>
            <a:picLocks noChangeAspect="1" noChangeArrowheads="1"/>
          </p:cNvPicPr>
          <p:nvPr/>
        </p:nvPicPr>
        <p:blipFill>
          <a:blip r:embed="rId3" cstate="print"/>
          <a:srcRect/>
          <a:stretch>
            <a:fillRect/>
          </a:stretch>
        </p:blipFill>
        <p:spPr bwMode="auto">
          <a:xfrm>
            <a:off x="5567302" y="1824375"/>
            <a:ext cx="2277701" cy="4047155"/>
          </a:xfrm>
          <a:prstGeom prst="rect">
            <a:avLst/>
          </a:prstGeom>
          <a:noFill/>
          <a:ln>
            <a:noFill/>
          </a:ln>
        </p:spPr>
      </p:pic>
      <p:sp>
        <p:nvSpPr>
          <p:cNvPr id="1048850" name="文本框 6"/>
          <p:cNvSpPr txBox="1"/>
          <p:nvPr/>
        </p:nvSpPr>
        <p:spPr>
          <a:xfrm>
            <a:off x="5828318" y="3229448"/>
            <a:ext cx="1755667" cy="2031325"/>
          </a:xfrm>
          <a:prstGeom prst="rect">
            <a:avLst/>
          </a:prstGeom>
          <a:solidFill>
            <a:schemeClr val="bg2"/>
          </a:solidFill>
        </p:spPr>
        <p:txBody>
          <a:bodyPr wrap="square" rtlCol="0">
            <a:spAutoFit/>
          </a:bodyPr>
          <a:lstStyle/>
          <a:p>
            <a:r>
              <a:rPr lang="en-US" sz="900" dirty="0">
                <a:latin typeface="方正兰亭黑简体" panose="02000000000000000000" pitchFamily="2" charset="-122"/>
              </a:rPr>
              <a:t>Connect to Huawei Health Kit</a:t>
            </a:r>
          </a:p>
          <a:p>
            <a:endParaRPr lang="en-US" altLang="zh-CN" sz="900" dirty="0" smtClean="0">
              <a:latin typeface="方正兰亭黑简体" panose="02000000000000000000" pitchFamily="2" charset="-122"/>
              <a:ea typeface="方正兰亭黑简体" panose="02000000000000000000" pitchFamily="2" charset="-122"/>
            </a:endParaRPr>
          </a:p>
          <a:p>
            <a:r>
              <a:rPr lang="en-US" sz="900" dirty="0">
                <a:latin typeface="方正兰亭黑简体" panose="02000000000000000000" pitchFamily="2" charset="-122"/>
              </a:rPr>
              <a:t>Allow Vitality to access your height and weight, step count and heart rate in Huawei Health Kit to provide you more services.</a:t>
            </a:r>
          </a:p>
          <a:p>
            <a:r>
              <a:rPr lang="en-US" sz="900" dirty="0">
                <a:latin typeface="方正兰亭黑简体" panose="02000000000000000000" pitchFamily="2" charset="-122"/>
              </a:rPr>
              <a:t>(</a:t>
            </a:r>
            <a:r>
              <a:rPr lang="en-US" sz="700" i="1" dirty="0">
                <a:latin typeface="方正兰亭黑简体" panose="02000000000000000000" pitchFamily="2" charset="-122"/>
              </a:rPr>
              <a:t>Display Privacy notice of 3</a:t>
            </a:r>
            <a:r>
              <a:rPr lang="en-US" sz="700" i="1" baseline="30000" dirty="0">
                <a:latin typeface="方正兰亭黑简体" panose="02000000000000000000" pitchFamily="2" charset="-122"/>
              </a:rPr>
              <a:t>rd</a:t>
            </a:r>
            <a:r>
              <a:rPr lang="en-US" sz="700" i="1" dirty="0">
                <a:latin typeface="方正兰亭黑简体" panose="02000000000000000000" pitchFamily="2" charset="-122"/>
              </a:rPr>
              <a:t> app for user</a:t>
            </a:r>
            <a:r>
              <a:rPr lang="en-US" sz="900" dirty="0">
                <a:latin typeface="方正兰亭黑简体" panose="02000000000000000000" pitchFamily="2" charset="-122"/>
              </a:rPr>
              <a:t>)</a:t>
            </a:r>
          </a:p>
          <a:p>
            <a:endParaRPr lang="en-US" altLang="zh-CN" sz="900" dirty="0">
              <a:latin typeface="方正兰亭黑简体" panose="02000000000000000000" pitchFamily="2" charset="-122"/>
              <a:ea typeface="方正兰亭黑简体" panose="02000000000000000000" pitchFamily="2" charset="-122"/>
            </a:endParaRPr>
          </a:p>
          <a:p>
            <a:endParaRPr lang="en-US" altLang="zh-CN" sz="900" dirty="0" smtClean="0">
              <a:latin typeface="方正兰亭黑简体" panose="02000000000000000000" pitchFamily="2" charset="-122"/>
              <a:ea typeface="方正兰亭黑简体" panose="02000000000000000000" pitchFamily="2" charset="-122"/>
            </a:endParaRPr>
          </a:p>
          <a:p>
            <a:r>
              <a:rPr lang="en-US" sz="900" dirty="0">
                <a:solidFill>
                  <a:srgbClr val="FF0000"/>
                </a:solidFill>
                <a:latin typeface="方正兰亭黑简体" panose="02000000000000000000" pitchFamily="2" charset="-122"/>
              </a:rPr>
              <a:t>Cancel                     </a:t>
            </a:r>
            <a:r>
              <a:rPr lang="en-US" sz="900" dirty="0" smtClean="0">
                <a:solidFill>
                  <a:srgbClr val="FF0000"/>
                </a:solidFill>
                <a:latin typeface="方正兰亭黑简体" panose="02000000000000000000" pitchFamily="2" charset="-122"/>
              </a:rPr>
              <a:t>Connect</a:t>
            </a:r>
            <a:endParaRPr lang="en-US" sz="900" dirty="0">
              <a:solidFill>
                <a:srgbClr val="FF0000"/>
              </a:solidFill>
              <a:latin typeface="方正兰亭黑简体" panose="02000000000000000000" pitchFamily="2" charset="-122"/>
            </a:endParaRPr>
          </a:p>
          <a:p>
            <a:endParaRPr lang="zh-CN" altLang="en-US" sz="900" dirty="0">
              <a:latin typeface="方正兰亭黑简体" panose="02000000000000000000" pitchFamily="2" charset="-122"/>
              <a:ea typeface="方正兰亭黑简体" panose="02000000000000000000" pitchFamily="2" charset="-122"/>
            </a:endParaRPr>
          </a:p>
        </p:txBody>
      </p:sp>
      <p:pic>
        <p:nvPicPr>
          <p:cNvPr id="2097208" name="Picture 5"/>
          <p:cNvPicPr>
            <a:picLocks noChangeAspect="1"/>
          </p:cNvPicPr>
          <p:nvPr/>
        </p:nvPicPr>
        <p:blipFill>
          <a:blip r:embed="rId4"/>
          <a:stretch>
            <a:fillRect/>
          </a:stretch>
        </p:blipFill>
        <p:spPr>
          <a:xfrm>
            <a:off x="9982856" y="1811603"/>
            <a:ext cx="1984715" cy="4062173"/>
          </a:xfrm>
          <a:prstGeom prst="rect">
            <a:avLst/>
          </a:prstGeom>
        </p:spPr>
      </p:pic>
      <p:sp>
        <p:nvSpPr>
          <p:cNvPr id="1048851" name="TextBox 12"/>
          <p:cNvSpPr txBox="1"/>
          <p:nvPr/>
        </p:nvSpPr>
        <p:spPr>
          <a:xfrm>
            <a:off x="9982856" y="2922802"/>
            <a:ext cx="1963098" cy="2354491"/>
          </a:xfrm>
          <a:prstGeom prst="rect">
            <a:avLst/>
          </a:prstGeom>
          <a:solidFill>
            <a:srgbClr val="FCFCFC"/>
          </a:solidFill>
        </p:spPr>
        <p:txBody>
          <a:bodyPr wrap="square" rtlCol="0">
            <a:spAutoFit/>
          </a:bodyPr>
          <a:lstStyle/>
          <a:p>
            <a:r>
              <a:rPr lang="en-US" sz="700" b="1" dirty="0">
                <a:latin typeface="方正兰亭黑简体" panose="02000000000000000000" pitchFamily="2" charset="-122"/>
                <a:cs typeface="Arial" panose="020B0604020202020204" pitchFamily="34" charset="0"/>
              </a:rPr>
              <a:t>                    Discovery Vitality</a:t>
            </a:r>
          </a:p>
          <a:p>
            <a:endParaRPr lang="en-US" altLang="zh-CN" sz="700" b="1" dirty="0" smtClean="0">
              <a:latin typeface="方正兰亭黑简体" panose="02000000000000000000" pitchFamily="2" charset="-122"/>
              <a:ea typeface="方正兰亭黑简体" panose="02000000000000000000" pitchFamily="2" charset="-122"/>
              <a:cs typeface="Arial" panose="020B0604020202020204" pitchFamily="34" charset="0"/>
            </a:endParaRPr>
          </a:p>
          <a:p>
            <a:r>
              <a:rPr lang="en-US" sz="700" b="1" dirty="0">
                <a:latin typeface="方正兰亭黑简体" panose="02000000000000000000" pitchFamily="2" charset="-122"/>
                <a:cs typeface="Arial" panose="020B0604020202020204" pitchFamily="34" charset="0"/>
              </a:rPr>
              <a:t>This app will be authorized to</a:t>
            </a:r>
          </a:p>
          <a:p>
            <a:endParaRPr lang="en-US" altLang="zh-CN" sz="700" b="1" dirty="0">
              <a:latin typeface="方正兰亭黑简体" panose="02000000000000000000" pitchFamily="2" charset="-122"/>
              <a:ea typeface="方正兰亭黑简体" panose="02000000000000000000" pitchFamily="2" charset="-122"/>
              <a:cs typeface="Arial" panose="020B0604020202020204" pitchFamily="34" charset="0"/>
            </a:endParaRPr>
          </a:p>
          <a:p>
            <a:pPr lvl="1"/>
            <a:r>
              <a:rPr lang="en-US" sz="700" dirty="0">
                <a:latin typeface="方正兰亭黑简体" panose="02000000000000000000" pitchFamily="2" charset="-122"/>
                <a:cs typeface="Arial" panose="020B0604020202020204" pitchFamily="34" charset="0"/>
              </a:rPr>
              <a:t>Associate you with your HUAWEI ID account</a:t>
            </a:r>
          </a:p>
          <a:p>
            <a:pPr lvl="1"/>
            <a:r>
              <a:rPr lang="en-US" sz="700" dirty="0">
                <a:latin typeface="方正兰亭黑简体" panose="02000000000000000000" pitchFamily="2" charset="-122"/>
                <a:cs typeface="Arial" panose="020B0604020202020204" pitchFamily="34" charset="0"/>
              </a:rPr>
              <a:t>Add body height and weight to HUAWEI Health Kit</a:t>
            </a:r>
          </a:p>
          <a:p>
            <a:pPr lvl="1"/>
            <a:r>
              <a:rPr lang="en-US" sz="700" dirty="0">
                <a:latin typeface="方正兰亭黑简体" panose="02000000000000000000" pitchFamily="2" charset="-122"/>
                <a:cs typeface="Arial" panose="020B0604020202020204" pitchFamily="34" charset="0"/>
              </a:rPr>
              <a:t>Access step count in HUAWEI Health Kit</a:t>
            </a:r>
          </a:p>
          <a:p>
            <a:pPr lvl="1"/>
            <a:r>
              <a:rPr lang="en-US" sz="700" dirty="0">
                <a:latin typeface="方正兰亭黑简体" panose="02000000000000000000" pitchFamily="2" charset="-122"/>
                <a:cs typeface="Arial" panose="020B0604020202020204" pitchFamily="34" charset="0"/>
              </a:rPr>
              <a:t>Access and add heart rate data in HUAWEI Health Kit</a:t>
            </a:r>
          </a:p>
          <a:p>
            <a:pPr marL="285750" indent="-285750">
              <a:buFont typeface="Arial" panose="020B0604020202020204" pitchFamily="34" charset="0"/>
              <a:buChar char="•"/>
            </a:pPr>
            <a:endParaRPr lang="en-US" altLang="zh-CN" sz="700" dirty="0">
              <a:latin typeface="方正兰亭黑简体" panose="02000000000000000000" pitchFamily="2" charset="-122"/>
              <a:ea typeface="方正兰亭黑简体" panose="02000000000000000000" pitchFamily="2" charset="-122"/>
              <a:cs typeface="Arial" panose="020B0604020202020204" pitchFamily="34" charset="0"/>
            </a:endParaRPr>
          </a:p>
          <a:p>
            <a:endParaRPr lang="en-US" altLang="zh-CN" sz="700" dirty="0" smtClean="0">
              <a:latin typeface="方正兰亭黑简体" panose="02000000000000000000" pitchFamily="2" charset="-122"/>
              <a:ea typeface="方正兰亭黑简体" panose="02000000000000000000" pitchFamily="2" charset="-122"/>
              <a:cs typeface="Arial" panose="020B0604020202020204" pitchFamily="34" charset="0"/>
            </a:endParaRPr>
          </a:p>
          <a:p>
            <a:r>
              <a:rPr lang="en-US" sz="700" dirty="0">
                <a:latin typeface="方正兰亭黑简体" panose="02000000000000000000" pitchFamily="2" charset="-122"/>
                <a:cs typeface="Arial" panose="020B0604020202020204" pitchFamily="34" charset="0"/>
              </a:rPr>
              <a:t>Information you share with </a:t>
            </a:r>
            <a:r>
              <a:rPr lang="en-US" sz="700" b="1" dirty="0">
                <a:latin typeface="方正兰亭黑简体" panose="02000000000000000000" pitchFamily="2" charset="-122"/>
                <a:cs typeface="Arial" panose="020B0604020202020204" pitchFamily="34" charset="0"/>
              </a:rPr>
              <a:t>Discovery Vitality</a:t>
            </a:r>
            <a:r>
              <a:rPr lang="en-US" sz="700" dirty="0">
                <a:latin typeface="方正兰亭黑简体" panose="02000000000000000000" pitchFamily="2" charset="-122"/>
                <a:cs typeface="Arial" panose="020B0604020202020204" pitchFamily="34" charset="0"/>
              </a:rPr>
              <a:t> is subject to their privacy policy. You can revoke this authorization at any time in the HUAWEI ID Privacy center.</a:t>
            </a:r>
          </a:p>
          <a:p>
            <a:endParaRPr lang="en-US" altLang="zh-CN" sz="700" dirty="0" smtClean="0">
              <a:latin typeface="方正兰亭黑简体" panose="02000000000000000000" pitchFamily="2" charset="-122"/>
              <a:ea typeface="方正兰亭黑简体" panose="02000000000000000000" pitchFamily="2" charset="-122"/>
              <a:cs typeface="Arial" panose="020B0604020202020204" pitchFamily="34" charset="0"/>
            </a:endParaRPr>
          </a:p>
          <a:p>
            <a:endParaRPr lang="en-US" altLang="zh-CN" sz="700" dirty="0" smtClean="0">
              <a:latin typeface="方正兰亭黑简体" panose="02000000000000000000" pitchFamily="2" charset="-122"/>
              <a:ea typeface="方正兰亭黑简体" panose="02000000000000000000" pitchFamily="2" charset="-122"/>
              <a:cs typeface="Arial" panose="020B0604020202020204" pitchFamily="34" charset="0"/>
            </a:endParaRPr>
          </a:p>
          <a:p>
            <a:r>
              <a:rPr lang="en-US" sz="700" dirty="0">
                <a:latin typeface="方正兰亭黑简体" panose="02000000000000000000" pitchFamily="2" charset="-122"/>
                <a:cs typeface="Arial" panose="020B0604020202020204" pitchFamily="34" charset="0"/>
              </a:rPr>
              <a:t>        </a:t>
            </a:r>
            <a:r>
              <a:rPr lang="en-US" sz="500" dirty="0">
                <a:solidFill>
                  <a:srgbClr val="0070C0"/>
                </a:solidFill>
                <a:latin typeface="方正兰亭黑简体" panose="02000000000000000000" pitchFamily="2" charset="-122"/>
                <a:cs typeface="Arial" panose="020B0604020202020204" pitchFamily="34" charset="0"/>
              </a:rPr>
              <a:t>Select all items</a:t>
            </a:r>
          </a:p>
        </p:txBody>
      </p:sp>
      <p:pic>
        <p:nvPicPr>
          <p:cNvPr id="2097209" name="图片 10"/>
          <p:cNvPicPr>
            <a:picLocks noChangeAspect="1"/>
          </p:cNvPicPr>
          <p:nvPr/>
        </p:nvPicPr>
        <p:blipFill>
          <a:blip r:embed="rId5"/>
          <a:stretch>
            <a:fillRect/>
          </a:stretch>
        </p:blipFill>
        <p:spPr>
          <a:xfrm>
            <a:off x="10088269" y="3865087"/>
            <a:ext cx="185252" cy="171218"/>
          </a:xfrm>
          <a:prstGeom prst="rect">
            <a:avLst/>
          </a:prstGeom>
        </p:spPr>
      </p:pic>
      <p:pic>
        <p:nvPicPr>
          <p:cNvPr id="2097210" name="图片 11"/>
          <p:cNvPicPr>
            <a:picLocks noChangeAspect="1"/>
          </p:cNvPicPr>
          <p:nvPr/>
        </p:nvPicPr>
        <p:blipFill>
          <a:blip r:embed="rId5"/>
          <a:stretch>
            <a:fillRect/>
          </a:stretch>
        </p:blipFill>
        <p:spPr>
          <a:xfrm>
            <a:off x="10081388" y="4084349"/>
            <a:ext cx="185252" cy="171218"/>
          </a:xfrm>
          <a:prstGeom prst="rect">
            <a:avLst/>
          </a:prstGeom>
        </p:spPr>
      </p:pic>
      <p:pic>
        <p:nvPicPr>
          <p:cNvPr id="2097211" name="图片 12"/>
          <p:cNvPicPr>
            <a:picLocks noChangeAspect="1"/>
          </p:cNvPicPr>
          <p:nvPr/>
        </p:nvPicPr>
        <p:blipFill>
          <a:blip r:embed="rId5"/>
          <a:stretch>
            <a:fillRect/>
          </a:stretch>
        </p:blipFill>
        <p:spPr>
          <a:xfrm>
            <a:off x="10088269" y="3645825"/>
            <a:ext cx="185252" cy="171218"/>
          </a:xfrm>
          <a:prstGeom prst="rect">
            <a:avLst/>
          </a:prstGeom>
        </p:spPr>
      </p:pic>
      <p:pic>
        <p:nvPicPr>
          <p:cNvPr id="2097212" name="图片 13"/>
          <p:cNvPicPr>
            <a:picLocks noChangeAspect="1"/>
          </p:cNvPicPr>
          <p:nvPr/>
        </p:nvPicPr>
        <p:blipFill>
          <a:blip r:embed="rId6"/>
          <a:stretch>
            <a:fillRect/>
          </a:stretch>
        </p:blipFill>
        <p:spPr>
          <a:xfrm>
            <a:off x="10088269" y="3424572"/>
            <a:ext cx="214637" cy="214637"/>
          </a:xfrm>
          <a:prstGeom prst="rect">
            <a:avLst/>
          </a:prstGeom>
        </p:spPr>
      </p:pic>
      <p:pic>
        <p:nvPicPr>
          <p:cNvPr id="2097213" name="图片 14"/>
          <p:cNvPicPr>
            <a:picLocks noChangeAspect="1"/>
          </p:cNvPicPr>
          <p:nvPr/>
        </p:nvPicPr>
        <p:blipFill>
          <a:blip r:embed="rId7"/>
          <a:stretch>
            <a:fillRect/>
          </a:stretch>
        </p:blipFill>
        <p:spPr>
          <a:xfrm>
            <a:off x="7898996" y="1828336"/>
            <a:ext cx="2030240" cy="4045440"/>
          </a:xfrm>
          <a:prstGeom prst="rect">
            <a:avLst/>
          </a:prstGeom>
        </p:spPr>
      </p:pic>
      <p:sp>
        <p:nvSpPr>
          <p:cNvPr id="1048852" name="文本框 15"/>
          <p:cNvSpPr txBox="1"/>
          <p:nvPr/>
        </p:nvSpPr>
        <p:spPr>
          <a:xfrm>
            <a:off x="3232166" y="1475218"/>
            <a:ext cx="4612838" cy="307777"/>
          </a:xfrm>
          <a:prstGeom prst="rect">
            <a:avLst/>
          </a:prstGeom>
          <a:solidFill>
            <a:srgbClr val="83D1F5"/>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latin typeface="方正兰亭黑简体" panose="02000000000000000000" pitchFamily="2" charset="-122"/>
              </a:rPr>
              <a:t>Health Kit entry in 3</a:t>
            </a:r>
            <a:r>
              <a:rPr lang="en-US" sz="1400" baseline="30000" dirty="0">
                <a:latin typeface="方正兰亭黑简体" panose="02000000000000000000" pitchFamily="2" charset="-122"/>
              </a:rPr>
              <a:t>rd</a:t>
            </a:r>
            <a:r>
              <a:rPr lang="en-US" sz="1400" dirty="0">
                <a:latin typeface="方正兰亭黑简体" panose="02000000000000000000" pitchFamily="2" charset="-122"/>
              </a:rPr>
              <a:t> app</a:t>
            </a:r>
          </a:p>
        </p:txBody>
      </p:sp>
      <p:sp>
        <p:nvSpPr>
          <p:cNvPr id="1048853" name="文本框 16"/>
          <p:cNvSpPr txBox="1"/>
          <p:nvPr/>
        </p:nvSpPr>
        <p:spPr>
          <a:xfrm>
            <a:off x="7898996" y="1475218"/>
            <a:ext cx="4068575" cy="307777"/>
          </a:xfrm>
          <a:prstGeom prst="rect">
            <a:avLst/>
          </a:prstGeom>
          <a:solidFill>
            <a:srgbClr val="83D1F5"/>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latin typeface="方正兰亭黑简体" panose="02000000000000000000" pitchFamily="2" charset="-122"/>
              </a:rPr>
              <a:t>Login and authorize Huawei ID in 3</a:t>
            </a:r>
            <a:r>
              <a:rPr lang="en-US" sz="1400" baseline="30000" dirty="0">
                <a:latin typeface="方正兰亭黑简体" panose="02000000000000000000" pitchFamily="2" charset="-122"/>
              </a:rPr>
              <a:t>rd</a:t>
            </a:r>
            <a:r>
              <a:rPr lang="en-US" sz="1400" dirty="0">
                <a:latin typeface="方正兰亭黑简体" panose="02000000000000000000" pitchFamily="2" charset="-122"/>
              </a:rPr>
              <a:t> app</a:t>
            </a:r>
          </a:p>
        </p:txBody>
      </p:sp>
      <p:sp>
        <p:nvSpPr>
          <p:cNvPr id="1048854" name="矩形 17"/>
          <p:cNvSpPr/>
          <p:nvPr/>
        </p:nvSpPr>
        <p:spPr>
          <a:xfrm>
            <a:off x="432196" y="457294"/>
            <a:ext cx="11754135" cy="492443"/>
          </a:xfrm>
          <a:prstGeom prst="rect">
            <a:avLst/>
          </a:prstGeom>
        </p:spPr>
        <p:txBody>
          <a:bodyPr wrap="square">
            <a:spAutoFit/>
          </a:bodyPr>
          <a:lstStyle/>
          <a:p>
            <a:r>
              <a:rPr lang="en-US" sz="2600" dirty="0" smtClean="0">
                <a:solidFill>
                  <a:schemeClr val="bg1"/>
                </a:solidFill>
                <a:latin typeface="方正兰亭黑简体" panose="02000000000000000000" pitchFamily="2" charset="-122"/>
                <a:ea typeface="方正兰亭黑简体" panose="02000000000000000000" pitchFamily="2" charset="-122"/>
              </a:rPr>
              <a:t>Health Kit in HMS authorization(relay on HMS </a:t>
            </a:r>
            <a:r>
              <a:rPr lang="en-US" altLang="zh-CN" sz="2600" dirty="0" smtClean="0">
                <a:solidFill>
                  <a:schemeClr val="bg1"/>
                </a:solidFill>
                <a:latin typeface="方正兰亭黑简体" panose="02000000000000000000" pitchFamily="2" charset="-122"/>
                <a:ea typeface="方正兰亭黑简体" panose="02000000000000000000" pitchFamily="2" charset="-122"/>
              </a:rPr>
              <a:t>Account Kit</a:t>
            </a:r>
            <a:r>
              <a:rPr lang="zh-CN" altLang="en-US" sz="2600" dirty="0" smtClean="0">
                <a:solidFill>
                  <a:schemeClr val="bg1"/>
                </a:solidFill>
                <a:latin typeface="方正兰亭黑简体" panose="02000000000000000000" pitchFamily="2" charset="-122"/>
                <a:ea typeface="方正兰亭黑简体" panose="02000000000000000000" pitchFamily="2" charset="-122"/>
              </a:rPr>
              <a:t>）</a:t>
            </a:r>
            <a:endParaRPr lang="en-US" sz="2600" dirty="0">
              <a:solidFill>
                <a:schemeClr val="bg1"/>
              </a:solidFill>
              <a:latin typeface="方正兰亭黑简体" panose="02000000000000000000" pitchFamily="2" charset="-122"/>
              <a:ea typeface="方正兰亭黑简体" panose="02000000000000000000" pitchFamily="2" charset="-122"/>
            </a:endParaRPr>
          </a:p>
        </p:txBody>
      </p:sp>
      <p:pic>
        <p:nvPicPr>
          <p:cNvPr id="2097214" name="图片 187"/>
          <p:cNvPicPr>
            <a:picLocks noChangeAspect="1"/>
          </p:cNvPicPr>
          <p:nvPr/>
        </p:nvPicPr>
        <p:blipFill>
          <a:blip r:embed="rId8"/>
          <a:stretch>
            <a:fillRect/>
          </a:stretch>
        </p:blipFill>
        <p:spPr>
          <a:xfrm>
            <a:off x="254442" y="1088578"/>
            <a:ext cx="2895238" cy="5304762"/>
          </a:xfrm>
          <a:prstGeom prst="rect">
            <a:avLst/>
          </a:prstGeom>
        </p:spPr>
      </p:pic>
      <p:graphicFrame>
        <p:nvGraphicFramePr>
          <p:cNvPr id="4194309" name="对象 189"/>
          <p:cNvGraphicFramePr>
            <a:graphicFrameLocks noChangeAspect="1"/>
          </p:cNvGraphicFramePr>
          <p:nvPr/>
        </p:nvGraphicFramePr>
        <p:xfrm>
          <a:off x="11031554" y="5938205"/>
          <a:ext cx="914400" cy="568991"/>
        </p:xfrm>
        <a:graphic>
          <a:graphicData uri="http://schemas.openxmlformats.org/presentationml/2006/ole">
            <mc:AlternateContent xmlns:mc="http://schemas.openxmlformats.org/markup-compatibility/2006">
              <mc:Choice xmlns:v="urn:schemas-microsoft-com:vml" Requires="v">
                <p:oleObj spid="_x0000_s3264" name="文档" showAsIcon="1" r:id="rId9" imgW="914400" imgH="828720" progId="Word.Document.12">
                  <p:embed/>
                </p:oleObj>
              </mc:Choice>
              <mc:Fallback>
                <p:oleObj name="文档" showAsIcon="1" r:id="rId9" imgW="914400" imgH="828720" progId="Word.Document.12">
                  <p:embed/>
                  <p:pic>
                    <p:nvPicPr>
                      <p:cNvPr id="2097215" name=""/>
                      <p:cNvPicPr>
                        <a:picLocks/>
                      </p:cNvPicPr>
                      <p:nvPr/>
                    </p:nvPicPr>
                    <p:blipFill>
                      <a:blip r:embed="rId10"/>
                      <a:stretch>
                        <a:fillRect/>
                      </a:stretch>
                    </p:blipFill>
                    <p:spPr>
                      <a:xfrm>
                        <a:off x="11031554" y="5938205"/>
                        <a:ext cx="914400" cy="568991"/>
                      </a:xfrm>
                      <a:prstGeom prst="rect">
                        <a:avLst/>
                      </a:prstGeom>
                      <a:solidFill>
                        <a:schemeClr val="bg1"/>
                      </a:solidFill>
                    </p:spPr>
                  </p:pic>
                </p:oleObj>
              </mc:Fallback>
            </mc:AlternateContent>
          </a:graphicData>
        </a:graphic>
      </p:graphicFrame>
      <p:sp>
        <p:nvSpPr>
          <p:cNvPr id="1048855" name="矩形 18"/>
          <p:cNvSpPr/>
          <p:nvPr/>
        </p:nvSpPr>
        <p:spPr>
          <a:xfrm>
            <a:off x="7444425" y="-4177"/>
            <a:ext cx="4717958" cy="369332"/>
          </a:xfrm>
          <a:prstGeom prst="rect">
            <a:avLst/>
          </a:prstGeom>
        </p:spPr>
        <p:txBody>
          <a:bodyPr wrap="none">
            <a:spAutoFit/>
          </a:bodyPr>
          <a:lstStyle/>
          <a:p>
            <a:pPr lvl="1">
              <a:lnSpc>
                <a:spcPct val="15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sz="1200" dirty="0" smtClean="0">
                <a:solidFill>
                  <a:schemeClr val="bg1"/>
                </a:solidFill>
                <a:latin typeface="方正兰亭黑简体" panose="02000000000000000000" pitchFamily="2" charset="-122"/>
                <a:ea typeface="方正兰亭粗黑简体" panose="02000000000000000000" pitchFamily="2" charset="-122"/>
              </a:rPr>
              <a:t>HiHealth HMS Kit  </a:t>
            </a:r>
            <a:r>
              <a:rPr lang="en-US" sz="1200" dirty="0" smtClean="0">
                <a:solidFill>
                  <a:schemeClr val="bg1"/>
                </a:solidFill>
                <a:latin typeface="方正兰亭黑简体" panose="02000000000000000000" pitchFamily="2" charset="-122"/>
                <a:ea typeface="方正兰亭粗黑简体" panose="02000000000000000000" pitchFamily="2" charset="-122"/>
              </a:rPr>
              <a:t>based on HMS Core</a:t>
            </a:r>
            <a:endParaRPr lang="en-US" sz="1200" dirty="0">
              <a:solidFill>
                <a:schemeClr val="bg1"/>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5" name="文本框 1"/>
          <p:cNvSpPr txBox="1"/>
          <p:nvPr/>
        </p:nvSpPr>
        <p:spPr>
          <a:xfrm>
            <a:off x="525075" y="1672273"/>
            <a:ext cx="2122427" cy="4339650"/>
          </a:xfrm>
          <a:prstGeom prst="rect">
            <a:avLst/>
          </a:prstGeom>
          <a:solidFill>
            <a:schemeClr val="accent3"/>
          </a:solidFill>
        </p:spPr>
        <p:txBody>
          <a:bodyPr wrap="square" rtlCol="0">
            <a:spAutoFit/>
          </a:bodyPr>
          <a:lstStyle/>
          <a:p>
            <a:r>
              <a:rPr lang="en-US" sz="1200" b="1" dirty="0">
                <a:latin typeface="方正兰亭黑简体" panose="02000000000000000000" pitchFamily="2" charset="-122"/>
                <a:ea typeface="方正兰亭黑简体" panose="02000000000000000000" pitchFamily="2" charset="-122"/>
              </a:rPr>
              <a:t>1. Manage authorization:</a:t>
            </a:r>
          </a:p>
          <a:p>
            <a:r>
              <a:rPr lang="en-US" sz="1200" dirty="0">
                <a:latin typeface="方正兰亭黑简体" panose="02000000000000000000" pitchFamily="2" charset="-122"/>
              </a:rPr>
              <a:t>The user can manage the authorization by going to </a:t>
            </a:r>
            <a:r>
              <a:rPr lang="en-US" sz="1200" b="1" dirty="0">
                <a:latin typeface="方正兰亭黑简体" panose="02000000000000000000" pitchFamily="2" charset="-122"/>
              </a:rPr>
              <a:t>Me</a:t>
            </a:r>
            <a:r>
              <a:rPr lang="en-US" sz="1200" dirty="0">
                <a:latin typeface="方正兰亭黑简体" panose="02000000000000000000" pitchFamily="2" charset="-122"/>
              </a:rPr>
              <a:t> &gt; </a:t>
            </a:r>
            <a:r>
              <a:rPr lang="en-US" sz="1200" b="1" dirty="0">
                <a:latin typeface="方正兰亭黑简体" panose="02000000000000000000" pitchFamily="2" charset="-122"/>
              </a:rPr>
              <a:t>Setting</a:t>
            </a:r>
            <a:r>
              <a:rPr lang="en-US" sz="1200" dirty="0">
                <a:latin typeface="方正兰亭黑简体" panose="02000000000000000000" pitchFamily="2" charset="-122"/>
              </a:rPr>
              <a:t> &gt; </a:t>
            </a:r>
            <a:r>
              <a:rPr lang="en-US" sz="1200" b="1" dirty="0">
                <a:latin typeface="方正兰亭黑简体" panose="02000000000000000000" pitchFamily="2" charset="-122"/>
              </a:rPr>
              <a:t>Data sharing</a:t>
            </a:r>
            <a:r>
              <a:rPr lang="en-US" sz="1200" dirty="0">
                <a:latin typeface="方正兰亭黑简体" panose="02000000000000000000" pitchFamily="2" charset="-122"/>
              </a:rPr>
              <a:t> &gt; </a:t>
            </a:r>
            <a:r>
              <a:rPr lang="en-US" sz="1200" b="1" dirty="0">
                <a:latin typeface="方正兰亭黑简体" panose="02000000000000000000" pitchFamily="2" charset="-122"/>
              </a:rPr>
              <a:t>Health Kit</a:t>
            </a:r>
            <a:r>
              <a:rPr lang="en-US" sz="1200" dirty="0">
                <a:latin typeface="方正兰亭黑简体" panose="02000000000000000000" pitchFamily="2" charset="-122"/>
              </a:rPr>
              <a:t>.</a:t>
            </a:r>
          </a:p>
          <a:p>
            <a:endParaRPr lang="en-US" altLang="zh-CN" sz="1200" dirty="0">
              <a:latin typeface="方正兰亭黑简体" panose="02000000000000000000" pitchFamily="2" charset="-122"/>
              <a:ea typeface="方正兰亭黑简体" panose="02000000000000000000" pitchFamily="2" charset="-122"/>
            </a:endParaRPr>
          </a:p>
          <a:p>
            <a:r>
              <a:rPr lang="en-US" sz="1200" b="1" dirty="0">
                <a:latin typeface="方正兰亭黑简体" panose="02000000000000000000" pitchFamily="2" charset="-122"/>
              </a:rPr>
              <a:t>2. Authorize:</a:t>
            </a:r>
          </a:p>
          <a:p>
            <a:r>
              <a:rPr lang="en-US" sz="1200" dirty="0">
                <a:latin typeface="方正兰亭黑简体" panose="02000000000000000000" pitchFamily="2" charset="-122"/>
              </a:rPr>
              <a:t>Touch </a:t>
            </a:r>
            <a:r>
              <a:rPr lang="en-US" sz="1200" b="1" dirty="0">
                <a:latin typeface="方正兰亭黑简体" panose="02000000000000000000" pitchFamily="2" charset="-122"/>
              </a:rPr>
              <a:t>Link</a:t>
            </a:r>
            <a:r>
              <a:rPr lang="en-US" sz="1200" dirty="0">
                <a:latin typeface="方正兰亭黑简体" panose="02000000000000000000" pitchFamily="2" charset="-122"/>
              </a:rPr>
              <a:t> to connect to and write data to Health Kit.</a:t>
            </a:r>
          </a:p>
          <a:p>
            <a:endParaRPr lang="en-US" altLang="zh-CN" sz="1200" dirty="0">
              <a:latin typeface="方正兰亭黑简体" panose="02000000000000000000" pitchFamily="2" charset="-122"/>
              <a:ea typeface="方正兰亭黑简体" panose="02000000000000000000" pitchFamily="2" charset="-122"/>
            </a:endParaRPr>
          </a:p>
          <a:p>
            <a:r>
              <a:rPr lang="en-US" sz="1200" b="1" dirty="0">
                <a:latin typeface="方正兰亭黑简体" panose="02000000000000000000" pitchFamily="2" charset="-122"/>
                <a:ea typeface="方正兰亭黑简体" panose="02000000000000000000" pitchFamily="2" charset="-122"/>
              </a:rPr>
              <a:t>3. Cancel the authorization:</a:t>
            </a:r>
          </a:p>
          <a:p>
            <a:r>
              <a:rPr lang="en-US" sz="1200" dirty="0">
                <a:latin typeface="方正兰亭黑简体" panose="02000000000000000000" pitchFamily="2" charset="-122"/>
                <a:ea typeface="方正兰亭黑简体" panose="02000000000000000000" pitchFamily="2" charset="-122"/>
              </a:rPr>
              <a:t>Users can cancel the authorization of the Health app writing by touching </a:t>
            </a:r>
            <a:r>
              <a:rPr lang="en-US" sz="1200" b="1" dirty="0">
                <a:latin typeface="方正兰亭黑简体" panose="02000000000000000000" pitchFamily="2" charset="-122"/>
                <a:ea typeface="方正兰亭黑简体" panose="02000000000000000000" pitchFamily="2" charset="-122"/>
              </a:rPr>
              <a:t>UNLINK</a:t>
            </a:r>
            <a:r>
              <a:rPr lang="en-US" sz="1200" dirty="0">
                <a:latin typeface="方正兰亭黑简体" panose="02000000000000000000" pitchFamily="2" charset="-122"/>
                <a:ea typeface="方正兰亭黑简体" panose="02000000000000000000" pitchFamily="2" charset="-122"/>
              </a:rPr>
              <a:t>. </a:t>
            </a:r>
          </a:p>
          <a:p>
            <a:endParaRPr lang="en-US" altLang="zh-CN" sz="1200" dirty="0">
              <a:latin typeface="方正兰亭黑简体" panose="02000000000000000000" pitchFamily="2" charset="-122"/>
              <a:ea typeface="方正兰亭黑简体" panose="02000000000000000000" pitchFamily="2" charset="-122"/>
            </a:endParaRPr>
          </a:p>
          <a:p>
            <a:r>
              <a:rPr lang="en-US" sz="1200" dirty="0">
                <a:latin typeface="方正兰亭黑简体" panose="02000000000000000000" pitchFamily="2" charset="-122"/>
                <a:ea typeface="方正兰亭黑简体" panose="02000000000000000000" pitchFamily="2" charset="-122"/>
              </a:rPr>
              <a:t>4. Delete cloud data:</a:t>
            </a:r>
          </a:p>
          <a:p>
            <a:r>
              <a:rPr lang="en-US" sz="1200" dirty="0">
                <a:latin typeface="方正兰亭黑简体" panose="02000000000000000000" pitchFamily="2" charset="-122"/>
                <a:ea typeface="方正兰亭黑简体" panose="02000000000000000000" pitchFamily="2" charset="-122"/>
              </a:rPr>
              <a:t>Users clear all data from both Health Kit cloud at any time by touching the </a:t>
            </a:r>
            <a:r>
              <a:rPr lang="en-US" sz="1200" b="1" dirty="0">
                <a:latin typeface="方正兰亭黑简体" panose="02000000000000000000" pitchFamily="2" charset="-122"/>
                <a:ea typeface="方正兰亭黑简体" panose="02000000000000000000" pitchFamily="2" charset="-122"/>
              </a:rPr>
              <a:t>Clear Data</a:t>
            </a:r>
            <a:r>
              <a:rPr lang="en-US" sz="1200" dirty="0">
                <a:latin typeface="方正兰亭黑简体" panose="02000000000000000000" pitchFamily="2" charset="-122"/>
                <a:ea typeface="方正兰亭黑简体" panose="02000000000000000000" pitchFamily="2" charset="-122"/>
              </a:rPr>
              <a:t> button.</a:t>
            </a:r>
          </a:p>
        </p:txBody>
      </p:sp>
      <p:sp>
        <p:nvSpPr>
          <p:cNvPr id="1048736" name="Title 1"/>
          <p:cNvSpPr txBox="1"/>
          <p:nvPr/>
        </p:nvSpPr>
        <p:spPr>
          <a:xfrm>
            <a:off x="445369" y="557324"/>
            <a:ext cx="8674967" cy="480131"/>
          </a:xfrm>
          <a:prstGeom prst="rect">
            <a:avLst/>
          </a:prstGeom>
        </p:spPr>
        <p:txBody>
          <a:bodyPr wrap="squar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solidFill>
                  <a:schemeClr val="bg1"/>
                </a:solidFill>
                <a:latin typeface="方正兰亭黑简体" panose="02000000000000000000" pitchFamily="2" charset="-122"/>
              </a:rPr>
              <a:t>revoke the Authorization in HUAWEI Health App</a:t>
            </a:r>
          </a:p>
        </p:txBody>
      </p:sp>
      <p:pic>
        <p:nvPicPr>
          <p:cNvPr id="2097177" name="图片 4"/>
          <p:cNvPicPr>
            <a:picLocks noChangeAspect="1"/>
          </p:cNvPicPr>
          <p:nvPr/>
        </p:nvPicPr>
        <p:blipFill>
          <a:blip r:embed="rId3"/>
          <a:stretch>
            <a:fillRect/>
          </a:stretch>
        </p:blipFill>
        <p:spPr>
          <a:xfrm>
            <a:off x="5413906" y="1146425"/>
            <a:ext cx="2665398" cy="5576077"/>
          </a:xfrm>
          <a:prstGeom prst="rect">
            <a:avLst/>
          </a:prstGeom>
        </p:spPr>
      </p:pic>
      <p:pic>
        <p:nvPicPr>
          <p:cNvPr id="2097178" name="图片 5"/>
          <p:cNvPicPr>
            <a:picLocks noChangeAspect="1"/>
          </p:cNvPicPr>
          <p:nvPr/>
        </p:nvPicPr>
        <p:blipFill>
          <a:blip r:embed="rId4"/>
          <a:stretch>
            <a:fillRect/>
          </a:stretch>
        </p:blipFill>
        <p:spPr>
          <a:xfrm>
            <a:off x="6367706" y="2155068"/>
            <a:ext cx="788643" cy="746393"/>
          </a:xfrm>
          <a:prstGeom prst="rect">
            <a:avLst/>
          </a:prstGeom>
        </p:spPr>
      </p:pic>
      <p:pic>
        <p:nvPicPr>
          <p:cNvPr id="2097179" name="图片 6"/>
          <p:cNvPicPr>
            <a:picLocks noChangeAspect="1"/>
          </p:cNvPicPr>
          <p:nvPr/>
        </p:nvPicPr>
        <p:blipFill>
          <a:blip r:embed="rId5"/>
          <a:stretch>
            <a:fillRect/>
          </a:stretch>
        </p:blipFill>
        <p:spPr>
          <a:xfrm>
            <a:off x="6046677" y="5849664"/>
            <a:ext cx="1524000" cy="809625"/>
          </a:xfrm>
          <a:prstGeom prst="rect">
            <a:avLst/>
          </a:prstGeom>
        </p:spPr>
      </p:pic>
      <p:pic>
        <p:nvPicPr>
          <p:cNvPr id="2097180" name="图片 7"/>
          <p:cNvPicPr>
            <a:picLocks noChangeAspect="1"/>
          </p:cNvPicPr>
          <p:nvPr/>
        </p:nvPicPr>
        <p:blipFill>
          <a:blip r:embed="rId3"/>
          <a:stretch>
            <a:fillRect/>
          </a:stretch>
        </p:blipFill>
        <p:spPr>
          <a:xfrm>
            <a:off x="8137641" y="1141231"/>
            <a:ext cx="2665398" cy="5576077"/>
          </a:xfrm>
          <a:prstGeom prst="rect">
            <a:avLst/>
          </a:prstGeom>
        </p:spPr>
      </p:pic>
      <p:pic>
        <p:nvPicPr>
          <p:cNvPr id="2097181" name="图片 8"/>
          <p:cNvPicPr>
            <a:picLocks noChangeAspect="1"/>
          </p:cNvPicPr>
          <p:nvPr/>
        </p:nvPicPr>
        <p:blipFill>
          <a:blip r:embed="rId4"/>
          <a:stretch>
            <a:fillRect/>
          </a:stretch>
        </p:blipFill>
        <p:spPr>
          <a:xfrm>
            <a:off x="9099320" y="2183643"/>
            <a:ext cx="788643" cy="746393"/>
          </a:xfrm>
          <a:prstGeom prst="rect">
            <a:avLst/>
          </a:prstGeom>
        </p:spPr>
      </p:pic>
      <p:sp>
        <p:nvSpPr>
          <p:cNvPr id="1048737" name="文本框 9"/>
          <p:cNvSpPr txBox="1"/>
          <p:nvPr/>
        </p:nvSpPr>
        <p:spPr>
          <a:xfrm>
            <a:off x="5572918" y="2981785"/>
            <a:ext cx="2410078" cy="1785104"/>
          </a:xfrm>
          <a:prstGeom prst="rect">
            <a:avLst/>
          </a:prstGeom>
          <a:solidFill>
            <a:schemeClr val="bg1"/>
          </a:solidFill>
        </p:spPr>
        <p:txBody>
          <a:bodyPr wrap="square" rtlCol="0">
            <a:spAutoFit/>
          </a:bodyPr>
          <a:lstStyle/>
          <a:p>
            <a:r>
              <a:rPr lang="en-US" sz="1000" dirty="0">
                <a:latin typeface="方正兰亭黑简体" panose="02000000000000000000" pitchFamily="2" charset="-122"/>
              </a:rPr>
              <a:t>After linking, your personal information, fitness data and health data in this app will be synced and uploaded to HUAWEI Health Kit Cloud.</a:t>
            </a:r>
          </a:p>
          <a:p>
            <a:r>
              <a:rPr lang="en-US" sz="1000" dirty="0">
                <a:latin typeface="方正兰亭黑简体" panose="02000000000000000000" pitchFamily="2" charset="-122"/>
              </a:rPr>
              <a:t>Health kit enables </a:t>
            </a:r>
            <a:r>
              <a:rPr lang="en-US" sz="1000" dirty="0">
                <a:latin typeface="方正兰亭黑简体" panose="02000000000000000000" pitchFamily="2" charset="-122"/>
                <a:cs typeface="Arial" panose="020B0604020202020204" pitchFamily="34" charset="0"/>
              </a:rPr>
              <a:t>you to manage and share your data across different health and fitness services. T</a:t>
            </a:r>
            <a:r>
              <a:rPr lang="en-US" sz="1000" dirty="0">
                <a:latin typeface="方正兰亭黑简体" panose="02000000000000000000" pitchFamily="2" charset="-122"/>
              </a:rPr>
              <a:t>he data you shared will be available to third party apps only after you explicit authorization for each app. </a:t>
            </a:r>
          </a:p>
        </p:txBody>
      </p:sp>
      <p:pic>
        <p:nvPicPr>
          <p:cNvPr id="2097182" name="图片 10"/>
          <p:cNvPicPr>
            <a:picLocks noChangeAspect="1"/>
          </p:cNvPicPr>
          <p:nvPr/>
        </p:nvPicPr>
        <p:blipFill>
          <a:blip r:embed="rId5"/>
          <a:stretch>
            <a:fillRect/>
          </a:stretch>
        </p:blipFill>
        <p:spPr>
          <a:xfrm>
            <a:off x="8740191" y="5848794"/>
            <a:ext cx="1524000" cy="809625"/>
          </a:xfrm>
          <a:prstGeom prst="rect">
            <a:avLst/>
          </a:prstGeom>
        </p:spPr>
      </p:pic>
      <p:sp>
        <p:nvSpPr>
          <p:cNvPr id="1048738" name="文本框 11"/>
          <p:cNvSpPr txBox="1"/>
          <p:nvPr/>
        </p:nvSpPr>
        <p:spPr>
          <a:xfrm>
            <a:off x="8873708" y="5886900"/>
            <a:ext cx="1287446" cy="276999"/>
          </a:xfrm>
          <a:prstGeom prst="rect">
            <a:avLst/>
          </a:prstGeom>
          <a:solidFill>
            <a:schemeClr val="bg2">
              <a:lumMod val="20000"/>
              <a:lumOff val="80000"/>
            </a:schemeClr>
          </a:solidFill>
        </p:spPr>
        <p:txBody>
          <a:bodyPr wrap="square" rtlCol="0">
            <a:spAutoFit/>
          </a:bodyPr>
          <a:lstStyle/>
          <a:p>
            <a:pPr algn="ctr"/>
            <a:r>
              <a:rPr lang="en-US" sz="1200" b="1" dirty="0">
                <a:solidFill>
                  <a:schemeClr val="accent2">
                    <a:lumMod val="75000"/>
                  </a:schemeClr>
                </a:solidFill>
                <a:latin typeface="方正兰亭黑简体" panose="02000000000000000000" pitchFamily="2" charset="-122"/>
              </a:rPr>
              <a:t>Clear data</a:t>
            </a:r>
          </a:p>
        </p:txBody>
      </p:sp>
      <p:sp>
        <p:nvSpPr>
          <p:cNvPr id="1048739" name="文本框 12"/>
          <p:cNvSpPr txBox="1"/>
          <p:nvPr/>
        </p:nvSpPr>
        <p:spPr>
          <a:xfrm>
            <a:off x="8992986" y="6349659"/>
            <a:ext cx="954708" cy="276999"/>
          </a:xfrm>
          <a:prstGeom prst="rect">
            <a:avLst/>
          </a:prstGeom>
          <a:solidFill>
            <a:schemeClr val="bg2">
              <a:lumMod val="20000"/>
              <a:lumOff val="80000"/>
            </a:schemeClr>
          </a:solidFill>
        </p:spPr>
        <p:txBody>
          <a:bodyPr wrap="square" rtlCol="0">
            <a:spAutoFit/>
          </a:bodyPr>
          <a:lstStyle/>
          <a:p>
            <a:pPr algn="ctr"/>
            <a:r>
              <a:rPr lang="en-US" sz="1200" b="1" dirty="0">
                <a:solidFill>
                  <a:schemeClr val="accent2">
                    <a:lumMod val="75000"/>
                  </a:schemeClr>
                </a:solidFill>
                <a:latin typeface="方正兰亭黑简体" panose="02000000000000000000" pitchFamily="2" charset="-122"/>
              </a:rPr>
              <a:t>UNLINK</a:t>
            </a:r>
          </a:p>
        </p:txBody>
      </p:sp>
      <p:cxnSp>
        <p:nvCxnSpPr>
          <p:cNvPr id="3145748" name="直接箭头连接符 13"/>
          <p:cNvCxnSpPr>
            <a:cxnSpLocks/>
            <a:stCxn id="1048738" idx="0"/>
            <a:endCxn id="1048751" idx="1"/>
          </p:cNvCxnSpPr>
          <p:nvPr/>
        </p:nvCxnSpPr>
        <p:spPr bwMode="auto">
          <a:xfrm flipV="1">
            <a:off x="9517431" y="5399660"/>
            <a:ext cx="73499" cy="487240"/>
          </a:xfrm>
          <a:prstGeom prst="straightConnector1">
            <a:avLst/>
          </a:prstGeom>
          <a:ln w="12700">
            <a:solidFill>
              <a:schemeClr val="tx1"/>
            </a:solidFill>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1048740" name="矩形标注 14"/>
          <p:cNvSpPr/>
          <p:nvPr/>
        </p:nvSpPr>
        <p:spPr bwMode="auto">
          <a:xfrm>
            <a:off x="7945077" y="5242899"/>
            <a:ext cx="1091046" cy="583493"/>
          </a:xfrm>
          <a:prstGeom prst="wedgeRectCallout">
            <a:avLst>
              <a:gd name="adj1" fmla="val 34723"/>
              <a:gd name="adj2" fmla="val 123481"/>
            </a:avLst>
          </a:prstGeom>
          <a:solidFill>
            <a:schemeClr val="bg1"/>
          </a:solidFill>
          <a:ln>
            <a:solidFill>
              <a:srgbClr val="FF0000"/>
            </a:solidFill>
          </a:ln>
          <a:effectLst>
            <a:outerShdw blurRad="40000" dist="23000" dir="5400000" rotWithShape="0">
              <a:srgbClr val="000000">
                <a:alpha val="35000"/>
              </a:srgbClr>
            </a:outerShdw>
          </a:effectLst>
        </p:spPr>
        <p:txBody>
          <a:bodyPr rtlCol="0" anchor="ctr"/>
          <a:lstStyle/>
          <a:p>
            <a:pPr algn="ctr" fontAlgn="auto">
              <a:lnSpc>
                <a:spcPct val="100000"/>
              </a:lnSpc>
              <a:spcBef>
                <a:spcPts val="0"/>
              </a:spcBef>
              <a:spcAft>
                <a:spcPts val="0"/>
              </a:spcAft>
              <a:buNone/>
            </a:pPr>
            <a:r>
              <a:rPr lang="en-US" sz="1200" b="0" dirty="0">
                <a:solidFill>
                  <a:srgbClr val="990000"/>
                </a:solidFill>
                <a:latin typeface="方正兰亭黑简体" panose="02000000000000000000" pitchFamily="2" charset="-122"/>
                <a:ea typeface="+mn-ea"/>
                <a:cs typeface="Arial" pitchFamily="34" charset="0"/>
              </a:rPr>
              <a:t>Enabled if shared data existed</a:t>
            </a:r>
          </a:p>
        </p:txBody>
      </p:sp>
      <p:pic>
        <p:nvPicPr>
          <p:cNvPr id="2097183" name="图片 15"/>
          <p:cNvPicPr>
            <a:picLocks noChangeAspect="1"/>
          </p:cNvPicPr>
          <p:nvPr/>
        </p:nvPicPr>
        <p:blipFill>
          <a:blip r:embed="rId6"/>
          <a:stretch>
            <a:fillRect/>
          </a:stretch>
        </p:blipFill>
        <p:spPr>
          <a:xfrm>
            <a:off x="2758741" y="1142101"/>
            <a:ext cx="2685386" cy="5576077"/>
          </a:xfrm>
          <a:prstGeom prst="rect">
            <a:avLst/>
          </a:prstGeom>
        </p:spPr>
      </p:pic>
      <p:pic>
        <p:nvPicPr>
          <p:cNvPr id="2097184" name="图片 16"/>
          <p:cNvPicPr>
            <a:picLocks noChangeAspect="1"/>
          </p:cNvPicPr>
          <p:nvPr/>
        </p:nvPicPr>
        <p:blipFill>
          <a:blip r:embed="rId4"/>
          <a:stretch>
            <a:fillRect/>
          </a:stretch>
        </p:blipFill>
        <p:spPr>
          <a:xfrm>
            <a:off x="2889730" y="4021247"/>
            <a:ext cx="406571" cy="384790"/>
          </a:xfrm>
          <a:prstGeom prst="rect">
            <a:avLst/>
          </a:prstGeom>
        </p:spPr>
      </p:pic>
      <p:pic>
        <p:nvPicPr>
          <p:cNvPr id="2097185" name="图片 17"/>
          <p:cNvPicPr>
            <a:picLocks noChangeAspect="1"/>
          </p:cNvPicPr>
          <p:nvPr/>
        </p:nvPicPr>
        <p:blipFill>
          <a:blip r:embed="rId7"/>
          <a:stretch>
            <a:fillRect/>
          </a:stretch>
        </p:blipFill>
        <p:spPr>
          <a:xfrm>
            <a:off x="3413229" y="3916901"/>
            <a:ext cx="1902628" cy="593480"/>
          </a:xfrm>
          <a:prstGeom prst="rect">
            <a:avLst/>
          </a:prstGeom>
        </p:spPr>
      </p:pic>
      <p:sp>
        <p:nvSpPr>
          <p:cNvPr id="1048741" name="文本框 18"/>
          <p:cNvSpPr txBox="1"/>
          <p:nvPr/>
        </p:nvSpPr>
        <p:spPr>
          <a:xfrm>
            <a:off x="3381378" y="3967420"/>
            <a:ext cx="1589103" cy="492443"/>
          </a:xfrm>
          <a:prstGeom prst="rect">
            <a:avLst/>
          </a:prstGeom>
          <a:solidFill>
            <a:schemeClr val="bg1"/>
          </a:solidFill>
        </p:spPr>
        <p:txBody>
          <a:bodyPr wrap="square" rtlCol="0">
            <a:spAutoFit/>
          </a:bodyPr>
          <a:lstStyle/>
          <a:p>
            <a:r>
              <a:rPr lang="en-US" sz="1000" dirty="0">
                <a:latin typeface="方正兰亭黑简体" panose="02000000000000000000" pitchFamily="2" charset="-122"/>
              </a:rPr>
              <a:t>Health Kit</a:t>
            </a:r>
          </a:p>
          <a:p>
            <a:r>
              <a:rPr lang="en-US" sz="800" dirty="0">
                <a:solidFill>
                  <a:schemeClr val="accent3">
                    <a:lumMod val="65000"/>
                  </a:schemeClr>
                </a:solidFill>
                <a:latin typeface="方正兰亭黑简体" panose="02000000000000000000" pitchFamily="2" charset="-122"/>
              </a:rPr>
              <a:t>Fitness data platform for access across services</a:t>
            </a:r>
          </a:p>
        </p:txBody>
      </p:sp>
      <p:sp>
        <p:nvSpPr>
          <p:cNvPr id="1048742" name="矩形标注 19"/>
          <p:cNvSpPr/>
          <p:nvPr/>
        </p:nvSpPr>
        <p:spPr bwMode="auto">
          <a:xfrm>
            <a:off x="3093015" y="4722311"/>
            <a:ext cx="1815322" cy="292962"/>
          </a:xfrm>
          <a:prstGeom prst="wedgeRectCallout">
            <a:avLst>
              <a:gd name="adj1" fmla="val -25234"/>
              <a:gd name="adj2" fmla="val -118273"/>
            </a:avLst>
          </a:prstGeom>
          <a:solidFill>
            <a:schemeClr val="bg1"/>
          </a:solidFill>
          <a:ln>
            <a:solidFill>
              <a:srgbClr val="FF0000"/>
            </a:solidFill>
          </a:ln>
          <a:effectLst>
            <a:outerShdw blurRad="40000" dist="23000" dir="5400000" rotWithShape="0">
              <a:srgbClr val="000000">
                <a:alpha val="35000"/>
              </a:srgbClr>
            </a:outerShdw>
          </a:effectLst>
        </p:spPr>
        <p:txBody>
          <a:bodyPr rtlCol="0" anchor="ctr"/>
          <a:lstStyle/>
          <a:p>
            <a:pPr algn="ctr" fontAlgn="auto">
              <a:lnSpc>
                <a:spcPct val="100000"/>
              </a:lnSpc>
              <a:spcBef>
                <a:spcPts val="0"/>
              </a:spcBef>
              <a:spcAft>
                <a:spcPts val="0"/>
              </a:spcAft>
              <a:buNone/>
            </a:pPr>
            <a:r>
              <a:rPr lang="en-US" sz="1200" b="0" dirty="0">
                <a:solidFill>
                  <a:srgbClr val="990000"/>
                </a:solidFill>
                <a:latin typeface="方正兰亭黑简体" panose="02000000000000000000" pitchFamily="2" charset="-122"/>
                <a:ea typeface="+mn-ea"/>
                <a:cs typeface="Arial" pitchFamily="34" charset="0"/>
              </a:rPr>
              <a:t>Unlink by default</a:t>
            </a:r>
          </a:p>
        </p:txBody>
      </p:sp>
      <p:sp>
        <p:nvSpPr>
          <p:cNvPr id="1048743" name="文本框 20"/>
          <p:cNvSpPr txBox="1"/>
          <p:nvPr/>
        </p:nvSpPr>
        <p:spPr>
          <a:xfrm>
            <a:off x="6169787" y="5894755"/>
            <a:ext cx="1287446" cy="276999"/>
          </a:xfrm>
          <a:prstGeom prst="rect">
            <a:avLst/>
          </a:prstGeom>
          <a:solidFill>
            <a:schemeClr val="bg2">
              <a:lumMod val="20000"/>
              <a:lumOff val="80000"/>
            </a:schemeClr>
          </a:solidFill>
        </p:spPr>
        <p:txBody>
          <a:bodyPr wrap="square" rtlCol="0">
            <a:spAutoFit/>
          </a:bodyPr>
          <a:lstStyle/>
          <a:p>
            <a:pPr algn="ctr"/>
            <a:r>
              <a:rPr lang="en-US" sz="1200" b="1" dirty="0">
                <a:solidFill>
                  <a:schemeClr val="accent3">
                    <a:lumMod val="65000"/>
                  </a:schemeClr>
                </a:solidFill>
                <a:latin typeface="方正兰亭黑简体" panose="02000000000000000000" pitchFamily="2" charset="-122"/>
              </a:rPr>
              <a:t>Clear data</a:t>
            </a:r>
          </a:p>
        </p:txBody>
      </p:sp>
      <p:sp>
        <p:nvSpPr>
          <p:cNvPr id="1048744" name="矩形标注 21"/>
          <p:cNvSpPr/>
          <p:nvPr/>
        </p:nvSpPr>
        <p:spPr bwMode="auto">
          <a:xfrm>
            <a:off x="6493199" y="4986555"/>
            <a:ext cx="1220161" cy="394676"/>
          </a:xfrm>
          <a:prstGeom prst="wedgeRectCallout">
            <a:avLst>
              <a:gd name="adj1" fmla="val -24446"/>
              <a:gd name="adj2" fmla="val 172881"/>
            </a:avLst>
          </a:prstGeom>
          <a:solidFill>
            <a:schemeClr val="bg1"/>
          </a:solidFill>
          <a:ln>
            <a:solidFill>
              <a:srgbClr val="FF0000"/>
            </a:solidFill>
          </a:ln>
          <a:effectLst>
            <a:outerShdw blurRad="40000" dist="23000" dir="5400000" rotWithShape="0">
              <a:srgbClr val="000000">
                <a:alpha val="35000"/>
              </a:srgbClr>
            </a:outerShdw>
          </a:effectLst>
        </p:spPr>
        <p:txBody>
          <a:bodyPr rtlCol="0" anchor="ctr"/>
          <a:lstStyle/>
          <a:p>
            <a:pPr algn="ctr" fontAlgn="auto">
              <a:lnSpc>
                <a:spcPct val="100000"/>
              </a:lnSpc>
              <a:spcBef>
                <a:spcPts val="0"/>
              </a:spcBef>
              <a:spcAft>
                <a:spcPts val="0"/>
              </a:spcAft>
              <a:buNone/>
            </a:pPr>
            <a:r>
              <a:rPr lang="en-US" sz="1200" b="0" dirty="0">
                <a:solidFill>
                  <a:srgbClr val="990000"/>
                </a:solidFill>
                <a:latin typeface="方正兰亭黑简体" panose="02000000000000000000" pitchFamily="2" charset="-122"/>
                <a:ea typeface="+mn-ea"/>
                <a:cs typeface="Arial" pitchFamily="34" charset="0"/>
              </a:rPr>
              <a:t>Disabled if no shared data</a:t>
            </a:r>
          </a:p>
        </p:txBody>
      </p:sp>
      <p:sp>
        <p:nvSpPr>
          <p:cNvPr id="1048745" name="文本框 22"/>
          <p:cNvSpPr txBox="1"/>
          <p:nvPr/>
        </p:nvSpPr>
        <p:spPr>
          <a:xfrm>
            <a:off x="6322773" y="6334984"/>
            <a:ext cx="954708" cy="276999"/>
          </a:xfrm>
          <a:prstGeom prst="rect">
            <a:avLst/>
          </a:prstGeom>
          <a:solidFill>
            <a:schemeClr val="bg2">
              <a:lumMod val="20000"/>
              <a:lumOff val="80000"/>
            </a:schemeClr>
          </a:solidFill>
        </p:spPr>
        <p:txBody>
          <a:bodyPr wrap="square" rtlCol="0">
            <a:spAutoFit/>
          </a:bodyPr>
          <a:lstStyle/>
          <a:p>
            <a:pPr algn="ctr"/>
            <a:r>
              <a:rPr lang="en-US" sz="1200" b="1" dirty="0">
                <a:solidFill>
                  <a:schemeClr val="accent2">
                    <a:lumMod val="75000"/>
                  </a:schemeClr>
                </a:solidFill>
                <a:latin typeface="方正兰亭黑简体" panose="02000000000000000000" pitchFamily="2" charset="-122"/>
              </a:rPr>
              <a:t>LINK</a:t>
            </a:r>
          </a:p>
        </p:txBody>
      </p:sp>
      <p:sp>
        <p:nvSpPr>
          <p:cNvPr id="1048746" name="文本框 23"/>
          <p:cNvSpPr txBox="1"/>
          <p:nvPr/>
        </p:nvSpPr>
        <p:spPr>
          <a:xfrm>
            <a:off x="8265301" y="3010360"/>
            <a:ext cx="2410078" cy="1785104"/>
          </a:xfrm>
          <a:prstGeom prst="rect">
            <a:avLst/>
          </a:prstGeom>
          <a:solidFill>
            <a:schemeClr val="bg1"/>
          </a:solidFill>
        </p:spPr>
        <p:txBody>
          <a:bodyPr wrap="square" rtlCol="0">
            <a:spAutoFit/>
          </a:bodyPr>
          <a:lstStyle/>
          <a:p>
            <a:r>
              <a:rPr lang="en-US" sz="1000" dirty="0">
                <a:latin typeface="方正兰亭黑简体" panose="02000000000000000000" pitchFamily="2" charset="-122"/>
              </a:rPr>
              <a:t>You can clear the uploaded data or cancel this authorization at any time. </a:t>
            </a:r>
          </a:p>
          <a:p>
            <a:endParaRPr lang="en-US" altLang="zh-CN" sz="1000" dirty="0" smtClean="0">
              <a:latin typeface="方正兰亭黑简体" panose="02000000000000000000" pitchFamily="2" charset="-122"/>
              <a:ea typeface="方正兰亭黑简体" panose="02000000000000000000" pitchFamily="2" charset="-122"/>
            </a:endParaRPr>
          </a:p>
          <a:p>
            <a:r>
              <a:rPr lang="en-US" sz="1000" dirty="0">
                <a:latin typeface="方正兰亭黑简体" panose="02000000000000000000" pitchFamily="2" charset="-122"/>
              </a:rPr>
              <a:t>After unlinking, your personal information, fitness data and health data in this app will no longer be  synced and uploaded to HUAWEI Health Kit Cloud. The uploaded data will remain available for authorized third party apps to access, unless you clear the data before unlinking</a:t>
            </a:r>
            <a:r>
              <a:rPr lang="en-US" sz="1000" dirty="0" smtClean="0">
                <a:latin typeface="方正兰亭黑简体" panose="02000000000000000000" pitchFamily="2" charset="-122"/>
              </a:rPr>
              <a:t>.</a:t>
            </a:r>
            <a:endParaRPr lang="en-US" sz="1000" dirty="0">
              <a:latin typeface="方正兰亭黑简体" panose="02000000000000000000" pitchFamily="2" charset="-122"/>
            </a:endParaRPr>
          </a:p>
        </p:txBody>
      </p:sp>
      <p:sp>
        <p:nvSpPr>
          <p:cNvPr id="1048747" name="文本框 24"/>
          <p:cNvSpPr txBox="1"/>
          <p:nvPr/>
        </p:nvSpPr>
        <p:spPr>
          <a:xfrm>
            <a:off x="3829050" y="5167159"/>
            <a:ext cx="2238457" cy="1149921"/>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tIns="36000" bIns="36000" rtlCol="0">
            <a:spAutoFit/>
          </a:bodyPr>
          <a:lstStyle>
            <a:defPPr>
              <a:defRPr lang="zh-CN"/>
            </a:defPPr>
            <a:lvl1pPr>
              <a:defRPr sz="1050" b="1">
                <a:solidFill>
                  <a:schemeClr val="tx1"/>
                </a:solidFill>
              </a:defRPr>
            </a:lvl1pPr>
          </a:lstStyle>
          <a:p>
            <a:r>
              <a:rPr lang="en-US" sz="900" b="0" dirty="0">
                <a:latin typeface="方正兰亭黑简体" panose="02000000000000000000" pitchFamily="2" charset="-122"/>
              </a:rPr>
              <a:t>Touch AGREE to upload your personal information, fitness data and health data to HUAWEI Health Kit cloud. You can clear the uploaded data or cancel this authorization at any time from this page. </a:t>
            </a:r>
          </a:p>
          <a:p>
            <a:endParaRPr lang="fi-FI" altLang="zh-CN" sz="700" dirty="0">
              <a:latin typeface="方正兰亭黑简体" panose="02000000000000000000" pitchFamily="2" charset="-122"/>
              <a:ea typeface="方正兰亭黑简体" panose="02000000000000000000" pitchFamily="2" charset="-122"/>
            </a:endParaRPr>
          </a:p>
          <a:p>
            <a:r>
              <a:rPr lang="en-US" sz="900" dirty="0">
                <a:latin typeface="方正兰亭黑简体" panose="02000000000000000000" pitchFamily="2" charset="-122"/>
              </a:rPr>
              <a:t>DISAGREE            AGREE</a:t>
            </a:r>
          </a:p>
        </p:txBody>
      </p:sp>
      <p:cxnSp>
        <p:nvCxnSpPr>
          <p:cNvPr id="3145749" name="直接箭头连接符 25"/>
          <p:cNvCxnSpPr>
            <a:cxnSpLocks/>
            <a:stCxn id="1048745" idx="1"/>
            <a:endCxn id="1048747" idx="3"/>
          </p:cNvCxnSpPr>
          <p:nvPr/>
        </p:nvCxnSpPr>
        <p:spPr bwMode="auto">
          <a:xfrm flipH="1" flipV="1">
            <a:off x="6067507" y="5742120"/>
            <a:ext cx="255266" cy="731364"/>
          </a:xfrm>
          <a:prstGeom prst="straightConnector1">
            <a:avLst/>
          </a:prstGeom>
          <a:ln w="12700">
            <a:solidFill>
              <a:schemeClr val="tx1"/>
            </a:solidFill>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1048748" name="文本框 26"/>
          <p:cNvSpPr txBox="1"/>
          <p:nvPr/>
        </p:nvSpPr>
        <p:spPr>
          <a:xfrm>
            <a:off x="5521978" y="1025410"/>
            <a:ext cx="2449253" cy="307777"/>
          </a:xfrm>
          <a:prstGeom prst="rect">
            <a:avLst/>
          </a:prstGeom>
          <a:solidFill>
            <a:srgbClr val="83D1F5"/>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solidFill>
                  <a:schemeClr val="tx1"/>
                </a:solidFill>
                <a:latin typeface="方正兰亭黑简体" panose="02000000000000000000" pitchFamily="2" charset="-122"/>
              </a:rPr>
              <a:t>Connect page</a:t>
            </a:r>
          </a:p>
        </p:txBody>
      </p:sp>
      <p:sp>
        <p:nvSpPr>
          <p:cNvPr id="1048749" name="文本框 27"/>
          <p:cNvSpPr txBox="1"/>
          <p:nvPr/>
        </p:nvSpPr>
        <p:spPr>
          <a:xfrm>
            <a:off x="8187376" y="1053985"/>
            <a:ext cx="2449253" cy="307777"/>
          </a:xfrm>
          <a:prstGeom prst="rect">
            <a:avLst/>
          </a:prstGeom>
          <a:solidFill>
            <a:srgbClr val="83D1F5"/>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solidFill>
                  <a:schemeClr val="tx1"/>
                </a:solidFill>
                <a:latin typeface="方正兰亭黑简体" panose="02000000000000000000" pitchFamily="2" charset="-122"/>
              </a:rPr>
              <a:t>disconnect page</a:t>
            </a:r>
          </a:p>
        </p:txBody>
      </p:sp>
      <p:sp>
        <p:nvSpPr>
          <p:cNvPr id="1048750" name="文本框 28"/>
          <p:cNvSpPr txBox="1"/>
          <p:nvPr/>
        </p:nvSpPr>
        <p:spPr>
          <a:xfrm>
            <a:off x="2847032" y="1025410"/>
            <a:ext cx="2449253" cy="307777"/>
          </a:xfrm>
          <a:prstGeom prst="rect">
            <a:avLst/>
          </a:prstGeom>
          <a:solidFill>
            <a:srgbClr val="83D1F5"/>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solidFill>
                  <a:schemeClr val="tx1"/>
                </a:solidFill>
                <a:latin typeface="方正兰亭黑简体" panose="02000000000000000000" pitchFamily="2" charset="-122"/>
              </a:rPr>
              <a:t>Entry page</a:t>
            </a:r>
          </a:p>
        </p:txBody>
      </p:sp>
      <p:sp>
        <p:nvSpPr>
          <p:cNvPr id="1048751" name="文本框 9"/>
          <p:cNvSpPr txBox="1"/>
          <p:nvPr/>
        </p:nvSpPr>
        <p:spPr>
          <a:xfrm>
            <a:off x="9590930" y="4770838"/>
            <a:ext cx="2268000" cy="1257643"/>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tIns="36000" rIns="0" bIns="36000" rtlCol="0">
            <a:spAutoFit/>
          </a:bodyPr>
          <a:lstStyle/>
          <a:p>
            <a:r>
              <a:rPr lang="en-US" sz="900" b="1" dirty="0">
                <a:solidFill>
                  <a:schemeClr val="tx1"/>
                </a:solidFill>
                <a:latin typeface="方正兰亭黑简体" panose="02000000000000000000" pitchFamily="2" charset="-122"/>
              </a:rPr>
              <a:t>Notes</a:t>
            </a:r>
          </a:p>
          <a:p>
            <a:endParaRPr lang="fi-FI" altLang="zh-CN" sz="700" dirty="0">
              <a:solidFill>
                <a:schemeClr val="tx1"/>
              </a:solidFill>
              <a:latin typeface="方正兰亭黑简体" panose="02000000000000000000" pitchFamily="2" charset="-122"/>
              <a:ea typeface="方正兰亭黑简体" panose="02000000000000000000" pitchFamily="2" charset="-122"/>
            </a:endParaRPr>
          </a:p>
          <a:p>
            <a:r>
              <a:rPr lang="en-US" sz="900" dirty="0">
                <a:latin typeface="方正兰亭黑简体" panose="02000000000000000000" pitchFamily="2" charset="-122"/>
                <a:ea typeface="方正兰亭黑简体" panose="02000000000000000000" pitchFamily="2" charset="-122"/>
              </a:rPr>
              <a:t>All data uploaded to HUAWEI Health Kit from the app will be erased and no longer be accessed from other services. Your data in this app will not be impacted.</a:t>
            </a:r>
          </a:p>
          <a:p>
            <a:endParaRPr lang="fi-FI" altLang="zh-CN" sz="700" dirty="0">
              <a:solidFill>
                <a:schemeClr val="tx1"/>
              </a:solidFill>
              <a:latin typeface="方正兰亭黑简体" panose="02000000000000000000" pitchFamily="2" charset="-122"/>
              <a:ea typeface="方正兰亭黑简体" panose="02000000000000000000" pitchFamily="2" charset="-122"/>
            </a:endParaRPr>
          </a:p>
          <a:p>
            <a:r>
              <a:rPr lang="en-US" sz="900" b="1" dirty="0">
                <a:solidFill>
                  <a:schemeClr val="tx1"/>
                </a:solidFill>
                <a:latin typeface="方正兰亭黑简体" panose="02000000000000000000" pitchFamily="2" charset="-122"/>
              </a:rPr>
              <a:t>CANCEL             CONTINUE</a:t>
            </a:r>
            <a:r>
              <a:rPr lang="en-US" sz="900" b="1" dirty="0">
                <a:solidFill>
                  <a:srgbClr val="FF0000"/>
                </a:solidFill>
                <a:latin typeface="方正兰亭黑简体" panose="02000000000000000000" pitchFamily="2" charset="-122"/>
              </a:rPr>
              <a:t>       </a:t>
            </a:r>
          </a:p>
        </p:txBody>
      </p:sp>
      <p:sp>
        <p:nvSpPr>
          <p:cNvPr id="1048752" name="矩形 31"/>
          <p:cNvSpPr/>
          <p:nvPr/>
        </p:nvSpPr>
        <p:spPr>
          <a:xfrm>
            <a:off x="7119087" y="24056"/>
            <a:ext cx="5155579" cy="340414"/>
          </a:xfrm>
          <a:prstGeom prst="rect">
            <a:avLst/>
          </a:prstGeom>
        </p:spPr>
        <p:txBody>
          <a:bodyPr wrap="none">
            <a:spAutoFit/>
          </a:bodyPr>
          <a:lstStyle/>
          <a:p>
            <a:pPr lvl="1">
              <a:lnSpc>
                <a:spcPct val="15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4797509" y="1406332"/>
            <a:ext cx="2201263" cy="4626093"/>
          </a:xfrm>
          <a:prstGeom prst="rect">
            <a:avLst/>
          </a:prstGeom>
        </p:spPr>
      </p:pic>
      <p:grpSp>
        <p:nvGrpSpPr>
          <p:cNvPr id="89" name="组合 14"/>
          <p:cNvGrpSpPr/>
          <p:nvPr/>
        </p:nvGrpSpPr>
        <p:grpSpPr>
          <a:xfrm>
            <a:off x="529556" y="1263715"/>
            <a:ext cx="8798312" cy="4884861"/>
            <a:chOff x="456368" y="612935"/>
            <a:chExt cx="10372436" cy="5758818"/>
          </a:xfrm>
        </p:grpSpPr>
        <p:sp>
          <p:nvSpPr>
            <p:cNvPr id="1048753" name="文本框 2"/>
            <p:cNvSpPr txBox="1"/>
            <p:nvPr/>
          </p:nvSpPr>
          <p:spPr>
            <a:xfrm>
              <a:off x="456368" y="656750"/>
              <a:ext cx="2758474" cy="4027538"/>
            </a:xfrm>
            <a:prstGeom prst="rect">
              <a:avLst/>
            </a:prstGeom>
            <a:solidFill>
              <a:schemeClr val="accent3"/>
            </a:solidFill>
          </p:spPr>
          <p:txBody>
            <a:bodyPr wrap="square" rtlCol="0">
              <a:spAutoFit/>
            </a:bodyPr>
            <a:lstStyle/>
            <a:p>
              <a:r>
                <a:rPr lang="en-US" sz="1200" b="1" dirty="0">
                  <a:latin typeface="方正兰亭黑简体" panose="02000000000000000000" pitchFamily="2" charset="-122"/>
                  <a:ea typeface="方正兰亭黑简体" panose="02000000000000000000" pitchFamily="2" charset="-122"/>
                </a:rPr>
                <a:t>1. Health App Privacy Notice:</a:t>
              </a:r>
            </a:p>
            <a:p>
              <a:r>
                <a:rPr lang="en-US" sz="1200" dirty="0">
                  <a:latin typeface="方正兰亭黑简体" panose="02000000000000000000" pitchFamily="2" charset="-122"/>
                  <a:ea typeface="方正兰亭黑简体" panose="02000000000000000000" pitchFamily="2" charset="-122"/>
                </a:rPr>
                <a:t>When the user opens the health app and authorizes the new privacy statement.</a:t>
              </a:r>
            </a:p>
            <a:p>
              <a:endParaRPr lang="en-US" altLang="zh-CN" sz="1200" dirty="0">
                <a:latin typeface="方正兰亭黑简体" panose="02000000000000000000" pitchFamily="2" charset="-122"/>
                <a:ea typeface="方正兰亭黑简体" panose="02000000000000000000" pitchFamily="2" charset="-122"/>
              </a:endParaRPr>
            </a:p>
            <a:p>
              <a:r>
                <a:rPr lang="en-US" sz="1200" b="1" dirty="0">
                  <a:latin typeface="方正兰亭黑简体" panose="02000000000000000000" pitchFamily="2" charset="-122"/>
                  <a:ea typeface="方正兰亭黑简体" panose="02000000000000000000" pitchFamily="2" charset="-122"/>
                </a:rPr>
                <a:t>2. Uploading data authorization:</a:t>
              </a:r>
            </a:p>
            <a:p>
              <a:r>
                <a:rPr lang="en-US" sz="1200" dirty="0">
                  <a:latin typeface="方正兰亭黑简体" panose="02000000000000000000" pitchFamily="2" charset="-122"/>
                </a:rPr>
                <a:t>Pop up three existing upload consent and one more authorization page for writing data to health kit.</a:t>
              </a:r>
            </a:p>
            <a:p>
              <a:endParaRPr lang="en-US" altLang="zh-CN" sz="1200" dirty="0">
                <a:latin typeface="方正兰亭黑简体" panose="02000000000000000000" pitchFamily="2" charset="-122"/>
                <a:ea typeface="方正兰亭黑简体" panose="02000000000000000000" pitchFamily="2" charset="-122"/>
              </a:endParaRPr>
            </a:p>
            <a:p>
              <a:r>
                <a:rPr lang="en-US" sz="1200" b="1" dirty="0">
                  <a:latin typeface="方正兰亭黑简体" panose="02000000000000000000" pitchFamily="2" charset="-122"/>
                  <a:ea typeface="方正兰亭黑简体" panose="02000000000000000000" pitchFamily="2" charset="-122"/>
                </a:rPr>
                <a:t>3. Manage the authorization:</a:t>
              </a:r>
            </a:p>
            <a:p>
              <a:r>
                <a:rPr lang="en-US" sz="1200" dirty="0">
                  <a:latin typeface="方正兰亭黑简体" panose="02000000000000000000" pitchFamily="2" charset="-122"/>
                  <a:ea typeface="方正兰亭黑简体" panose="02000000000000000000" pitchFamily="2" charset="-122"/>
                </a:rPr>
                <a:t>User can check and manage the authorization at any time by going to </a:t>
              </a:r>
              <a:r>
                <a:rPr lang="en-US" sz="1200" b="1" dirty="0">
                  <a:latin typeface="方正兰亭黑简体" panose="02000000000000000000" pitchFamily="2" charset="-122"/>
                  <a:ea typeface="方正兰亭黑简体" panose="02000000000000000000" pitchFamily="2" charset="-122"/>
                </a:rPr>
                <a:t>Me</a:t>
              </a:r>
              <a:r>
                <a:rPr lang="en-US" sz="1200" dirty="0">
                  <a:latin typeface="方正兰亭黑简体" panose="02000000000000000000" pitchFamily="2" charset="-122"/>
                  <a:ea typeface="方正兰亭黑简体" panose="02000000000000000000" pitchFamily="2" charset="-122"/>
                </a:rPr>
                <a:t> &gt; </a:t>
              </a:r>
              <a:r>
                <a:rPr lang="en-US" sz="1200" b="1" dirty="0">
                  <a:latin typeface="方正兰亭黑简体" panose="02000000000000000000" pitchFamily="2" charset="-122"/>
                  <a:ea typeface="方正兰亭黑简体" panose="02000000000000000000" pitchFamily="2" charset="-122"/>
                </a:rPr>
                <a:t>Setting</a:t>
              </a:r>
              <a:r>
                <a:rPr lang="en-US" sz="1200" dirty="0">
                  <a:latin typeface="方正兰亭黑简体" panose="02000000000000000000" pitchFamily="2" charset="-122"/>
                  <a:ea typeface="方正兰亭黑简体" panose="02000000000000000000" pitchFamily="2" charset="-122"/>
                </a:rPr>
                <a:t> &gt; </a:t>
              </a:r>
              <a:r>
                <a:rPr lang="en-US" sz="1200" b="1" dirty="0">
                  <a:latin typeface="方正兰亭黑简体" panose="02000000000000000000" pitchFamily="2" charset="-122"/>
                  <a:ea typeface="方正兰亭黑简体" panose="02000000000000000000" pitchFamily="2" charset="-122"/>
                </a:rPr>
                <a:t>Data sharing</a:t>
              </a:r>
              <a:r>
                <a:rPr lang="en-US" sz="1200" dirty="0">
                  <a:latin typeface="方正兰亭黑简体" panose="02000000000000000000" pitchFamily="2" charset="-122"/>
                  <a:ea typeface="方正兰亭黑简体" panose="02000000000000000000" pitchFamily="2" charset="-122"/>
                </a:rPr>
                <a:t> &gt; </a:t>
              </a:r>
              <a:r>
                <a:rPr lang="en-US" sz="1200" b="1" dirty="0">
                  <a:latin typeface="方正兰亭黑简体" panose="02000000000000000000" pitchFamily="2" charset="-122"/>
                  <a:ea typeface="方正兰亭黑简体" panose="02000000000000000000" pitchFamily="2" charset="-122"/>
                </a:rPr>
                <a:t>Health Kit</a:t>
              </a:r>
              <a:r>
                <a:rPr lang="en-US" sz="1200" dirty="0">
                  <a:latin typeface="方正兰亭黑简体" panose="02000000000000000000" pitchFamily="2" charset="-122"/>
                  <a:ea typeface="方正兰亭黑简体" panose="02000000000000000000" pitchFamily="2" charset="-122"/>
                </a:rPr>
                <a:t>.</a:t>
              </a:r>
            </a:p>
          </p:txBody>
        </p:sp>
        <p:pic>
          <p:nvPicPr>
            <p:cNvPr id="2097186" name="图片 3"/>
            <p:cNvPicPr>
              <a:picLocks/>
            </p:cNvPicPr>
            <p:nvPr/>
          </p:nvPicPr>
          <p:blipFill>
            <a:blip r:embed="rId3"/>
            <a:srcRect/>
            <a:stretch>
              <a:fillRect/>
            </a:stretch>
          </p:blipFill>
          <p:spPr bwMode="auto">
            <a:xfrm>
              <a:off x="3440605" y="977892"/>
              <a:ext cx="2000404" cy="5393861"/>
            </a:xfrm>
            <a:prstGeom prst="rect">
              <a:avLst/>
            </a:prstGeom>
            <a:noFill/>
            <a:ln>
              <a:noFill/>
            </a:ln>
          </p:spPr>
        </p:pic>
        <p:sp>
          <p:nvSpPr>
            <p:cNvPr id="1048754" name="文本框 4"/>
            <p:cNvSpPr txBox="1"/>
            <p:nvPr/>
          </p:nvSpPr>
          <p:spPr>
            <a:xfrm>
              <a:off x="5525416" y="629689"/>
              <a:ext cx="2527981" cy="707541"/>
            </a:xfrm>
            <a:prstGeom prst="rect">
              <a:avLst/>
            </a:prstGeom>
            <a:solidFill>
              <a:srgbClr val="83D1F5"/>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100" dirty="0">
                  <a:latin typeface="方正兰亭黑简体" panose="02000000000000000000" pitchFamily="2" charset="-122"/>
                </a:rPr>
                <a:t>Pop up existing upload consent and </a:t>
              </a:r>
              <a:r>
                <a:rPr lang="en-US" sz="1100" dirty="0">
                  <a:solidFill>
                    <a:srgbClr val="FF0000"/>
                  </a:solidFill>
                  <a:latin typeface="方正兰亭黑简体" panose="02000000000000000000" pitchFamily="2" charset="-122"/>
                </a:rPr>
                <a:t>one more Health Kit authorization page</a:t>
              </a:r>
            </a:p>
          </p:txBody>
        </p:sp>
        <p:sp>
          <p:nvSpPr>
            <p:cNvPr id="1048755" name="文本框 5"/>
            <p:cNvSpPr txBox="1"/>
            <p:nvPr/>
          </p:nvSpPr>
          <p:spPr>
            <a:xfrm>
              <a:off x="3429182" y="644474"/>
              <a:ext cx="2011826" cy="707541"/>
            </a:xfrm>
            <a:prstGeom prst="rect">
              <a:avLst/>
            </a:prstGeom>
            <a:solidFill>
              <a:srgbClr val="83D1F5"/>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100" dirty="0">
                  <a:latin typeface="方正兰亭黑简体" panose="02000000000000000000" pitchFamily="2" charset="-122"/>
                </a:rPr>
                <a:t>Authorize HUAWEI Health App agreement and statement</a:t>
              </a:r>
            </a:p>
          </p:txBody>
        </p:sp>
        <p:sp>
          <p:nvSpPr>
            <p:cNvPr id="1048756" name="文本框 6"/>
            <p:cNvSpPr txBox="1"/>
            <p:nvPr/>
          </p:nvSpPr>
          <p:spPr>
            <a:xfrm>
              <a:off x="5601660" y="2078527"/>
              <a:ext cx="2382666" cy="3737266"/>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000" dirty="0">
                  <a:latin typeface="方正兰亭黑简体" panose="02000000000000000000" pitchFamily="2" charset="-122"/>
                </a:rPr>
                <a:t>Do you want to upload your personal information, fitness data and health data to HUAWEI Health Kit cloud? </a:t>
              </a:r>
            </a:p>
            <a:p>
              <a:endParaRPr lang="en-US" altLang="zh-CN" sz="1000" dirty="0">
                <a:latin typeface="方正兰亭黑简体" panose="02000000000000000000" pitchFamily="2" charset="-122"/>
                <a:ea typeface="方正兰亭黑简体" panose="02000000000000000000" pitchFamily="2" charset="-122"/>
              </a:endParaRPr>
            </a:p>
            <a:p>
              <a:r>
                <a:rPr lang="en-US" sz="1000" dirty="0">
                  <a:latin typeface="方正兰亭黑简体" panose="02000000000000000000" pitchFamily="2" charset="-122"/>
                </a:rPr>
                <a:t>Health kit enables </a:t>
              </a:r>
              <a:r>
                <a:rPr lang="en-US" sz="1000" dirty="0">
                  <a:solidFill>
                    <a:schemeClr val="tx1"/>
                  </a:solidFill>
                  <a:latin typeface="方正兰亭黑简体" panose="02000000000000000000" pitchFamily="2" charset="-122"/>
                  <a:cs typeface="Arial" panose="020B0604020202020204" pitchFamily="34" charset="0"/>
                </a:rPr>
                <a:t>you to manage and share your data across different health and fitness services. </a:t>
              </a:r>
              <a:r>
                <a:rPr lang="en-US" sz="1000" dirty="0">
                  <a:latin typeface="方正兰亭黑简体" panose="02000000000000000000" pitchFamily="2" charset="-122"/>
                </a:rPr>
                <a:t>When uploaded, the data will be available to third party apps only after you explicit authorization for each app. </a:t>
              </a:r>
            </a:p>
            <a:p>
              <a:endParaRPr lang="en-US" altLang="zh-CN" sz="1000" dirty="0" smtClean="0">
                <a:latin typeface="方正兰亭黑简体" panose="02000000000000000000" pitchFamily="2" charset="-122"/>
                <a:ea typeface="方正兰亭黑简体" panose="02000000000000000000" pitchFamily="2" charset="-122"/>
              </a:endParaRPr>
            </a:p>
            <a:p>
              <a:r>
                <a:rPr lang="en-US" sz="1000" dirty="0">
                  <a:latin typeface="方正兰亭黑简体" panose="02000000000000000000" pitchFamily="2" charset="-122"/>
                </a:rPr>
                <a:t>Touch AGREE to upload the data to Health Kit. You can cancel this authorization or clear the data at any time by going to </a:t>
              </a:r>
              <a:r>
                <a:rPr lang="en-US" sz="1000" b="1" dirty="0">
                  <a:latin typeface="方正兰亭黑简体" panose="02000000000000000000" pitchFamily="2" charset="-122"/>
                </a:rPr>
                <a:t>Me &gt; Settings &gt; Data sharing &gt; Health Kit</a:t>
              </a:r>
              <a:r>
                <a:rPr lang="en-US" sz="1000" dirty="0">
                  <a:latin typeface="方正兰亭黑简体" panose="02000000000000000000" pitchFamily="2" charset="-122"/>
                </a:rPr>
                <a:t>. </a:t>
              </a:r>
              <a:endParaRPr lang="en-US" altLang="zh-CN" sz="1000" dirty="0" smtClean="0">
                <a:latin typeface="方正兰亭黑简体" panose="02000000000000000000" pitchFamily="2" charset="-122"/>
                <a:ea typeface="方正兰亭黑简体" panose="02000000000000000000" pitchFamily="2" charset="-122"/>
              </a:endParaRPr>
            </a:p>
          </p:txBody>
        </p:sp>
        <p:sp>
          <p:nvSpPr>
            <p:cNvPr id="1048757" name="文本框 7"/>
            <p:cNvSpPr txBox="1"/>
            <p:nvPr/>
          </p:nvSpPr>
          <p:spPr>
            <a:xfrm>
              <a:off x="3429182" y="1979257"/>
              <a:ext cx="2011826" cy="544262"/>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800" dirty="0">
                  <a:solidFill>
                    <a:srgbClr val="FF0000"/>
                  </a:solidFill>
                  <a:latin typeface="方正兰亭黑简体" panose="02000000000000000000" pitchFamily="2" charset="-122"/>
                </a:rPr>
                <a:t>NO CHANGE. Let’s not confuse user. I will explain more in Health Statement</a:t>
              </a:r>
            </a:p>
          </p:txBody>
        </p:sp>
        <p:pic>
          <p:nvPicPr>
            <p:cNvPr id="2097187" name="图片 8"/>
            <p:cNvPicPr>
              <a:picLocks noChangeAspect="1"/>
            </p:cNvPicPr>
            <p:nvPr/>
          </p:nvPicPr>
          <p:blipFill>
            <a:blip r:embed="rId4"/>
            <a:stretch>
              <a:fillRect/>
            </a:stretch>
          </p:blipFill>
          <p:spPr>
            <a:xfrm>
              <a:off x="8143418" y="781068"/>
              <a:ext cx="2685386" cy="5576077"/>
            </a:xfrm>
            <a:prstGeom prst="rect">
              <a:avLst/>
            </a:prstGeom>
          </p:spPr>
        </p:pic>
        <p:sp>
          <p:nvSpPr>
            <p:cNvPr id="1048758" name="矩形标注 9"/>
            <p:cNvSpPr/>
            <p:nvPr/>
          </p:nvSpPr>
          <p:spPr bwMode="auto">
            <a:xfrm>
              <a:off x="9103503" y="4343710"/>
              <a:ext cx="1541637" cy="292962"/>
            </a:xfrm>
            <a:prstGeom prst="wedgeRectCallout">
              <a:avLst>
                <a:gd name="adj1" fmla="val -25234"/>
                <a:gd name="adj2" fmla="val -118273"/>
              </a:avLst>
            </a:prstGeom>
            <a:solidFill>
              <a:schemeClr val="bg1"/>
            </a:solidFill>
            <a:ln>
              <a:solidFill>
                <a:srgbClr val="FF0000"/>
              </a:solidFill>
            </a:ln>
            <a:effectLst>
              <a:outerShdw blurRad="40000" dist="23000" dir="5400000" rotWithShape="0">
                <a:srgbClr val="000000">
                  <a:alpha val="35000"/>
                </a:srgbClr>
              </a:outerShdw>
            </a:effectLst>
          </p:spPr>
          <p:txBody>
            <a:bodyPr rtlCol="0" anchor="ctr"/>
            <a:lstStyle/>
            <a:p>
              <a:pPr algn="ctr" fontAlgn="auto">
                <a:lnSpc>
                  <a:spcPct val="100000"/>
                </a:lnSpc>
                <a:spcBef>
                  <a:spcPts val="0"/>
                </a:spcBef>
                <a:spcAft>
                  <a:spcPts val="0"/>
                </a:spcAft>
                <a:buNone/>
              </a:pPr>
              <a:r>
                <a:rPr lang="en-US" sz="1050" b="0" dirty="0">
                  <a:solidFill>
                    <a:srgbClr val="990000"/>
                  </a:solidFill>
                  <a:latin typeface="方正兰亭黑简体" panose="02000000000000000000" pitchFamily="2" charset="-122"/>
                  <a:ea typeface="+mn-ea"/>
                  <a:cs typeface="Arial" pitchFamily="34" charset="0"/>
                </a:rPr>
                <a:t>Unlink by default</a:t>
              </a:r>
            </a:p>
          </p:txBody>
        </p:sp>
        <p:sp>
          <p:nvSpPr>
            <p:cNvPr id="1048759" name="文本框 11"/>
            <p:cNvSpPr txBox="1"/>
            <p:nvPr/>
          </p:nvSpPr>
          <p:spPr>
            <a:xfrm>
              <a:off x="8128016" y="612935"/>
              <a:ext cx="2700787" cy="308415"/>
            </a:xfrm>
            <a:prstGeom prst="rect">
              <a:avLst/>
            </a:prstGeom>
            <a:solidFill>
              <a:srgbClr val="83D1F5"/>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1100" dirty="0">
                  <a:solidFill>
                    <a:schemeClr val="tx1"/>
                  </a:solidFill>
                  <a:latin typeface="方正兰亭黑简体" panose="02000000000000000000" pitchFamily="2" charset="-122"/>
                </a:rPr>
                <a:t>Check the authorization status</a:t>
              </a:r>
            </a:p>
          </p:txBody>
        </p:sp>
        <p:cxnSp>
          <p:nvCxnSpPr>
            <p:cNvPr id="3145750" name="直接箭头连接符 10"/>
            <p:cNvCxnSpPr>
              <a:cxnSpLocks/>
            </p:cNvCxnSpPr>
            <p:nvPr/>
          </p:nvCxnSpPr>
          <p:spPr bwMode="auto">
            <a:xfrm flipV="1">
              <a:off x="7513320" y="4062925"/>
              <a:ext cx="2646366" cy="1834957"/>
            </a:xfrm>
            <a:prstGeom prst="straightConnector1">
              <a:avLst/>
            </a:prstGeom>
            <a:ln w="12700">
              <a:solidFill>
                <a:schemeClr val="tx1"/>
              </a:solidFill>
              <a:headEnd type="none" w="med" len="med"/>
              <a:tailEnd type="triangle"/>
            </a:ln>
          </p:spPr>
          <p:style>
            <a:lnRef idx="3">
              <a:schemeClr val="accent4"/>
            </a:lnRef>
            <a:fillRef idx="0">
              <a:schemeClr val="accent4"/>
            </a:fillRef>
            <a:effectRef idx="2">
              <a:schemeClr val="accent4"/>
            </a:effectRef>
            <a:fontRef idx="minor">
              <a:schemeClr val="tx1"/>
            </a:fontRef>
          </p:style>
        </p:cxnSp>
      </p:grpSp>
      <p:sp>
        <p:nvSpPr>
          <p:cNvPr id="1048760" name="Title 1"/>
          <p:cNvSpPr txBox="1"/>
          <p:nvPr/>
        </p:nvSpPr>
        <p:spPr>
          <a:xfrm>
            <a:off x="418815" y="557317"/>
            <a:ext cx="11238943" cy="480131"/>
          </a:xfrm>
          <a:prstGeom prst="rect">
            <a:avLst/>
          </a:prstGeom>
        </p:spPr>
        <p:txBody>
          <a:bodyP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solidFill>
                  <a:schemeClr val="bg1"/>
                </a:solidFill>
                <a:latin typeface="方正兰亭黑简体" panose="02000000000000000000" pitchFamily="2" charset="-122"/>
                <a:ea typeface="方正兰亭黑简体" panose="02000000000000000000" pitchFamily="2" charset="-122"/>
              </a:rPr>
              <a:t>Privacy Statement for the HUAWEI Health App</a:t>
            </a:r>
          </a:p>
        </p:txBody>
      </p:sp>
      <p:grpSp>
        <p:nvGrpSpPr>
          <p:cNvPr id="2" name="组合 1"/>
          <p:cNvGrpSpPr/>
          <p:nvPr/>
        </p:nvGrpSpPr>
        <p:grpSpPr>
          <a:xfrm>
            <a:off x="7143349" y="3690726"/>
            <a:ext cx="2086709" cy="499409"/>
            <a:chOff x="7085368" y="3702685"/>
            <a:chExt cx="2469345" cy="535897"/>
          </a:xfrm>
        </p:grpSpPr>
        <p:pic>
          <p:nvPicPr>
            <p:cNvPr id="16" name="图片 15"/>
            <p:cNvPicPr>
              <a:picLocks noChangeAspect="1"/>
            </p:cNvPicPr>
            <p:nvPr/>
          </p:nvPicPr>
          <p:blipFill>
            <a:blip r:embed="rId5"/>
            <a:stretch>
              <a:fillRect/>
            </a:stretch>
          </p:blipFill>
          <p:spPr>
            <a:xfrm>
              <a:off x="7085368" y="3799966"/>
              <a:ext cx="406571" cy="384790"/>
            </a:xfrm>
            <a:prstGeom prst="rect">
              <a:avLst/>
            </a:prstGeom>
          </p:spPr>
        </p:pic>
        <p:pic>
          <p:nvPicPr>
            <p:cNvPr id="17" name="图片 16"/>
            <p:cNvPicPr>
              <a:picLocks noChangeAspect="1"/>
            </p:cNvPicPr>
            <p:nvPr/>
          </p:nvPicPr>
          <p:blipFill>
            <a:blip r:embed="rId6"/>
            <a:stretch>
              <a:fillRect/>
            </a:stretch>
          </p:blipFill>
          <p:spPr>
            <a:xfrm>
              <a:off x="7630356" y="3702685"/>
              <a:ext cx="1924357" cy="535897"/>
            </a:xfrm>
            <a:prstGeom prst="rect">
              <a:avLst/>
            </a:prstGeom>
          </p:spPr>
        </p:pic>
        <p:sp>
          <p:nvSpPr>
            <p:cNvPr id="18" name="文本框 17"/>
            <p:cNvSpPr txBox="1"/>
            <p:nvPr/>
          </p:nvSpPr>
          <p:spPr>
            <a:xfrm>
              <a:off x="7577017" y="3746139"/>
              <a:ext cx="1509278" cy="492443"/>
            </a:xfrm>
            <a:prstGeom prst="rect">
              <a:avLst/>
            </a:prstGeom>
            <a:solidFill>
              <a:schemeClr val="bg1"/>
            </a:solidFill>
          </p:spPr>
          <p:txBody>
            <a:bodyPr wrap="square" rtlCol="0">
              <a:spAutoFit/>
            </a:bodyPr>
            <a:lstStyle/>
            <a:p>
              <a:r>
                <a:rPr lang="en-US" altLang="zh-CN" sz="1000" dirty="0" smtClean="0"/>
                <a:t>Health Kit</a:t>
              </a:r>
            </a:p>
            <a:p>
              <a:r>
                <a:rPr lang="en-US" altLang="zh-CN" sz="800" dirty="0" smtClean="0">
                  <a:solidFill>
                    <a:schemeClr val="bg1">
                      <a:lumMod val="50000"/>
                    </a:schemeClr>
                  </a:solidFill>
                </a:rPr>
                <a:t>Manage your data across different services</a:t>
              </a:r>
              <a:endParaRPr lang="zh-CN" altLang="en-US" sz="800" dirty="0">
                <a:solidFill>
                  <a:schemeClr val="bg1">
                    <a:lumMod val="50000"/>
                  </a:schemeClr>
                </a:solidFill>
              </a:endParaRPr>
            </a:p>
          </p:txBody>
        </p:sp>
      </p:grpSp>
      <p:sp>
        <p:nvSpPr>
          <p:cNvPr id="1048761" name="矩形 15"/>
          <p:cNvSpPr/>
          <p:nvPr/>
        </p:nvSpPr>
        <p:spPr>
          <a:xfrm>
            <a:off x="7119087" y="24056"/>
            <a:ext cx="5155579" cy="340414"/>
          </a:xfrm>
          <a:prstGeom prst="rect">
            <a:avLst/>
          </a:prstGeom>
        </p:spPr>
        <p:txBody>
          <a:bodyPr wrap="none">
            <a:spAutoFit/>
          </a:bodyPr>
          <a:lstStyle/>
          <a:p>
            <a:pPr lvl="1">
              <a:lnSpc>
                <a:spcPct val="15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组合 1"/>
          <p:cNvGrpSpPr/>
          <p:nvPr/>
        </p:nvGrpSpPr>
        <p:grpSpPr>
          <a:xfrm>
            <a:off x="382130" y="1436515"/>
            <a:ext cx="10626255" cy="5066217"/>
            <a:chOff x="2458527" y="2944868"/>
            <a:chExt cx="20153097" cy="10293052"/>
          </a:xfrm>
        </p:grpSpPr>
        <p:sp>
          <p:nvSpPr>
            <p:cNvPr id="1048856" name="500美元以上全球高端智能手机市场份额稳步增长"/>
            <p:cNvSpPr txBox="1"/>
            <p:nvPr/>
          </p:nvSpPr>
          <p:spPr>
            <a:xfrm>
              <a:off x="2458527" y="11655211"/>
              <a:ext cx="14301371" cy="1582709"/>
            </a:xfrm>
            <a:prstGeom prst="rect">
              <a:avLst/>
            </a:prstGeom>
            <a:ln w="12700">
              <a:miter lim="400000"/>
            </a:ln>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l"/>
              <a:r>
                <a:rPr lang="en-US" sz="1400" i="1" spc="0" dirty="0">
                  <a:solidFill>
                    <a:schemeClr val="bg1"/>
                  </a:solidFill>
                  <a:latin typeface="方正兰亭黑简体" panose="02000000000000000000" pitchFamily="2" charset="-122"/>
                  <a:ea typeface="方正兰亭黑简体" panose="02000000000000000000" pitchFamily="2" charset="-122"/>
                </a:rPr>
                <a:t>Note: </a:t>
              </a:r>
              <a:r>
                <a:rPr lang="en-US" sz="1400" i="1" spc="0" dirty="0" smtClean="0">
                  <a:solidFill>
                    <a:schemeClr val="bg1"/>
                  </a:solidFill>
                  <a:latin typeface="方正兰亭黑简体" panose="02000000000000000000" pitchFamily="2" charset="-122"/>
                  <a:ea typeface="方正兰亭黑简体" panose="02000000000000000000" pitchFamily="2" charset="-122"/>
                </a:rPr>
                <a:t>For </a:t>
              </a:r>
              <a:r>
                <a:rPr lang="en-US" sz="1400" i="1" spc="0" dirty="0">
                  <a:solidFill>
                    <a:schemeClr val="bg1"/>
                  </a:solidFill>
                  <a:latin typeface="方正兰亭黑简体" panose="02000000000000000000" pitchFamily="2" charset="-122"/>
                  <a:ea typeface="方正兰亭黑简体" panose="02000000000000000000" pitchFamily="2" charset="-122"/>
                </a:rPr>
                <a:t>more </a:t>
              </a:r>
              <a:r>
                <a:rPr lang="en-US" sz="1400" i="1" spc="0" dirty="0" smtClean="0">
                  <a:solidFill>
                    <a:schemeClr val="bg1"/>
                  </a:solidFill>
                  <a:latin typeface="方正兰亭黑简体" panose="02000000000000000000" pitchFamily="2" charset="-122"/>
                  <a:ea typeface="方正兰亭黑简体" panose="02000000000000000000" pitchFamily="2" charset="-122"/>
                </a:rPr>
                <a:t>cooperation </a:t>
              </a:r>
              <a:r>
                <a:rPr lang="en-US" sz="1400" i="1" spc="0" dirty="0">
                  <a:solidFill>
                    <a:schemeClr val="bg1"/>
                  </a:solidFill>
                  <a:latin typeface="方正兰亭黑简体" panose="02000000000000000000" pitchFamily="2" charset="-122"/>
                  <a:ea typeface="方正兰亭黑简体" panose="02000000000000000000" pitchFamily="2" charset="-122"/>
                </a:rPr>
                <a:t>information, </a:t>
              </a:r>
              <a:r>
                <a:rPr lang="en-US" sz="1400" i="1" spc="0" dirty="0" smtClean="0">
                  <a:solidFill>
                    <a:schemeClr val="bg1"/>
                  </a:solidFill>
                  <a:latin typeface="方正兰亭黑简体" panose="02000000000000000000" pitchFamily="2" charset="-122"/>
                  <a:ea typeface="方正兰亭黑简体" panose="02000000000000000000" pitchFamily="2" charset="-122"/>
                </a:rPr>
                <a:t>please visit the Huawei Developer website, and contact </a:t>
              </a:r>
              <a:r>
                <a:rPr lang="en-US" sz="1400" i="1" spc="0" dirty="0">
                  <a:solidFill>
                    <a:srgbClr val="00B0F0"/>
                  </a:solidFill>
                  <a:latin typeface="方正兰亭黑简体" panose="02000000000000000000" pitchFamily="2" charset="-122"/>
                  <a:ea typeface="方正兰亭黑简体" panose="02000000000000000000" pitchFamily="2" charset="-122"/>
                </a:rPr>
                <a:t>hihealth@huawei.com. </a:t>
              </a:r>
            </a:p>
          </p:txBody>
        </p:sp>
        <p:sp>
          <p:nvSpPr>
            <p:cNvPr id="1048857" name="矩形 3"/>
            <p:cNvSpPr/>
            <p:nvPr/>
          </p:nvSpPr>
          <p:spPr>
            <a:xfrm>
              <a:off x="4636424" y="2944869"/>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Apply for an HUAWEI ID</a:t>
              </a:r>
            </a:p>
          </p:txBody>
        </p:sp>
        <p:sp>
          <p:nvSpPr>
            <p:cNvPr id="1048858" name="矩形 4"/>
            <p:cNvSpPr/>
            <p:nvPr/>
          </p:nvSpPr>
          <p:spPr>
            <a:xfrm>
              <a:off x="9511138" y="2944869"/>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400" i="0" u="none" strike="sngStrike" cap="none" normalizeH="0" baseline="0" dirty="0" err="1">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申请应用白名单</a:t>
              </a:r>
              <a:endParaRPr kumimoji="0" lang="en-US" sz="1400" i="0" u="none" strike="sng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endParaRPr>
            </a:p>
          </p:txBody>
        </p:sp>
        <p:sp>
          <p:nvSpPr>
            <p:cNvPr id="1048859" name="矩形 5"/>
            <p:cNvSpPr/>
            <p:nvPr/>
          </p:nvSpPr>
          <p:spPr>
            <a:xfrm>
              <a:off x="14385852" y="2944868"/>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Apply for an </a:t>
              </a:r>
              <a:r>
                <a:rPr kumimoji="0" lang="en-US" sz="1200" i="0" u="none" cap="none" normalizeH="0" baseline="0" dirty="0" err="1">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AppID</a:t>
              </a:r>
              <a:r>
                <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 and scope permissions</a:t>
              </a:r>
            </a:p>
          </p:txBody>
        </p:sp>
        <p:sp>
          <p:nvSpPr>
            <p:cNvPr id="1048860" name="矩形 6"/>
            <p:cNvSpPr/>
            <p:nvPr/>
          </p:nvSpPr>
          <p:spPr>
            <a:xfrm>
              <a:off x="19240932" y="2944868"/>
              <a:ext cx="2648028" cy="1510720"/>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Waiting for review</a:t>
              </a:r>
            </a:p>
          </p:txBody>
        </p:sp>
        <p:sp>
          <p:nvSpPr>
            <p:cNvPr id="1048861" name="矩形 7"/>
            <p:cNvSpPr/>
            <p:nvPr/>
          </p:nvSpPr>
          <p:spPr>
            <a:xfrm>
              <a:off x="19240932" y="5943964"/>
              <a:ext cx="2648028" cy="1510720"/>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400" i="0" u="none" strike="sng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Development</a:t>
              </a:r>
            </a:p>
          </p:txBody>
        </p:sp>
        <p:sp>
          <p:nvSpPr>
            <p:cNvPr id="1048863" name="矩形 10"/>
            <p:cNvSpPr/>
            <p:nvPr/>
          </p:nvSpPr>
          <p:spPr>
            <a:xfrm>
              <a:off x="9435737" y="5945794"/>
              <a:ext cx="2648030" cy="1510720"/>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lang="en-US" sz="1200" dirty="0">
                  <a:solidFill>
                    <a:schemeClr val="bg1"/>
                  </a:solidFill>
                  <a:latin typeface="方正兰亭黑简体" panose="02000000000000000000" pitchFamily="2" charset="-122"/>
                  <a:ea typeface="方正兰亭黑简体" panose="02000000000000000000" pitchFamily="2" charset="-122"/>
                  <a:cs typeface="+mn-cs"/>
                  <a:sym typeface="Helvetica Neue Medium"/>
                </a:rPr>
                <a:t>App release</a:t>
              </a:r>
            </a:p>
          </p:txBody>
        </p:sp>
        <p:cxnSp>
          <p:nvCxnSpPr>
            <p:cNvPr id="3145777" name="直接箭头连接符 11"/>
            <p:cNvCxnSpPr>
              <a:cxnSpLocks/>
              <a:stCxn id="1048857" idx="3"/>
              <a:endCxn id="1048858" idx="1"/>
            </p:cNvCxnSpPr>
            <p:nvPr/>
          </p:nvCxnSpPr>
          <p:spPr>
            <a:xfrm>
              <a:off x="7284452" y="3700230"/>
              <a:ext cx="2226686"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78" name="直接箭头连接符 12"/>
            <p:cNvCxnSpPr>
              <a:cxnSpLocks/>
            </p:cNvCxnSpPr>
            <p:nvPr/>
          </p:nvCxnSpPr>
          <p:spPr>
            <a:xfrm>
              <a:off x="12159167" y="3700230"/>
              <a:ext cx="2226686"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79" name="直接箭头连接符 13"/>
            <p:cNvCxnSpPr>
              <a:cxnSpLocks/>
            </p:cNvCxnSpPr>
            <p:nvPr/>
          </p:nvCxnSpPr>
          <p:spPr>
            <a:xfrm>
              <a:off x="17033880" y="3700228"/>
              <a:ext cx="2226686"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80" name="直接箭头连接符 14"/>
            <p:cNvCxnSpPr>
              <a:cxnSpLocks/>
              <a:endCxn id="1048861" idx="0"/>
            </p:cNvCxnSpPr>
            <p:nvPr/>
          </p:nvCxnSpPr>
          <p:spPr>
            <a:xfrm flipH="1">
              <a:off x="20564946" y="4455590"/>
              <a:ext cx="37697" cy="1488374"/>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81" name="直接箭头连接符 15"/>
            <p:cNvCxnSpPr>
              <a:cxnSpLocks/>
            </p:cNvCxnSpPr>
            <p:nvPr/>
          </p:nvCxnSpPr>
          <p:spPr>
            <a:xfrm flipH="1">
              <a:off x="17033883" y="6701153"/>
              <a:ext cx="2226686"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82" name="直接箭头连接符 16"/>
            <p:cNvCxnSpPr>
              <a:cxnSpLocks/>
            </p:cNvCxnSpPr>
            <p:nvPr/>
          </p:nvCxnSpPr>
          <p:spPr>
            <a:xfrm flipH="1" flipV="1">
              <a:off x="12159165" y="6697488"/>
              <a:ext cx="2226687" cy="733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sp>
          <p:nvSpPr>
            <p:cNvPr id="1048864" name="矩形 21"/>
            <p:cNvSpPr/>
            <p:nvPr/>
          </p:nvSpPr>
          <p:spPr>
            <a:xfrm>
              <a:off x="9435735" y="2948533"/>
              <a:ext cx="2723431" cy="1510720"/>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sym typeface="Helvetica Neue Medium"/>
                </a:rPr>
                <a:t>Apply for a whitelist;</a:t>
              </a:r>
            </a:p>
            <a:p>
              <a:pPr marL="0" marR="0" indent="0" algn="ctr" defTabSz="821531" rtl="0" fontAlgn="auto" latinLnBrk="0" hangingPunct="0">
                <a:lnSpc>
                  <a:spcPct val="100000"/>
                </a:lnSpc>
                <a:spcBef>
                  <a:spcPts val="0"/>
                </a:spcBef>
                <a:spcAft>
                  <a:spcPts val="0"/>
                </a:spcAft>
                <a:buClrTx/>
                <a:buSzTx/>
                <a:buFontTx/>
                <a:buNone/>
              </a:pPr>
              <a:r>
                <a:rPr lang="en-US" sz="1200" dirty="0">
                  <a:solidFill>
                    <a:schemeClr val="bg1"/>
                  </a:solidFill>
                  <a:latin typeface="方正兰亭黑简体" panose="02000000000000000000" pitchFamily="2" charset="-122"/>
                  <a:ea typeface="方正兰亭黑简体" panose="02000000000000000000" pitchFamily="2" charset="-122"/>
                  <a:sym typeface="Helvetica Neue Medium"/>
                </a:rPr>
                <a:t>Sign the contract and agreement</a:t>
              </a:r>
            </a:p>
          </p:txBody>
        </p:sp>
        <p:sp>
          <p:nvSpPr>
            <p:cNvPr id="1048865" name="矩形 22"/>
            <p:cNvSpPr/>
            <p:nvPr/>
          </p:nvSpPr>
          <p:spPr>
            <a:xfrm>
              <a:off x="19203230" y="5945794"/>
              <a:ext cx="2723429" cy="1510720"/>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 development with Kit integrated</a:t>
              </a:r>
            </a:p>
          </p:txBody>
        </p:sp>
        <p:sp>
          <p:nvSpPr>
            <p:cNvPr id="1048866" name="矩形 23"/>
            <p:cNvSpPr/>
            <p:nvPr/>
          </p:nvSpPr>
          <p:spPr>
            <a:xfrm>
              <a:off x="14434406" y="6018937"/>
              <a:ext cx="2648030" cy="1510720"/>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36000" rIns="36000" bIns="36000"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lang="en-US" sz="1200" dirty="0" smtClean="0">
                  <a:solidFill>
                    <a:schemeClr val="bg1"/>
                  </a:solidFill>
                  <a:latin typeface="方正兰亭黑简体" panose="02000000000000000000" pitchFamily="2" charset="-122"/>
                  <a:ea typeface="方正兰亭黑简体" panose="02000000000000000000" pitchFamily="2" charset="-122"/>
                  <a:cs typeface="+mn-cs"/>
                  <a:sym typeface="Helvetica Neue Medium"/>
                </a:rPr>
                <a:t>Joint commissioning and verification</a:t>
              </a:r>
              <a:endParaRPr lang="en-US" sz="1200" dirty="0">
                <a:solidFill>
                  <a:schemeClr val="bg1"/>
                </a:solidFill>
                <a:latin typeface="方正兰亭黑简体" panose="02000000000000000000" pitchFamily="2" charset="-122"/>
                <a:ea typeface="方正兰亭黑简体" panose="02000000000000000000" pitchFamily="2" charset="-122"/>
                <a:cs typeface="+mn-cs"/>
                <a:sym typeface="Helvetica Neue Medium"/>
              </a:endParaRPr>
            </a:p>
          </p:txBody>
        </p:sp>
        <p:sp>
          <p:nvSpPr>
            <p:cNvPr id="1048867" name="500美元以上全球高端智能手机市场份额稳步增长"/>
            <p:cNvSpPr txBox="1"/>
            <p:nvPr/>
          </p:nvSpPr>
          <p:spPr>
            <a:xfrm>
              <a:off x="2484183" y="7602802"/>
              <a:ext cx="20127441" cy="3289809"/>
            </a:xfrm>
            <a:prstGeom prst="rect">
              <a:avLst/>
            </a:prstGeom>
            <a:ln w="12700">
              <a:miter lim="400000"/>
            </a:ln>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l"/>
              <a:r>
                <a:rPr lang="en-US" sz="1400" i="1" spc="0" dirty="0">
                  <a:solidFill>
                    <a:schemeClr val="bg1"/>
                  </a:solidFill>
                  <a:latin typeface="方正兰亭黑简体" panose="02000000000000000000" pitchFamily="2" charset="-122"/>
                  <a:ea typeface="方正兰亭黑简体" panose="02000000000000000000" pitchFamily="2" charset="-122"/>
                </a:rPr>
                <a:t>*Prerequisites:</a:t>
              </a:r>
            </a:p>
            <a:p>
              <a:r>
                <a:rPr lang="en-US" sz="1400" i="1" spc="0" dirty="0">
                  <a:solidFill>
                    <a:schemeClr val="bg1"/>
                  </a:solidFill>
                  <a:latin typeface="方正兰亭黑简体" panose="02000000000000000000" pitchFamily="2" charset="-122"/>
                  <a:ea typeface="方正兰亭黑简体" panose="02000000000000000000" pitchFamily="2" charset="-122"/>
                </a:rPr>
                <a:t>1. The Health Kit SDK (4.0.0.330 or later, subject to final release) has been integrated. </a:t>
              </a:r>
            </a:p>
            <a:p>
              <a:r>
                <a:rPr lang="en-US" sz="1400" i="1" spc="0" dirty="0">
                  <a:solidFill>
                    <a:schemeClr val="bg1"/>
                  </a:solidFill>
                  <a:latin typeface="方正兰亭黑简体" panose="02000000000000000000" pitchFamily="2" charset="-122"/>
                  <a:ea typeface="方正兰亭黑简体" panose="02000000000000000000" pitchFamily="2" charset="-122"/>
                </a:rPr>
                <a:t>2. The Account Kit SDK (4.0.0.2) has been integrated.</a:t>
              </a:r>
            </a:p>
            <a:p>
              <a:r>
                <a:rPr lang="en-US" sz="1400" i="1" spc="0" dirty="0">
                  <a:solidFill>
                    <a:schemeClr val="bg1"/>
                  </a:solidFill>
                  <a:latin typeface="方正兰亭黑简体" panose="02000000000000000000" pitchFamily="2" charset="-122"/>
                  <a:ea typeface="方正兰亭黑简体" panose="02000000000000000000" pitchFamily="2" charset="-122"/>
                </a:rPr>
                <a:t>3. The Huawei Mobile Services (APK) 4.0.0.50 or later has been installed.</a:t>
              </a:r>
            </a:p>
            <a:p>
              <a:r>
                <a:rPr lang="en-US" sz="1400" i="1" spc="0" dirty="0">
                  <a:solidFill>
                    <a:schemeClr val="bg1"/>
                  </a:solidFill>
                  <a:latin typeface="方正兰亭黑简体" panose="02000000000000000000" pitchFamily="2" charset="-122"/>
                  <a:ea typeface="方正兰亭黑简体" panose="02000000000000000000" pitchFamily="2" charset="-122"/>
                </a:rPr>
                <a:t>4. The phone is running EMUI 5.0 or later</a:t>
              </a:r>
              <a:r>
                <a:rPr lang="en-US" sz="1400" i="1" spc="0" dirty="0" smtClean="0">
                  <a:solidFill>
                    <a:schemeClr val="bg1"/>
                  </a:solidFill>
                  <a:latin typeface="方正兰亭黑简体" panose="02000000000000000000" pitchFamily="2" charset="-122"/>
                  <a:ea typeface="方正兰亭黑简体" panose="02000000000000000000" pitchFamily="2" charset="-122"/>
                </a:rPr>
                <a:t>.</a:t>
              </a:r>
              <a:endParaRPr lang="en-US" sz="1400" i="1" spc="0" dirty="0">
                <a:solidFill>
                  <a:schemeClr val="bg1"/>
                </a:solidFill>
                <a:latin typeface="方正兰亭黑简体" panose="02000000000000000000" pitchFamily="2" charset="-122"/>
                <a:ea typeface="方正兰亭黑简体" panose="02000000000000000000" pitchFamily="2" charset="-122"/>
              </a:endParaRPr>
            </a:p>
          </p:txBody>
        </p:sp>
      </p:grpSp>
      <p:sp>
        <p:nvSpPr>
          <p:cNvPr id="1048868" name="矩形 20"/>
          <p:cNvSpPr/>
          <p:nvPr/>
        </p:nvSpPr>
        <p:spPr>
          <a:xfrm>
            <a:off x="692899" y="6243111"/>
            <a:ext cx="184731" cy="369332"/>
          </a:xfrm>
          <a:prstGeom prst="rect">
            <a:avLst/>
          </a:prstGeom>
        </p:spPr>
        <p:txBody>
          <a:bodyPr wrap="none">
            <a:spAutoFit/>
          </a:bodyPr>
          <a:lstStyle/>
          <a:p>
            <a:endParaRPr lang="zh-CN" altLang="en-US" dirty="0">
              <a:latin typeface="方正兰亭黑简体" panose="02000000000000000000" pitchFamily="2" charset="-122"/>
              <a:ea typeface="方正兰亭黑简体" panose="02000000000000000000" pitchFamily="2" charset="-122"/>
            </a:endParaRPr>
          </a:p>
        </p:txBody>
      </p:sp>
      <p:sp>
        <p:nvSpPr>
          <p:cNvPr id="1048869" name="矩形 25"/>
          <p:cNvSpPr/>
          <p:nvPr/>
        </p:nvSpPr>
        <p:spPr>
          <a:xfrm>
            <a:off x="429976" y="381568"/>
            <a:ext cx="9410440" cy="588494"/>
          </a:xfrm>
          <a:prstGeom prst="rect">
            <a:avLst/>
          </a:prstGeom>
        </p:spPr>
        <p:txBody>
          <a:bodyPr wrap="square">
            <a:spAutoFit/>
          </a:bodyPr>
          <a:lstStyle/>
          <a:p>
            <a:pPr>
              <a:lnSpc>
                <a:spcPct val="150000"/>
              </a:lnSpc>
            </a:pPr>
            <a:r>
              <a:rPr lang="en-US" sz="2400" i="1" dirty="0">
                <a:solidFill>
                  <a:schemeClr val="bg1"/>
                </a:solidFill>
                <a:latin typeface="方正兰亭黑简体" panose="02000000000000000000" pitchFamily="2" charset="-122"/>
                <a:ea typeface="方正兰亭粗黑简体" panose="02000000000000000000" pitchFamily="2" charset="-122"/>
              </a:rPr>
              <a:t>Apply for </a:t>
            </a:r>
            <a:r>
              <a:rPr lang="en-US" sz="2400" i="1" dirty="0" smtClean="0">
                <a:solidFill>
                  <a:schemeClr val="bg1"/>
                </a:solidFill>
                <a:latin typeface="方正兰亭黑简体" panose="02000000000000000000" pitchFamily="2" charset="-122"/>
                <a:ea typeface="方正兰亭粗黑简体" panose="02000000000000000000" pitchFamily="2" charset="-122"/>
              </a:rPr>
              <a:t>a Java </a:t>
            </a:r>
            <a:r>
              <a:rPr lang="en-US" sz="2400" i="1" dirty="0">
                <a:solidFill>
                  <a:schemeClr val="bg1"/>
                </a:solidFill>
                <a:latin typeface="方正兰亭黑简体" panose="02000000000000000000" pitchFamily="2" charset="-122"/>
                <a:ea typeface="方正兰亭粗黑简体" panose="02000000000000000000" pitchFamily="2" charset="-122"/>
              </a:rPr>
              <a:t>API </a:t>
            </a:r>
            <a:r>
              <a:rPr lang="en-US" sz="2400" i="1" dirty="0" smtClean="0">
                <a:solidFill>
                  <a:schemeClr val="bg1"/>
                </a:solidFill>
                <a:latin typeface="方正兰亭黑简体" panose="02000000000000000000" pitchFamily="2" charset="-122"/>
                <a:ea typeface="方正兰亭粗黑简体" panose="02000000000000000000" pitchFamily="2" charset="-122"/>
              </a:rPr>
              <a:t>in </a:t>
            </a:r>
            <a:r>
              <a:rPr lang="en-US" altLang="zh-CN" sz="2400" dirty="0" smtClean="0">
                <a:solidFill>
                  <a:schemeClr val="bg1"/>
                </a:solidFill>
                <a:latin typeface="方正兰亭黑简体" panose="02000000000000000000" pitchFamily="2" charset="-122"/>
                <a:ea typeface="方正兰亭粗黑简体" panose="02000000000000000000" pitchFamily="2" charset="-122"/>
              </a:rPr>
              <a:t>HiHealth </a:t>
            </a:r>
            <a:r>
              <a:rPr lang="en-US" altLang="zh-CN" sz="2400" dirty="0">
                <a:solidFill>
                  <a:schemeClr val="bg1"/>
                </a:solidFill>
                <a:latin typeface="方正兰亭黑简体" panose="02000000000000000000" pitchFamily="2" charset="-122"/>
                <a:ea typeface="方正兰亭粗黑简体" panose="02000000000000000000" pitchFamily="2" charset="-122"/>
              </a:rPr>
              <a:t>HMS Kit </a:t>
            </a:r>
            <a:r>
              <a:rPr lang="en-US" altLang="zh-CN" sz="2400" dirty="0" smtClean="0">
                <a:solidFill>
                  <a:schemeClr val="bg1"/>
                </a:solidFill>
                <a:latin typeface="方正兰亭黑简体" panose="02000000000000000000" pitchFamily="2" charset="-122"/>
                <a:ea typeface="方正兰亭粗黑简体" panose="02000000000000000000" pitchFamily="2" charset="-122"/>
              </a:rPr>
              <a:t>(Health Kit )</a:t>
            </a:r>
            <a:endParaRPr lang="en-US" sz="2400" i="1" dirty="0">
              <a:solidFill>
                <a:schemeClr val="bg1"/>
              </a:solidFill>
              <a:latin typeface="方正兰亭黑简体" panose="02000000000000000000" pitchFamily="2" charset="-122"/>
              <a:ea typeface="方正兰亭粗黑简体" panose="02000000000000000000" pitchFamily="2" charset="-122"/>
            </a:endParaRPr>
          </a:p>
        </p:txBody>
      </p:sp>
      <p:sp>
        <p:nvSpPr>
          <p:cNvPr id="1048870" name="矩形 24"/>
          <p:cNvSpPr/>
          <p:nvPr/>
        </p:nvSpPr>
        <p:spPr>
          <a:xfrm>
            <a:off x="9358479" y="-70958"/>
            <a:ext cx="2648482"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4. Application process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组合 20"/>
          <p:cNvGrpSpPr/>
          <p:nvPr/>
        </p:nvGrpSpPr>
        <p:grpSpPr>
          <a:xfrm>
            <a:off x="1663114" y="1279453"/>
            <a:ext cx="8925287" cy="2378769"/>
            <a:chOff x="4525573" y="2924086"/>
            <a:chExt cx="17272170" cy="4517145"/>
          </a:xfrm>
        </p:grpSpPr>
        <p:sp>
          <p:nvSpPr>
            <p:cNvPr id="1048874" name="矩形 22"/>
            <p:cNvSpPr/>
            <p:nvPr/>
          </p:nvSpPr>
          <p:spPr>
            <a:xfrm>
              <a:off x="4525573" y="2924087"/>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71437" rIns="36000"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Apply for an HUAWEI ID</a:t>
              </a:r>
            </a:p>
          </p:txBody>
        </p:sp>
        <p:sp>
          <p:nvSpPr>
            <p:cNvPr id="1048875" name="矩形 23"/>
            <p:cNvSpPr/>
            <p:nvPr/>
          </p:nvSpPr>
          <p:spPr>
            <a:xfrm>
              <a:off x="9400287" y="2924087"/>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71437" rIns="36000"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Apply for a web app whitelist</a:t>
              </a:r>
            </a:p>
          </p:txBody>
        </p:sp>
        <p:sp>
          <p:nvSpPr>
            <p:cNvPr id="1048876" name="矩形 24"/>
            <p:cNvSpPr/>
            <p:nvPr/>
          </p:nvSpPr>
          <p:spPr>
            <a:xfrm>
              <a:off x="14275001" y="2924086"/>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71437" rIns="36000"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Apply for an </a:t>
              </a:r>
              <a:r>
                <a:rPr kumimoji="0" lang="en-US" sz="1200" i="0" u="none" strike="noStrike" cap="none" normalizeH="0" baseline="0" dirty="0" err="1">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AppID</a:t>
              </a: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 and data access permission</a:t>
              </a:r>
            </a:p>
          </p:txBody>
        </p:sp>
        <p:sp>
          <p:nvSpPr>
            <p:cNvPr id="1048877" name="矩形 25"/>
            <p:cNvSpPr/>
            <p:nvPr/>
          </p:nvSpPr>
          <p:spPr>
            <a:xfrm>
              <a:off x="19149715" y="2924087"/>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71437" rIns="36000"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Submit service access materials using the template</a:t>
              </a:r>
            </a:p>
          </p:txBody>
        </p:sp>
        <p:sp>
          <p:nvSpPr>
            <p:cNvPr id="1048878" name="矩形 26"/>
            <p:cNvSpPr/>
            <p:nvPr/>
          </p:nvSpPr>
          <p:spPr>
            <a:xfrm>
              <a:off x="19149715" y="5930510"/>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71437" rIns="36000"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Development</a:t>
              </a:r>
            </a:p>
          </p:txBody>
        </p:sp>
        <p:sp>
          <p:nvSpPr>
            <p:cNvPr id="1048879" name="矩形 27"/>
            <p:cNvSpPr/>
            <p:nvPr/>
          </p:nvSpPr>
          <p:spPr>
            <a:xfrm>
              <a:off x="15493680" y="5930510"/>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71437" rIns="36000"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Joint Commissioning and Verification</a:t>
              </a:r>
            </a:p>
          </p:txBody>
        </p:sp>
        <p:sp>
          <p:nvSpPr>
            <p:cNvPr id="1048880" name="矩形 28"/>
            <p:cNvSpPr/>
            <p:nvPr/>
          </p:nvSpPr>
          <p:spPr>
            <a:xfrm>
              <a:off x="11837645" y="5930510"/>
              <a:ext cx="2648028" cy="1510720"/>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71437" rIns="36000"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Submit materials for release approval</a:t>
              </a:r>
            </a:p>
          </p:txBody>
        </p:sp>
        <p:sp>
          <p:nvSpPr>
            <p:cNvPr id="1048881" name="矩形 29"/>
            <p:cNvSpPr/>
            <p:nvPr/>
          </p:nvSpPr>
          <p:spPr>
            <a:xfrm>
              <a:off x="8181609" y="5930510"/>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71437" rIns="36000"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Waiting for review</a:t>
              </a:r>
            </a:p>
          </p:txBody>
        </p:sp>
        <p:sp>
          <p:nvSpPr>
            <p:cNvPr id="1048882" name="矩形 30"/>
            <p:cNvSpPr/>
            <p:nvPr/>
          </p:nvSpPr>
          <p:spPr>
            <a:xfrm>
              <a:off x="4525573" y="5930510"/>
              <a:ext cx="2648028" cy="1510721"/>
            </a:xfrm>
            <a:prstGeom prst="rect">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a:srgbClr val="000000"/>
            </a:fontRef>
          </p:style>
          <p:txBody>
            <a:bodyPr rot="0" spcFirstLastPara="1" vertOverflow="overflow" horzOverflow="overflow" vert="horz" wrap="square" lIns="36000" tIns="71437" rIns="36000"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pPr>
              <a:r>
                <a:rPr kumimoji="0" lang="en-US" sz="12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mn-cs"/>
                  <a:sym typeface="Helvetica Neue Medium"/>
                </a:rPr>
                <a:t>Official release on the live network</a:t>
              </a:r>
            </a:p>
          </p:txBody>
        </p:sp>
        <p:cxnSp>
          <p:nvCxnSpPr>
            <p:cNvPr id="3145783" name="直接箭头连接符 31"/>
            <p:cNvCxnSpPr>
              <a:cxnSpLocks/>
              <a:stCxn id="1048874" idx="3"/>
              <a:endCxn id="1048875" idx="1"/>
            </p:cNvCxnSpPr>
            <p:nvPr/>
          </p:nvCxnSpPr>
          <p:spPr>
            <a:xfrm>
              <a:off x="7173601" y="3679448"/>
              <a:ext cx="2226686"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84" name="直接箭头连接符 32"/>
            <p:cNvCxnSpPr>
              <a:cxnSpLocks/>
            </p:cNvCxnSpPr>
            <p:nvPr/>
          </p:nvCxnSpPr>
          <p:spPr>
            <a:xfrm>
              <a:off x="12048316" y="3679448"/>
              <a:ext cx="2226686"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85" name="直接箭头连接符 33"/>
            <p:cNvCxnSpPr>
              <a:cxnSpLocks/>
            </p:cNvCxnSpPr>
            <p:nvPr/>
          </p:nvCxnSpPr>
          <p:spPr>
            <a:xfrm>
              <a:off x="16923029" y="3679446"/>
              <a:ext cx="2226686" cy="0"/>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86" name="直接箭头连接符 34"/>
            <p:cNvCxnSpPr>
              <a:cxnSpLocks/>
              <a:endCxn id="1048878" idx="0"/>
            </p:cNvCxnSpPr>
            <p:nvPr/>
          </p:nvCxnSpPr>
          <p:spPr>
            <a:xfrm>
              <a:off x="20473729" y="4434808"/>
              <a:ext cx="0" cy="1495702"/>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87" name="直接箭头连接符 35"/>
            <p:cNvCxnSpPr>
              <a:cxnSpLocks/>
              <a:endCxn id="1048879" idx="3"/>
            </p:cNvCxnSpPr>
            <p:nvPr/>
          </p:nvCxnSpPr>
          <p:spPr>
            <a:xfrm flipH="1">
              <a:off x="18141708" y="6685870"/>
              <a:ext cx="1008007" cy="1"/>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88" name="直接箭头连接符 36"/>
            <p:cNvCxnSpPr>
              <a:cxnSpLocks/>
            </p:cNvCxnSpPr>
            <p:nvPr/>
          </p:nvCxnSpPr>
          <p:spPr>
            <a:xfrm flipH="1">
              <a:off x="14485673" y="6685871"/>
              <a:ext cx="1008007" cy="1"/>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89" name="直接箭头连接符 37"/>
            <p:cNvCxnSpPr>
              <a:cxnSpLocks/>
            </p:cNvCxnSpPr>
            <p:nvPr/>
          </p:nvCxnSpPr>
          <p:spPr>
            <a:xfrm flipH="1">
              <a:off x="10829637" y="6685868"/>
              <a:ext cx="1008007" cy="1"/>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cxnSp>
          <p:nvCxnSpPr>
            <p:cNvPr id="3145790" name="直接箭头连接符 38"/>
            <p:cNvCxnSpPr>
              <a:cxnSpLocks/>
            </p:cNvCxnSpPr>
            <p:nvPr/>
          </p:nvCxnSpPr>
          <p:spPr>
            <a:xfrm flipH="1">
              <a:off x="7173602" y="6671213"/>
              <a:ext cx="1008007" cy="1"/>
            </a:xfrm>
            <a:prstGeom prst="straightConnector1">
              <a:avLst/>
            </a:prstGeom>
            <a:noFill/>
            <a:ln w="5715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a:srgbClr val="000000"/>
            </a:fontRef>
          </p:style>
        </p:cxnSp>
      </p:grpSp>
      <p:sp>
        <p:nvSpPr>
          <p:cNvPr id="1048883" name="矩形 41"/>
          <p:cNvSpPr/>
          <p:nvPr/>
        </p:nvSpPr>
        <p:spPr>
          <a:xfrm>
            <a:off x="437864" y="380092"/>
            <a:ext cx="9618575" cy="738664"/>
          </a:xfrm>
          <a:prstGeom prst="rect">
            <a:avLst/>
          </a:prstGeom>
        </p:spPr>
        <p:txBody>
          <a:bodyPr wrap="square">
            <a:spAutoFit/>
          </a:bodyPr>
          <a:lstStyle/>
          <a:p>
            <a:pPr>
              <a:lnSpc>
                <a:spcPct val="150000"/>
              </a:lnSpc>
            </a:pPr>
            <a:r>
              <a:rPr lang="en-US" sz="2800" i="1" dirty="0">
                <a:solidFill>
                  <a:schemeClr val="bg1"/>
                </a:solidFill>
                <a:latin typeface="方正兰亭黑简体" panose="02000000000000000000" pitchFamily="2" charset="-122"/>
                <a:ea typeface="方正兰亭粗黑简体" panose="02000000000000000000" pitchFamily="2" charset="-122"/>
              </a:rPr>
              <a:t>Apply for </a:t>
            </a:r>
            <a:r>
              <a:rPr lang="en-US" sz="2800" i="1" dirty="0" smtClean="0">
                <a:solidFill>
                  <a:schemeClr val="bg1"/>
                </a:solidFill>
                <a:latin typeface="方正兰亭黑简体" panose="02000000000000000000" pitchFamily="2" charset="-122"/>
                <a:ea typeface="方正兰亭粗黑简体" panose="02000000000000000000" pitchFamily="2" charset="-122"/>
              </a:rPr>
              <a:t>a Cloud </a:t>
            </a:r>
            <a:r>
              <a:rPr lang="en-US" sz="2800" i="1" dirty="0">
                <a:solidFill>
                  <a:schemeClr val="bg1"/>
                </a:solidFill>
                <a:latin typeface="方正兰亭黑简体" panose="02000000000000000000" pitchFamily="2" charset="-122"/>
                <a:ea typeface="方正兰亭粗黑简体" panose="02000000000000000000" pitchFamily="2" charset="-122"/>
              </a:rPr>
              <a:t>API </a:t>
            </a:r>
            <a:r>
              <a:rPr lang="en-US" sz="2800" i="1" dirty="0" smtClean="0">
                <a:solidFill>
                  <a:schemeClr val="bg1"/>
                </a:solidFill>
                <a:latin typeface="方正兰亭黑简体" panose="02000000000000000000" pitchFamily="2" charset="-122"/>
                <a:ea typeface="方正兰亭粗黑简体" panose="02000000000000000000" pitchFamily="2" charset="-122"/>
              </a:rPr>
              <a:t>in HiHealth HMS Kit(Health Kit)</a:t>
            </a:r>
            <a:endParaRPr lang="en-US" sz="2800" i="1" dirty="0">
              <a:solidFill>
                <a:schemeClr val="bg1"/>
              </a:solidFill>
              <a:latin typeface="方正兰亭黑简体" panose="02000000000000000000" pitchFamily="2" charset="-122"/>
              <a:ea typeface="方正兰亭粗黑简体" panose="02000000000000000000" pitchFamily="2" charset="-122"/>
            </a:endParaRPr>
          </a:p>
        </p:txBody>
      </p:sp>
      <p:sp>
        <p:nvSpPr>
          <p:cNvPr id="1048884" name="500美元以上全球高端智能手机市场份额稳步增长"/>
          <p:cNvSpPr txBox="1"/>
          <p:nvPr/>
        </p:nvSpPr>
        <p:spPr>
          <a:xfrm>
            <a:off x="405183" y="3748189"/>
            <a:ext cx="10612727" cy="1339159"/>
          </a:xfrm>
          <a:prstGeom prst="rect">
            <a:avLst/>
          </a:prstGeom>
          <a:ln w="12700">
            <a:miter lim="400000"/>
          </a:ln>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l"/>
            <a:r>
              <a:rPr lang="en-US" sz="1400" i="1" spc="0" dirty="0">
                <a:solidFill>
                  <a:schemeClr val="bg1"/>
                </a:solidFill>
                <a:latin typeface="方正兰亭黑简体" panose="02000000000000000000" pitchFamily="2" charset="-122"/>
                <a:ea typeface="方正兰亭黑简体" panose="02000000000000000000" pitchFamily="2" charset="-122"/>
              </a:rPr>
              <a:t>*Prerequisites:</a:t>
            </a:r>
          </a:p>
          <a:p>
            <a:r>
              <a:rPr lang="en-US" sz="1400" i="1" spc="0" dirty="0">
                <a:solidFill>
                  <a:schemeClr val="bg1"/>
                </a:solidFill>
                <a:latin typeface="方正兰亭黑简体" panose="02000000000000000000" pitchFamily="2" charset="-122"/>
                <a:ea typeface="方正兰亭黑简体" panose="02000000000000000000" pitchFamily="2" charset="-122"/>
              </a:rPr>
              <a:t>1. The Health Kit SDK (4.0.0.330 or later, subject to final release) has been integrated. </a:t>
            </a:r>
          </a:p>
          <a:p>
            <a:r>
              <a:rPr lang="en-US" sz="1400" i="1" spc="0" dirty="0" smtClean="0">
                <a:solidFill>
                  <a:schemeClr val="bg1"/>
                </a:solidFill>
                <a:latin typeface="方正兰亭黑简体" panose="02000000000000000000" pitchFamily="2" charset="-122"/>
                <a:ea typeface="方正兰亭黑简体" panose="02000000000000000000" pitchFamily="2" charset="-122"/>
              </a:rPr>
              <a:t>3</a:t>
            </a:r>
            <a:r>
              <a:rPr lang="en-US" sz="1400" i="1" spc="0" dirty="0">
                <a:solidFill>
                  <a:schemeClr val="bg1"/>
                </a:solidFill>
                <a:latin typeface="方正兰亭黑简体" panose="02000000000000000000" pitchFamily="2" charset="-122"/>
                <a:ea typeface="方正兰亭黑简体" panose="02000000000000000000" pitchFamily="2" charset="-122"/>
              </a:rPr>
              <a:t>. The Huawei Mobile Services (APK) 4.0.0.50 or later has been installed.</a:t>
            </a:r>
          </a:p>
          <a:p>
            <a:r>
              <a:rPr lang="en-US" sz="1400" i="1" spc="0" dirty="0">
                <a:solidFill>
                  <a:schemeClr val="bg1"/>
                </a:solidFill>
                <a:latin typeface="方正兰亭黑简体" panose="02000000000000000000" pitchFamily="2" charset="-122"/>
                <a:ea typeface="方正兰亭黑简体" panose="02000000000000000000" pitchFamily="2" charset="-122"/>
              </a:rPr>
              <a:t>4. The phone is running EMUI 5.0 or later</a:t>
            </a:r>
            <a:r>
              <a:rPr lang="en-US" sz="1400" i="1" spc="0" dirty="0" smtClean="0">
                <a:solidFill>
                  <a:schemeClr val="bg1"/>
                </a:solidFill>
                <a:latin typeface="方正兰亭黑简体" panose="02000000000000000000" pitchFamily="2" charset="-122"/>
                <a:ea typeface="方正兰亭黑简体" panose="02000000000000000000" pitchFamily="2" charset="-122"/>
              </a:rPr>
              <a:t>. </a:t>
            </a:r>
            <a:endParaRPr lang="en-US" sz="1400" i="1" spc="0" dirty="0">
              <a:solidFill>
                <a:schemeClr val="bg1"/>
              </a:solidFill>
              <a:latin typeface="方正兰亭黑简体" panose="02000000000000000000" pitchFamily="2" charset="-122"/>
              <a:ea typeface="方正兰亭黑简体" panose="02000000000000000000" pitchFamily="2" charset="-122"/>
            </a:endParaRPr>
          </a:p>
        </p:txBody>
      </p:sp>
      <p:sp>
        <p:nvSpPr>
          <p:cNvPr id="1048885" name="500美元以上全球高端智能手机市场份额稳步增长"/>
          <p:cNvSpPr txBox="1"/>
          <p:nvPr/>
        </p:nvSpPr>
        <p:spPr>
          <a:xfrm>
            <a:off x="405183" y="5367777"/>
            <a:ext cx="9148392" cy="779006"/>
          </a:xfrm>
          <a:prstGeom prst="rect">
            <a:avLst/>
          </a:prstGeom>
          <a:ln w="12700">
            <a:miter lim="400000"/>
          </a:ln>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l"/>
            <a:r>
              <a:rPr lang="en-US" altLang="zh-CN" sz="1400" i="1" spc="0" dirty="0" smtClean="0">
                <a:solidFill>
                  <a:schemeClr val="bg1"/>
                </a:solidFill>
                <a:latin typeface="方正兰亭黑简体" panose="02000000000000000000" pitchFamily="2" charset="-122"/>
                <a:ea typeface="方正兰亭黑简体" panose="02000000000000000000" pitchFamily="2" charset="-122"/>
              </a:rPr>
              <a:t>Note</a:t>
            </a:r>
            <a:r>
              <a:rPr lang="en-US" altLang="zh-CN" sz="1400" i="1" spc="0" dirty="0">
                <a:solidFill>
                  <a:schemeClr val="bg1"/>
                </a:solidFill>
                <a:latin typeface="方正兰亭黑简体" panose="02000000000000000000" pitchFamily="2" charset="-122"/>
                <a:ea typeface="方正兰亭黑简体" panose="02000000000000000000" pitchFamily="2" charset="-122"/>
              </a:rPr>
              <a:t>: For </a:t>
            </a:r>
            <a:r>
              <a:rPr lang="en-US" altLang="zh-CN" sz="1400" i="1" spc="0" dirty="0" smtClean="0">
                <a:solidFill>
                  <a:schemeClr val="bg1"/>
                </a:solidFill>
                <a:latin typeface="方正兰亭黑简体" panose="02000000000000000000" pitchFamily="2" charset="-122"/>
                <a:ea typeface="方正兰亭黑简体" panose="02000000000000000000" pitchFamily="2" charset="-122"/>
              </a:rPr>
              <a:t>more cooperation information</a:t>
            </a:r>
            <a:r>
              <a:rPr lang="en-US" altLang="zh-CN" sz="1400" i="1" spc="0" dirty="0">
                <a:solidFill>
                  <a:schemeClr val="bg1"/>
                </a:solidFill>
                <a:latin typeface="方正兰亭黑简体" panose="02000000000000000000" pitchFamily="2" charset="-122"/>
                <a:ea typeface="方正兰亭黑简体" panose="02000000000000000000" pitchFamily="2" charset="-122"/>
              </a:rPr>
              <a:t>, please visit the Huawei Developer website, and contact </a:t>
            </a:r>
            <a:r>
              <a:rPr lang="en-US" altLang="zh-CN" sz="1400" i="1" spc="0" dirty="0">
                <a:solidFill>
                  <a:srgbClr val="00B0F0"/>
                </a:solidFill>
                <a:latin typeface="方正兰亭黑简体" panose="02000000000000000000" pitchFamily="2" charset="-122"/>
                <a:ea typeface="方正兰亭黑简体" panose="02000000000000000000" pitchFamily="2" charset="-122"/>
              </a:rPr>
              <a:t>hihealth@huawei.com</a:t>
            </a:r>
            <a:r>
              <a:rPr lang="en-US" altLang="zh-CN" sz="1400" i="1" spc="0" dirty="0">
                <a:solidFill>
                  <a:schemeClr val="bg1"/>
                </a:solidFill>
                <a:latin typeface="方正兰亭黑简体" panose="02000000000000000000" pitchFamily="2" charset="-122"/>
                <a:ea typeface="方正兰亭黑简体" panose="02000000000000000000" pitchFamily="2" charset="-122"/>
              </a:rPr>
              <a:t>. </a:t>
            </a:r>
          </a:p>
        </p:txBody>
      </p:sp>
      <p:sp>
        <p:nvSpPr>
          <p:cNvPr id="1048886" name="矩形 2"/>
          <p:cNvSpPr/>
          <p:nvPr/>
        </p:nvSpPr>
        <p:spPr>
          <a:xfrm>
            <a:off x="9358479" y="-70958"/>
            <a:ext cx="2648482"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4. Application process</a:t>
            </a: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7" name="矩形 3"/>
          <p:cNvSpPr/>
          <p:nvPr/>
        </p:nvSpPr>
        <p:spPr>
          <a:xfrm>
            <a:off x="1245984" y="330733"/>
            <a:ext cx="6612141" cy="6210931"/>
          </a:xfrm>
          <a:prstGeom prst="rect">
            <a:avLst/>
          </a:prstGeom>
        </p:spPr>
        <p:txBody>
          <a:bodyPr wrap="square">
            <a:spAutoFit/>
          </a:bodyPr>
          <a:lstStyle/>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1. Service overview</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2. </a:t>
            </a:r>
            <a:r>
              <a:rPr lang="en-US" sz="1600" dirty="0" err="1">
                <a:solidFill>
                  <a:schemeClr val="bg1"/>
                </a:solidFill>
                <a:latin typeface="方正兰亭黑简体" panose="02000000000000000000" pitchFamily="2" charset="-122"/>
                <a:ea typeface="方正兰亭粗黑简体" panose="02000000000000000000" pitchFamily="2" charset="-122"/>
              </a:rPr>
              <a:t>HiHealth</a:t>
            </a:r>
            <a:r>
              <a:rPr lang="en-US" sz="1600" dirty="0">
                <a:solidFill>
                  <a:schemeClr val="bg1"/>
                </a:solidFill>
                <a:latin typeface="方正兰亭黑简体" panose="02000000000000000000" pitchFamily="2" charset="-122"/>
                <a:ea typeface="方正兰亭粗黑简体" panose="02000000000000000000" pitchFamily="2" charset="-122"/>
              </a:rPr>
              <a:t> 4.0 architecture</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3. Scenarios</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altLang="zh-CN" sz="1200" dirty="0">
                <a:solidFill>
                  <a:schemeClr val="bg1"/>
                </a:solidFill>
                <a:latin typeface="方正兰亭黑简体" panose="02000000000000000000" pitchFamily="2" charset="-122"/>
                <a:ea typeface="方正兰亭粗黑简体" panose="02000000000000000000" pitchFamily="2" charset="-122"/>
              </a:rPr>
              <a:t>Health Kit based on HMS </a:t>
            </a:r>
            <a:r>
              <a:rPr lang="en-US" altLang="zh-CN" sz="1200" dirty="0" smtClean="0">
                <a:solidFill>
                  <a:schemeClr val="bg1"/>
                </a:solidFill>
                <a:latin typeface="方正兰亭黑简体" panose="02000000000000000000" pitchFamily="2" charset="-122"/>
                <a:ea typeface="方正兰亭粗黑简体" panose="02000000000000000000" pitchFamily="2" charset="-122"/>
              </a:rPr>
              <a:t>Core</a:t>
            </a:r>
            <a:endParaRPr lang="en-US" sz="1200" dirty="0">
              <a:solidFill>
                <a:schemeClr val="bg1"/>
              </a:solidFill>
              <a:latin typeface="方正兰亭黑简体" panose="02000000000000000000" pitchFamily="2" charset="-122"/>
              <a:ea typeface="方正兰亭粗黑简体" panose="02000000000000000000" pitchFamily="2" charset="-122"/>
            </a:endParaRP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3.3.3 Application method</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4. Data flow diagram and security design</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5. Global rollout</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6. Google benchmarking and roadmap</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7. FAQ</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8. </a:t>
            </a:r>
            <a:r>
              <a:rPr lang="en-US" sz="1600" dirty="0" err="1">
                <a:solidFill>
                  <a:schemeClr val="bg1"/>
                </a:solidFill>
                <a:latin typeface="方正兰亭黑简体" panose="02000000000000000000" pitchFamily="2" charset="-122"/>
                <a:ea typeface="方正兰亭粗黑简体" panose="02000000000000000000" pitchFamily="2" charset="-122"/>
              </a:rPr>
              <a:t>Codelab</a:t>
            </a:r>
            <a:endParaRPr lang="en-US" sz="1600" dirty="0">
              <a:solidFill>
                <a:schemeClr val="bg1"/>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17" name="图片 1"/>
          <p:cNvPicPr>
            <a:picLocks noChangeAspect="1"/>
          </p:cNvPicPr>
          <p:nvPr/>
        </p:nvPicPr>
        <p:blipFill>
          <a:blip r:embed="rId2"/>
          <a:stretch>
            <a:fillRect/>
          </a:stretch>
        </p:blipFill>
        <p:spPr>
          <a:xfrm>
            <a:off x="542640" y="1129665"/>
            <a:ext cx="5280273" cy="4665187"/>
          </a:xfrm>
          <a:prstGeom prst="rect">
            <a:avLst/>
          </a:prstGeom>
        </p:spPr>
      </p:pic>
      <p:sp>
        <p:nvSpPr>
          <p:cNvPr id="1048888" name="矩形 4"/>
          <p:cNvSpPr/>
          <p:nvPr/>
        </p:nvSpPr>
        <p:spPr>
          <a:xfrm>
            <a:off x="0" y="86447"/>
            <a:ext cx="8771340" cy="588494"/>
          </a:xfrm>
          <a:prstGeom prst="rect">
            <a:avLst/>
          </a:prstGeom>
        </p:spPr>
        <p:txBody>
          <a:bodyPr wrap="square">
            <a:spAutoFit/>
          </a:bodyPr>
          <a:lstStyle/>
          <a:p>
            <a:pPr>
              <a:lnSpc>
                <a:spcPct val="150000"/>
              </a:lnSpc>
            </a:pPr>
            <a:r>
              <a:rPr lang="en-US" sz="2400" i="1" dirty="0">
                <a:solidFill>
                  <a:schemeClr val="bg1"/>
                </a:solidFill>
                <a:latin typeface="方正兰亭黑简体" panose="02000000000000000000" pitchFamily="2" charset="-122"/>
                <a:ea typeface="方正兰亭粗黑简体" panose="02000000000000000000" pitchFamily="2" charset="-122"/>
              </a:rPr>
              <a:t>Data flow </a:t>
            </a:r>
            <a:r>
              <a:rPr lang="en-US" sz="2400" i="1" dirty="0" smtClean="0">
                <a:solidFill>
                  <a:schemeClr val="bg1"/>
                </a:solidFill>
                <a:latin typeface="方正兰亭黑简体" panose="02000000000000000000" pitchFamily="2" charset="-122"/>
                <a:ea typeface="方正兰亭粗黑简体" panose="02000000000000000000" pitchFamily="2" charset="-122"/>
              </a:rPr>
              <a:t>diagram </a:t>
            </a:r>
            <a:r>
              <a:rPr lang="en-US" altLang="zh-CN" sz="2400" i="1" dirty="0" smtClean="0">
                <a:solidFill>
                  <a:schemeClr val="bg1"/>
                </a:solidFill>
                <a:latin typeface="方正兰亭黑简体" panose="02000000000000000000" pitchFamily="2" charset="-122"/>
                <a:ea typeface="方正兰亭粗黑简体" panose="02000000000000000000" pitchFamily="2" charset="-122"/>
              </a:rPr>
              <a:t>for HiHealth HMS Kit(Health Kit)</a:t>
            </a:r>
            <a:endParaRPr lang="en-US" sz="2400" i="1" dirty="0">
              <a:solidFill>
                <a:schemeClr val="bg1"/>
              </a:solidFill>
              <a:latin typeface="方正兰亭黑简体" panose="02000000000000000000" pitchFamily="2" charset="-122"/>
              <a:ea typeface="方正兰亭粗黑简体" panose="02000000000000000000" pitchFamily="2" charset="-122"/>
            </a:endParaRPr>
          </a:p>
        </p:txBody>
      </p:sp>
      <p:sp>
        <p:nvSpPr>
          <p:cNvPr id="1048889" name="TextBox 85"/>
          <p:cNvSpPr txBox="1">
            <a:spLocks noChangeArrowheads="1"/>
          </p:cNvSpPr>
          <p:nvPr/>
        </p:nvSpPr>
        <p:spPr bwMode="auto">
          <a:xfrm>
            <a:off x="5951984" y="720826"/>
            <a:ext cx="5784577" cy="5400600"/>
          </a:xfrm>
          <a:prstGeom prst="rect">
            <a:avLst/>
          </a:prstGeom>
          <a:solidFill>
            <a:schemeClr val="tx1">
              <a:lumMod val="75000"/>
              <a:lumOff val="25000"/>
            </a:schemeClr>
          </a:solidFill>
          <a:ln w="9525">
            <a:solidFill>
              <a:schemeClr val="accent1"/>
            </a:solidFill>
            <a:miter lim="800000"/>
            <a:headEnd/>
            <a:tailEnd/>
          </a:ln>
        </p:spPr>
        <p:txBody>
          <a:bodyPr wrap="square" tIns="36000" bIns="36000" anchor="ctr">
            <a:noAutofit/>
          </a:bodyPr>
          <a:lstStyle/>
          <a:p>
            <a:pPr algn="l" hangingPunct="0">
              <a:lnSpc>
                <a:spcPct val="105000"/>
              </a:lnSpc>
            </a:pPr>
            <a:r>
              <a:rPr lang="en-US" sz="1150" b="1" dirty="0">
                <a:solidFill>
                  <a:schemeClr val="bg1"/>
                </a:solidFill>
                <a:latin typeface="方正兰亭黑简体" panose="02000000000000000000" pitchFamily="2" charset="-122"/>
              </a:rPr>
              <a:t>R/W Data in 3</a:t>
            </a:r>
            <a:r>
              <a:rPr lang="en-US" sz="1150" b="1" baseline="30000" dirty="0">
                <a:solidFill>
                  <a:schemeClr val="bg1"/>
                </a:solidFill>
                <a:latin typeface="方正兰亭黑简体" panose="02000000000000000000" pitchFamily="2" charset="-122"/>
              </a:rPr>
              <a:t>rd</a:t>
            </a:r>
            <a:r>
              <a:rPr lang="en-US" sz="1150" b="1" dirty="0">
                <a:solidFill>
                  <a:schemeClr val="bg1"/>
                </a:solidFill>
                <a:latin typeface="方正兰亭黑简体" panose="02000000000000000000" pitchFamily="2" charset="-122"/>
              </a:rPr>
              <a:t> Apps</a:t>
            </a:r>
            <a:r>
              <a:rPr lang="en-US" sz="1150" b="1" dirty="0" smtClean="0">
                <a:solidFill>
                  <a:schemeClr val="bg1"/>
                </a:solidFill>
                <a:latin typeface="方正兰亭黑简体" panose="02000000000000000000" pitchFamily="2" charset="-122"/>
              </a:rPr>
              <a:t>:</a:t>
            </a:r>
          </a:p>
          <a:p>
            <a:pPr algn="l" hangingPunct="0">
              <a:lnSpc>
                <a:spcPct val="105000"/>
              </a:lnSpc>
            </a:pPr>
            <a:endParaRPr lang="en-US" sz="1150" b="1" dirty="0">
              <a:solidFill>
                <a:schemeClr val="bg1"/>
              </a:solidFill>
              <a:latin typeface="方正兰亭黑简体" panose="02000000000000000000" pitchFamily="2" charset="-122"/>
            </a:endParaRPr>
          </a:p>
          <a:p>
            <a:pPr marL="228600" indent="-228600" algn="l">
              <a:lnSpc>
                <a:spcPct val="105000"/>
              </a:lnSpc>
              <a:buFont typeface="+mj-lt"/>
              <a:buAutoNum type="arabicPeriod"/>
            </a:pPr>
            <a:r>
              <a:rPr lang="en-US" sz="1150" dirty="0" smtClean="0">
                <a:solidFill>
                  <a:schemeClr val="bg1"/>
                </a:solidFill>
                <a:latin typeface="方正兰亭黑简体" panose="02000000000000000000" pitchFamily="2" charset="-122"/>
              </a:rPr>
              <a:t>Personal </a:t>
            </a:r>
            <a:r>
              <a:rPr lang="en-US" sz="1150" dirty="0">
                <a:solidFill>
                  <a:schemeClr val="bg1"/>
                </a:solidFill>
                <a:latin typeface="方正兰亭黑简体" panose="02000000000000000000" pitchFamily="2" charset="-122"/>
              </a:rPr>
              <a:t>Information, including Body height and weight, Fitness goals, Workout index data.</a:t>
            </a:r>
          </a:p>
          <a:p>
            <a:pPr marL="228600" indent="-228600" algn="l">
              <a:lnSpc>
                <a:spcPct val="105000"/>
              </a:lnSpc>
              <a:buFont typeface="+mj-lt"/>
              <a:buAutoNum type="arabicPeriod"/>
            </a:pPr>
            <a:r>
              <a:rPr lang="en-US" sz="1150" dirty="0" smtClean="0">
                <a:solidFill>
                  <a:schemeClr val="bg1"/>
                </a:solidFill>
                <a:latin typeface="方正兰亭黑简体" panose="02000000000000000000" pitchFamily="2" charset="-122"/>
              </a:rPr>
              <a:t>Fitness </a:t>
            </a:r>
            <a:r>
              <a:rPr lang="en-US" sz="1150" dirty="0">
                <a:solidFill>
                  <a:schemeClr val="bg1"/>
                </a:solidFill>
                <a:latin typeface="方正兰亭黑简体" panose="02000000000000000000" pitchFamily="2" charset="-122"/>
              </a:rPr>
              <a:t>data, including Step count, Distance and floor change, Speed, Calories (include BMR), Pulmonary function (such as Maximum oxygen uptake), Medium high strength, Activity data (such as activity samples, exercise, power, running posture, cycling pedaling, active minutes), Location data (include trajectory).</a:t>
            </a:r>
          </a:p>
          <a:p>
            <a:pPr marL="228600" indent="-228600" algn="l">
              <a:lnSpc>
                <a:spcPct val="105000"/>
              </a:lnSpc>
              <a:buFont typeface="+mj-lt"/>
              <a:buAutoNum type="arabicPeriod"/>
            </a:pPr>
            <a:r>
              <a:rPr lang="en-US" sz="1150" dirty="0" smtClean="0">
                <a:solidFill>
                  <a:schemeClr val="bg1"/>
                </a:solidFill>
                <a:latin typeface="方正兰亭黑简体" panose="02000000000000000000" pitchFamily="2" charset="-122"/>
              </a:rPr>
              <a:t>Health </a:t>
            </a:r>
            <a:r>
              <a:rPr lang="en-US" sz="1150" dirty="0">
                <a:solidFill>
                  <a:schemeClr val="bg1"/>
                </a:solidFill>
                <a:latin typeface="方正兰亭黑简体" panose="02000000000000000000" pitchFamily="2" charset="-122"/>
              </a:rPr>
              <a:t>data, including Body fat (such as body fat percentage, BMI, muscle mass, water percentage, visceral fat level, bone salt, protein percentage, skeletal muscle mass), Sleep data, Heart rate data, Stress, Relax training data, Nutrition and hydration.</a:t>
            </a:r>
          </a:p>
          <a:p>
            <a:pPr marL="228600" indent="-228600" algn="l">
              <a:lnSpc>
                <a:spcPct val="105000"/>
              </a:lnSpc>
              <a:buFont typeface="+mj-lt"/>
              <a:buAutoNum type="arabicPeriod"/>
            </a:pPr>
            <a:r>
              <a:rPr lang="en-US" sz="1150" dirty="0" smtClean="0">
                <a:solidFill>
                  <a:schemeClr val="bg1"/>
                </a:solidFill>
                <a:latin typeface="方正兰亭黑简体" panose="02000000000000000000" pitchFamily="2" charset="-122"/>
              </a:rPr>
              <a:t>Restricted </a:t>
            </a:r>
            <a:r>
              <a:rPr lang="en-US" sz="1150" dirty="0">
                <a:solidFill>
                  <a:schemeClr val="bg1"/>
                </a:solidFill>
                <a:latin typeface="方正兰亭黑简体" panose="02000000000000000000" pitchFamily="2" charset="-122"/>
              </a:rPr>
              <a:t>data, including Heart health data (such as HRV, ECG), Blood glucose, Blood pressure, Oxygen saturation, Body temperature, Reproductive data.:</a:t>
            </a:r>
          </a:p>
          <a:p>
            <a:pPr algn="l">
              <a:lnSpc>
                <a:spcPct val="105000"/>
              </a:lnSpc>
            </a:pPr>
            <a:endParaRPr lang="en-US" altLang="zh-CN" sz="1150" dirty="0">
              <a:solidFill>
                <a:schemeClr val="bg1"/>
              </a:solidFill>
              <a:latin typeface="方正兰亭黑简体" panose="02000000000000000000" pitchFamily="2" charset="-122"/>
              <a:ea typeface="方正兰亭黑简体" panose="02000000000000000000" pitchFamily="2" charset="-122"/>
            </a:endParaRPr>
          </a:p>
          <a:p>
            <a:pPr algn="l">
              <a:lnSpc>
                <a:spcPct val="105000"/>
              </a:lnSpc>
            </a:pPr>
            <a:r>
              <a:rPr lang="en-US" sz="1150" b="1" dirty="0">
                <a:solidFill>
                  <a:schemeClr val="bg1"/>
                </a:solidFill>
                <a:latin typeface="方正兰亭黑简体" panose="02000000000000000000" pitchFamily="2" charset="-122"/>
              </a:rPr>
              <a:t>Data permission Scope via Huawei Id:</a:t>
            </a:r>
          </a:p>
          <a:p>
            <a:pPr marL="228600" indent="-228600" algn="l">
              <a:lnSpc>
                <a:spcPct val="105000"/>
              </a:lnSpc>
              <a:buFont typeface="+mj-lt"/>
              <a:buAutoNum type="arabicPeriod" startAt="5"/>
            </a:pPr>
            <a:r>
              <a:rPr lang="en-US" sz="1150" dirty="0" smtClean="0">
                <a:solidFill>
                  <a:schemeClr val="bg1"/>
                </a:solidFill>
                <a:latin typeface="方正兰亭黑简体" panose="02000000000000000000" pitchFamily="2" charset="-122"/>
              </a:rPr>
              <a:t>Authorization </a:t>
            </a:r>
            <a:r>
              <a:rPr lang="en-US" sz="1150" dirty="0">
                <a:solidFill>
                  <a:schemeClr val="bg1"/>
                </a:solidFill>
                <a:latin typeface="方正兰亭黑简体" panose="02000000000000000000" pitchFamily="2" charset="-122"/>
              </a:rPr>
              <a:t>data, including </a:t>
            </a:r>
            <a:r>
              <a:rPr lang="en-US" sz="1150" dirty="0" err="1">
                <a:solidFill>
                  <a:schemeClr val="bg1"/>
                </a:solidFill>
                <a:latin typeface="方正兰亭黑简体" panose="02000000000000000000" pitchFamily="2" charset="-122"/>
              </a:rPr>
              <a:t>OpenId</a:t>
            </a:r>
            <a:r>
              <a:rPr lang="en-US" sz="1150" dirty="0">
                <a:solidFill>
                  <a:schemeClr val="bg1"/>
                </a:solidFill>
                <a:latin typeface="方正兰亭黑简体" panose="02000000000000000000" pitchFamily="2" charset="-122"/>
              </a:rPr>
              <a:t>, Access Token</a:t>
            </a:r>
          </a:p>
          <a:p>
            <a:pPr algn="l">
              <a:lnSpc>
                <a:spcPct val="105000"/>
              </a:lnSpc>
            </a:pPr>
            <a:endParaRPr lang="en-US" altLang="zh-CN" sz="1150" dirty="0">
              <a:solidFill>
                <a:schemeClr val="bg1"/>
              </a:solidFill>
              <a:latin typeface="方正兰亭黑简体" panose="02000000000000000000" pitchFamily="2" charset="-122"/>
              <a:ea typeface="方正兰亭黑简体" panose="02000000000000000000" pitchFamily="2" charset="-122"/>
            </a:endParaRPr>
          </a:p>
          <a:p>
            <a:pPr algn="l">
              <a:lnSpc>
                <a:spcPct val="105000"/>
              </a:lnSpc>
            </a:pPr>
            <a:r>
              <a:rPr lang="en-US" sz="1150" b="1" dirty="0">
                <a:solidFill>
                  <a:schemeClr val="bg1"/>
                </a:solidFill>
                <a:latin typeface="方正兰亭黑简体" panose="02000000000000000000" pitchFamily="2" charset="-122"/>
              </a:rPr>
              <a:t>Health Kit Cloud:</a:t>
            </a:r>
          </a:p>
          <a:p>
            <a:pPr algn="l">
              <a:lnSpc>
                <a:spcPct val="105000"/>
              </a:lnSpc>
            </a:pPr>
            <a:r>
              <a:rPr lang="en-US" sz="1150" dirty="0">
                <a:solidFill>
                  <a:schemeClr val="bg1"/>
                </a:solidFill>
                <a:latin typeface="方正兰亭黑简体" panose="02000000000000000000" pitchFamily="2" charset="-122"/>
              </a:rPr>
              <a:t>Provide fitness data platform for ecosystem Apps, support data copy, Encrypted data by AES CBC 128 with different secret key for each user.</a:t>
            </a:r>
          </a:p>
          <a:p>
            <a:pPr algn="l">
              <a:lnSpc>
                <a:spcPct val="105000"/>
              </a:lnSpc>
            </a:pPr>
            <a:endParaRPr lang="en-US" altLang="zh-CN" sz="1150" dirty="0">
              <a:solidFill>
                <a:schemeClr val="bg1"/>
              </a:solidFill>
              <a:latin typeface="方正兰亭黑简体" panose="02000000000000000000" pitchFamily="2" charset="-122"/>
              <a:ea typeface="方正兰亭黑简体" panose="02000000000000000000" pitchFamily="2" charset="-122"/>
            </a:endParaRPr>
          </a:p>
          <a:p>
            <a:pPr algn="l">
              <a:lnSpc>
                <a:spcPct val="105000"/>
              </a:lnSpc>
            </a:pPr>
            <a:r>
              <a:rPr lang="en-US" sz="1150" b="1" dirty="0">
                <a:solidFill>
                  <a:schemeClr val="bg1"/>
                </a:solidFill>
                <a:latin typeface="方正兰亭黑简体" panose="02000000000000000000" pitchFamily="2" charset="-122"/>
              </a:rPr>
              <a:t>Health Core:</a:t>
            </a:r>
          </a:p>
          <a:p>
            <a:pPr algn="l">
              <a:lnSpc>
                <a:spcPct val="105000"/>
              </a:lnSpc>
            </a:pPr>
            <a:r>
              <a:rPr lang="en-US" sz="1150" dirty="0">
                <a:solidFill>
                  <a:schemeClr val="bg1"/>
                </a:solidFill>
                <a:latin typeface="方正兰亭黑简体" panose="02000000000000000000" pitchFamily="2" charset="-122"/>
              </a:rPr>
              <a:t>Provide local SDK for 3</a:t>
            </a:r>
            <a:r>
              <a:rPr lang="en-US" sz="1150" baseline="30000" dirty="0">
                <a:solidFill>
                  <a:schemeClr val="bg1"/>
                </a:solidFill>
                <a:latin typeface="方正兰亭黑简体" panose="02000000000000000000" pitchFamily="2" charset="-122"/>
              </a:rPr>
              <a:t>rd</a:t>
            </a:r>
            <a:r>
              <a:rPr lang="en-US" sz="1150" dirty="0">
                <a:solidFill>
                  <a:schemeClr val="bg1"/>
                </a:solidFill>
                <a:latin typeface="方正兰亭黑简体" panose="02000000000000000000" pitchFamily="2" charset="-122"/>
              </a:rPr>
              <a:t> App integration to access the fitness data. All data is storage in sandbox of App and protected as A and B protection class by EMUI system.</a:t>
            </a:r>
          </a:p>
        </p:txBody>
      </p:sp>
      <p:sp>
        <p:nvSpPr>
          <p:cNvPr id="1048890" name="矩形 2"/>
          <p:cNvSpPr/>
          <p:nvPr/>
        </p:nvSpPr>
        <p:spPr>
          <a:xfrm>
            <a:off x="7536160" y="-83792"/>
            <a:ext cx="4709944"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5. Data flow diagram and security design</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1" name="Title 1"/>
          <p:cNvSpPr txBox="1"/>
          <p:nvPr/>
        </p:nvSpPr>
        <p:spPr>
          <a:xfrm>
            <a:off x="335360" y="260648"/>
            <a:ext cx="6768752" cy="5090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latin typeface="方正兰亭黑简体" panose="02000000000000000000" pitchFamily="2" charset="-122"/>
                <a:ea typeface="黑体" panose="02010609060101010101" pitchFamily="49" charset="-122"/>
              </a:rPr>
              <a:t>Security </a:t>
            </a:r>
            <a:r>
              <a:rPr lang="en-US" sz="2400" dirty="0" smtClean="0">
                <a:solidFill>
                  <a:schemeClr val="bg1"/>
                </a:solidFill>
                <a:latin typeface="方正兰亭黑简体" panose="02000000000000000000" pitchFamily="2" charset="-122"/>
                <a:ea typeface="黑体" panose="02010609060101010101" pitchFamily="49" charset="-122"/>
              </a:rPr>
              <a:t>Design </a:t>
            </a:r>
            <a:r>
              <a:rPr lang="en-US" altLang="zh-CN" sz="2400" i="1" dirty="0">
                <a:solidFill>
                  <a:schemeClr val="bg1"/>
                </a:solidFill>
                <a:latin typeface="方正兰亭黑简体" panose="02000000000000000000" pitchFamily="2" charset="-122"/>
                <a:ea typeface="方正兰亭粗黑简体" panose="02000000000000000000" pitchFamily="2" charset="-122"/>
              </a:rPr>
              <a:t>HiHealth HMS Kit(Health Kit)</a:t>
            </a:r>
          </a:p>
          <a:p>
            <a:endParaRPr lang="en-US" sz="2400" dirty="0">
              <a:solidFill>
                <a:schemeClr val="bg1"/>
              </a:solidFill>
              <a:latin typeface="方正兰亭黑简体" panose="02000000000000000000" pitchFamily="2" charset="-122"/>
              <a:ea typeface="黑体" panose="02010609060101010101" pitchFamily="49" charset="-122"/>
            </a:endParaRPr>
          </a:p>
        </p:txBody>
      </p:sp>
      <p:sp>
        <p:nvSpPr>
          <p:cNvPr id="1048892" name="矩形 2"/>
          <p:cNvSpPr/>
          <p:nvPr/>
        </p:nvSpPr>
        <p:spPr>
          <a:xfrm>
            <a:off x="5648325" y="1049250"/>
            <a:ext cx="6018213" cy="5153719"/>
          </a:xfrm>
          <a:prstGeom prst="rect">
            <a:avLst/>
          </a:prstGeom>
        </p:spPr>
        <p:txBody>
          <a:bodyPr wrap="square">
            <a:spAutoFit/>
          </a:bodyPr>
          <a:lstStyle/>
          <a:p>
            <a:pPr>
              <a:lnSpc>
                <a:spcPct val="110000"/>
              </a:lnSpc>
            </a:pPr>
            <a:r>
              <a:rPr lang="en-US" sz="1300" b="1" dirty="0">
                <a:solidFill>
                  <a:schemeClr val="bg1"/>
                </a:solidFill>
                <a:latin typeface="方正兰亭黑简体" panose="02000000000000000000" pitchFamily="2" charset="-122"/>
              </a:rPr>
              <a:t>Server:</a:t>
            </a:r>
          </a:p>
          <a:p>
            <a:pPr>
              <a:lnSpc>
                <a:spcPct val="110000"/>
              </a:lnSpc>
            </a:pPr>
            <a:r>
              <a:rPr lang="en-US" sz="1300" dirty="0">
                <a:solidFill>
                  <a:schemeClr val="bg1"/>
                </a:solidFill>
                <a:latin typeface="方正兰亭黑简体" panose="02000000000000000000" pitchFamily="2" charset="-122"/>
              </a:rPr>
              <a:t>Access through at + scope authentication</a:t>
            </a:r>
          </a:p>
          <a:p>
            <a:pPr>
              <a:lnSpc>
                <a:spcPct val="110000"/>
              </a:lnSpc>
            </a:pPr>
            <a:r>
              <a:rPr lang="en-US" sz="1300" dirty="0">
                <a:solidFill>
                  <a:schemeClr val="bg1"/>
                </a:solidFill>
                <a:latin typeface="方正兰亭黑简体" panose="02000000000000000000" pitchFamily="2" charset="-122"/>
              </a:rPr>
              <a:t>Verify the three-party package name of the data source uploaded by the SDK, </a:t>
            </a:r>
          </a:p>
          <a:p>
            <a:pPr>
              <a:lnSpc>
                <a:spcPct val="110000"/>
              </a:lnSpc>
            </a:pPr>
            <a:r>
              <a:rPr lang="en-US" sz="1300" dirty="0">
                <a:solidFill>
                  <a:schemeClr val="bg1"/>
                </a:solidFill>
                <a:latin typeface="方正兰亭黑简体" panose="02000000000000000000" pitchFamily="2" charset="-122"/>
              </a:rPr>
              <a:t>Encrypt the data with the user level secret key on the cloud side.</a:t>
            </a:r>
          </a:p>
          <a:p>
            <a:pPr>
              <a:lnSpc>
                <a:spcPct val="110000"/>
              </a:lnSpc>
            </a:pPr>
            <a:r>
              <a:rPr lang="en-US" sz="1300" dirty="0">
                <a:solidFill>
                  <a:schemeClr val="bg1"/>
                </a:solidFill>
                <a:latin typeface="方正兰亭黑简体" panose="02000000000000000000" pitchFamily="2" charset="-122"/>
              </a:rPr>
              <a:t> </a:t>
            </a:r>
          </a:p>
          <a:p>
            <a:pPr>
              <a:lnSpc>
                <a:spcPct val="110000"/>
              </a:lnSpc>
            </a:pPr>
            <a:r>
              <a:rPr lang="en-US" sz="1300" b="1" dirty="0">
                <a:solidFill>
                  <a:schemeClr val="bg1"/>
                </a:solidFill>
                <a:latin typeface="方正兰亭黑简体" panose="02000000000000000000" pitchFamily="2" charset="-122"/>
              </a:rPr>
              <a:t>Client:</a:t>
            </a:r>
          </a:p>
          <a:p>
            <a:pPr>
              <a:lnSpc>
                <a:spcPct val="110000"/>
              </a:lnSpc>
            </a:pPr>
            <a:r>
              <a:rPr lang="en-US" sz="1300" dirty="0">
                <a:solidFill>
                  <a:schemeClr val="bg1"/>
                </a:solidFill>
                <a:latin typeface="方正兰亭黑简体" panose="02000000000000000000" pitchFamily="2" charset="-122"/>
              </a:rPr>
              <a:t>Four levels of data protection:</a:t>
            </a:r>
          </a:p>
          <a:p>
            <a:pPr marL="342900" indent="-342900">
              <a:lnSpc>
                <a:spcPct val="110000"/>
              </a:lnSpc>
              <a:buFont typeface="+mj-lt"/>
              <a:buAutoNum type="arabicPeriod"/>
            </a:pPr>
            <a:r>
              <a:rPr lang="en-US" sz="1300" dirty="0" smtClean="0">
                <a:solidFill>
                  <a:schemeClr val="bg1"/>
                </a:solidFill>
                <a:latin typeface="方正兰亭黑简体" panose="02000000000000000000" pitchFamily="2" charset="-122"/>
              </a:rPr>
              <a:t>Signature </a:t>
            </a:r>
            <a:r>
              <a:rPr lang="en-US" sz="1300" dirty="0">
                <a:solidFill>
                  <a:schemeClr val="bg1"/>
                </a:solidFill>
                <a:latin typeface="方正兰亭黑简体" panose="02000000000000000000" pitchFamily="2" charset="-122"/>
              </a:rPr>
              <a:t>verification: three party app access needs to pass signature verification, and only applications registered by the development alliance can be accessed.</a:t>
            </a:r>
          </a:p>
          <a:p>
            <a:pPr marL="342900" indent="-342900">
              <a:lnSpc>
                <a:spcPct val="110000"/>
              </a:lnSpc>
              <a:buFont typeface="+mj-lt"/>
              <a:buAutoNum type="arabicPeriod"/>
            </a:pPr>
            <a:r>
              <a:rPr lang="en-US" sz="1300" dirty="0" smtClean="0">
                <a:solidFill>
                  <a:schemeClr val="bg1"/>
                </a:solidFill>
                <a:latin typeface="方正兰亭黑简体" panose="02000000000000000000" pitchFamily="2" charset="-122"/>
              </a:rPr>
              <a:t>At </a:t>
            </a:r>
            <a:r>
              <a:rPr lang="en-US" sz="1300" dirty="0">
                <a:solidFill>
                  <a:schemeClr val="bg1"/>
                </a:solidFill>
                <a:latin typeface="方正兰亭黑简体" panose="02000000000000000000" pitchFamily="2" charset="-122"/>
              </a:rPr>
              <a:t>authentication: the three-party app can only obtain at and access the data read-write interface of the health kit after the user logs in.</a:t>
            </a:r>
          </a:p>
          <a:p>
            <a:pPr marL="342900" indent="-342900">
              <a:lnSpc>
                <a:spcPct val="110000"/>
              </a:lnSpc>
              <a:buFont typeface="+mj-lt"/>
              <a:buAutoNum type="arabicPeriod"/>
            </a:pPr>
            <a:r>
              <a:rPr lang="en-US" sz="1300" dirty="0" smtClean="0">
                <a:solidFill>
                  <a:schemeClr val="bg1"/>
                </a:solidFill>
                <a:latin typeface="方正兰亭黑简体" panose="02000000000000000000" pitchFamily="2" charset="-122"/>
              </a:rPr>
              <a:t>Scope </a:t>
            </a:r>
            <a:r>
              <a:rPr lang="en-US" sz="1300" dirty="0">
                <a:solidFill>
                  <a:schemeClr val="bg1"/>
                </a:solidFill>
                <a:latin typeface="方正兰亭黑简体" panose="02000000000000000000" pitchFamily="2" charset="-122"/>
              </a:rPr>
              <a:t>authentication: the data read-write interface can read and write the corresponding type of user data only through the permission scope verification authorized by the user.</a:t>
            </a:r>
          </a:p>
          <a:p>
            <a:pPr marL="342900" indent="-342900">
              <a:lnSpc>
                <a:spcPct val="110000"/>
              </a:lnSpc>
              <a:buFont typeface="+mj-lt"/>
              <a:buAutoNum type="arabicPeriod"/>
            </a:pPr>
            <a:r>
              <a:rPr lang="en-US" sz="1300" dirty="0" smtClean="0">
                <a:solidFill>
                  <a:schemeClr val="bg1"/>
                </a:solidFill>
                <a:latin typeface="方正兰亭黑简体" panose="02000000000000000000" pitchFamily="2" charset="-122"/>
              </a:rPr>
              <a:t>Class </a:t>
            </a:r>
            <a:r>
              <a:rPr lang="en-US" sz="1300" dirty="0">
                <a:solidFill>
                  <a:schemeClr val="bg1"/>
                </a:solidFill>
                <a:latin typeface="方正兰亭黑简体" panose="02000000000000000000" pitchFamily="2" charset="-122"/>
              </a:rPr>
              <a:t>AB data protection: the data is saved in the application sandbox. The data under the lock screen can only be written and cannot be read, so as to prevent the user's data from leaking in the background. Technically, through the system hardware level file encryption protection, the motion data lock screen cannot be opened, and the health data lock screen cannot be read or written 10 seconds later.</a:t>
            </a:r>
          </a:p>
        </p:txBody>
      </p:sp>
      <p:pic>
        <p:nvPicPr>
          <p:cNvPr id="2097218" name="图片 3"/>
          <p:cNvPicPr>
            <a:picLocks noChangeAspect="1" noChangeArrowheads="1"/>
          </p:cNvPicPr>
          <p:nvPr/>
        </p:nvPicPr>
        <p:blipFill>
          <a:blip r:embed="rId2"/>
          <a:srcRect/>
          <a:stretch>
            <a:fillRect/>
          </a:stretch>
        </p:blipFill>
        <p:spPr bwMode="auto">
          <a:xfrm>
            <a:off x="537362" y="1088117"/>
            <a:ext cx="4968937" cy="5014233"/>
          </a:xfrm>
          <a:prstGeom prst="rect">
            <a:avLst/>
          </a:prstGeom>
          <a:noFill/>
          <a:ln>
            <a:noFill/>
          </a:ln>
        </p:spPr>
      </p:pic>
      <p:sp>
        <p:nvSpPr>
          <p:cNvPr id="1048893" name="矩形 4"/>
          <p:cNvSpPr/>
          <p:nvPr/>
        </p:nvSpPr>
        <p:spPr>
          <a:xfrm>
            <a:off x="7457935" y="-25800"/>
            <a:ext cx="4709944"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5. Data flow diagram and security design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9" name="矩形 3"/>
          <p:cNvSpPr/>
          <p:nvPr/>
        </p:nvSpPr>
        <p:spPr>
          <a:xfrm>
            <a:off x="402859" y="378475"/>
            <a:ext cx="9246442" cy="671209"/>
          </a:xfrm>
          <a:prstGeom prst="rect">
            <a:avLst/>
          </a:prstGeom>
        </p:spPr>
        <p:txBody>
          <a:bodyPr wrap="none">
            <a:spAutoFit/>
          </a:bodyPr>
          <a:lstStyle/>
          <a:p>
            <a:pPr>
              <a:lnSpc>
                <a:spcPct val="150000"/>
              </a:lnSpc>
            </a:pPr>
            <a:r>
              <a:rPr lang="en-US" sz="2800" dirty="0">
                <a:solidFill>
                  <a:schemeClr val="bg1"/>
                </a:solidFill>
                <a:latin typeface="方正兰亭黑简体" panose="02000000000000000000" pitchFamily="2" charset="-122"/>
                <a:ea typeface="方正兰亭粗黑简体" panose="02000000000000000000" pitchFamily="2" charset="-122"/>
              </a:rPr>
              <a:t>Digital health requirements across various industries</a:t>
            </a:r>
          </a:p>
        </p:txBody>
      </p:sp>
      <p:sp>
        <p:nvSpPr>
          <p:cNvPr id="1048580" name="矩形 186"/>
          <p:cNvSpPr/>
          <p:nvPr/>
        </p:nvSpPr>
        <p:spPr>
          <a:xfrm>
            <a:off x="8592770" y="1990696"/>
            <a:ext cx="2991096" cy="505779"/>
          </a:xfrm>
          <a:prstGeom prst="rect">
            <a:avLst/>
          </a:prstGeom>
        </p:spPr>
        <p:txBody>
          <a:bodyPr wrap="square">
            <a:spAutoFit/>
          </a:bodyPr>
          <a:lstStyle/>
          <a:p>
            <a:pPr algn="ctr">
              <a:lnSpc>
                <a:spcPct val="150000"/>
              </a:lnSpc>
            </a:pPr>
            <a:r>
              <a:rPr lang="en-US" sz="2000" dirty="0">
                <a:solidFill>
                  <a:schemeClr val="bg1"/>
                </a:solidFill>
                <a:latin typeface="方正兰亭黑简体" panose="02000000000000000000" pitchFamily="2" charset="-122"/>
                <a:ea typeface="方正兰亭粗黑简体" panose="02000000000000000000" pitchFamily="2" charset="-122"/>
              </a:rPr>
              <a:t>How to obtain data?</a:t>
            </a:r>
          </a:p>
        </p:txBody>
      </p:sp>
      <p:sp>
        <p:nvSpPr>
          <p:cNvPr id="1048581" name="矩形 187"/>
          <p:cNvSpPr/>
          <p:nvPr/>
        </p:nvSpPr>
        <p:spPr>
          <a:xfrm>
            <a:off x="8673808" y="3851680"/>
            <a:ext cx="2829021" cy="505779"/>
          </a:xfrm>
          <a:prstGeom prst="rect">
            <a:avLst/>
          </a:prstGeom>
        </p:spPr>
        <p:txBody>
          <a:bodyPr wrap="square">
            <a:spAutoFit/>
          </a:bodyPr>
          <a:lstStyle/>
          <a:p>
            <a:pPr algn="ctr">
              <a:lnSpc>
                <a:spcPct val="150000"/>
              </a:lnSpc>
            </a:pPr>
            <a:r>
              <a:rPr lang="en-US" sz="2000" dirty="0">
                <a:solidFill>
                  <a:schemeClr val="bg1"/>
                </a:solidFill>
                <a:latin typeface="方正兰亭黑简体" panose="02000000000000000000" pitchFamily="2" charset="-122"/>
                <a:ea typeface="方正兰亭粗黑简体" panose="02000000000000000000" pitchFamily="2" charset="-122"/>
              </a:rPr>
              <a:t>How to store data?</a:t>
            </a:r>
          </a:p>
        </p:txBody>
      </p:sp>
      <p:sp>
        <p:nvSpPr>
          <p:cNvPr id="1048582" name="矩形 5"/>
          <p:cNvSpPr/>
          <p:nvPr/>
        </p:nvSpPr>
        <p:spPr>
          <a:xfrm>
            <a:off x="8435398" y="2609559"/>
            <a:ext cx="3305840" cy="617413"/>
          </a:xfrm>
          <a:prstGeom prst="rect">
            <a:avLst/>
          </a:prstGeom>
        </p:spPr>
        <p:txBody>
          <a:bodyPr wrap="square">
            <a:spAutoFit/>
          </a:bodyPr>
          <a:lstStyle/>
          <a:p>
            <a:pPr algn="ctr">
              <a:lnSpc>
                <a:spcPct val="150000"/>
              </a:lnSpc>
            </a:pPr>
            <a:r>
              <a:rPr lang="en-US" sz="1200" dirty="0">
                <a:solidFill>
                  <a:schemeClr val="bg1"/>
                </a:solidFill>
                <a:latin typeface="方正兰亭黑简体" panose="02000000000000000000" pitchFamily="2" charset="-122"/>
                <a:ea typeface="方正兰亭黑简体" panose="02000000000000000000" pitchFamily="2" charset="-122"/>
              </a:rPr>
              <a:t>Recent, continuous, and multi-dimensional data records</a:t>
            </a:r>
          </a:p>
        </p:txBody>
      </p:sp>
      <p:sp>
        <p:nvSpPr>
          <p:cNvPr id="1048583" name="矩形 6"/>
          <p:cNvSpPr/>
          <p:nvPr/>
        </p:nvSpPr>
        <p:spPr>
          <a:xfrm>
            <a:off x="8454517" y="4471340"/>
            <a:ext cx="3267602" cy="617413"/>
          </a:xfrm>
          <a:prstGeom prst="rect">
            <a:avLst/>
          </a:prstGeom>
        </p:spPr>
        <p:txBody>
          <a:bodyPr wrap="square">
            <a:spAutoFit/>
          </a:bodyPr>
          <a:lstStyle/>
          <a:p>
            <a:pPr algn="ctr">
              <a:lnSpc>
                <a:spcPct val="150000"/>
              </a:lnSpc>
            </a:pPr>
            <a:r>
              <a:rPr lang="en-US" sz="1200" dirty="0">
                <a:solidFill>
                  <a:schemeClr val="bg1"/>
                </a:solidFill>
                <a:latin typeface="方正兰亭黑简体" panose="02000000000000000000" pitchFamily="2" charset="-122"/>
                <a:ea typeface="方正兰亭黑简体" panose="02000000000000000000" pitchFamily="2" charset="-122"/>
              </a:rPr>
              <a:t>Secure and reliable data repository with various data types</a:t>
            </a:r>
          </a:p>
        </p:txBody>
      </p:sp>
      <p:sp>
        <p:nvSpPr>
          <p:cNvPr id="1048584" name="矩形 2"/>
          <p:cNvSpPr/>
          <p:nvPr/>
        </p:nvSpPr>
        <p:spPr>
          <a:xfrm>
            <a:off x="9118165" y="-67911"/>
            <a:ext cx="2364750"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1. Service overview</a:t>
            </a:r>
          </a:p>
        </p:txBody>
      </p:sp>
      <p:pic>
        <p:nvPicPr>
          <p:cNvPr id="2" name="图片 1"/>
          <p:cNvPicPr>
            <a:picLocks noChangeAspect="1"/>
          </p:cNvPicPr>
          <p:nvPr/>
        </p:nvPicPr>
        <p:blipFill>
          <a:blip r:embed="rId3"/>
          <a:stretch>
            <a:fillRect/>
          </a:stretch>
        </p:blipFill>
        <p:spPr>
          <a:xfrm>
            <a:off x="751956" y="2060848"/>
            <a:ext cx="7464152" cy="3282611"/>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4" name="矩形 3"/>
          <p:cNvSpPr/>
          <p:nvPr/>
        </p:nvSpPr>
        <p:spPr>
          <a:xfrm>
            <a:off x="1245984" y="330733"/>
            <a:ext cx="6659766" cy="6210931"/>
          </a:xfrm>
          <a:prstGeom prst="rect">
            <a:avLst/>
          </a:prstGeom>
        </p:spPr>
        <p:txBody>
          <a:bodyPr wrap="square">
            <a:spAutoFit/>
          </a:bodyPr>
          <a:lstStyle/>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1. Service overview</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2. </a:t>
            </a:r>
            <a:r>
              <a:rPr lang="en-US" sz="1600" dirty="0" err="1">
                <a:solidFill>
                  <a:schemeClr val="bg1"/>
                </a:solidFill>
                <a:latin typeface="方正兰亭黑简体" panose="02000000000000000000" pitchFamily="2" charset="-122"/>
                <a:ea typeface="方正兰亭粗黑简体" panose="02000000000000000000" pitchFamily="2" charset="-122"/>
              </a:rPr>
              <a:t>HiHealth</a:t>
            </a:r>
            <a:r>
              <a:rPr lang="en-US" sz="1600" dirty="0">
                <a:solidFill>
                  <a:schemeClr val="bg1"/>
                </a:solidFill>
                <a:latin typeface="方正兰亭黑简体" panose="02000000000000000000" pitchFamily="2" charset="-122"/>
                <a:ea typeface="方正兰亭粗黑简体" panose="02000000000000000000" pitchFamily="2" charset="-122"/>
              </a:rPr>
              <a:t> 4.0 architecture</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3. Scenarios</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altLang="zh-CN" sz="1200" dirty="0">
                <a:solidFill>
                  <a:schemeClr val="bg1"/>
                </a:solidFill>
                <a:latin typeface="方正兰亭黑简体" panose="02000000000000000000" pitchFamily="2" charset="-122"/>
                <a:ea typeface="方正兰亭粗黑简体" panose="02000000000000000000" pitchFamily="2" charset="-122"/>
              </a:rPr>
              <a:t>Health Kit based on HMS </a:t>
            </a:r>
            <a:r>
              <a:rPr lang="en-US" altLang="zh-CN" sz="1200" dirty="0" smtClean="0">
                <a:solidFill>
                  <a:schemeClr val="bg1"/>
                </a:solidFill>
                <a:latin typeface="方正兰亭黑简体" panose="02000000000000000000" pitchFamily="2" charset="-122"/>
                <a:ea typeface="方正兰亭粗黑简体" panose="02000000000000000000" pitchFamily="2" charset="-122"/>
              </a:rPr>
              <a:t>Core</a:t>
            </a:r>
            <a:endParaRPr lang="en-US" sz="1200" dirty="0" smtClean="0">
              <a:solidFill>
                <a:schemeClr val="bg1"/>
              </a:solidFill>
              <a:latin typeface="方正兰亭黑简体" panose="02000000000000000000" pitchFamily="2" charset="-122"/>
              <a:ea typeface="方正兰亭粗黑简体" panose="02000000000000000000" pitchFamily="2" charset="-122"/>
            </a:endParaRPr>
          </a:p>
          <a:p>
            <a:pPr lvl="2">
              <a:lnSpc>
                <a:spcPct val="140000"/>
              </a:lnSpc>
            </a:pPr>
            <a:r>
              <a:rPr lang="en-US" sz="1200" dirty="0" smtClean="0">
                <a:solidFill>
                  <a:schemeClr val="bg1"/>
                </a:solidFill>
                <a:latin typeface="方正兰亭黑简体" panose="02000000000000000000" pitchFamily="2" charset="-122"/>
                <a:ea typeface="方正兰亭粗黑简体" panose="02000000000000000000" pitchFamily="2" charset="-122"/>
              </a:rPr>
              <a:t>3.3.1 </a:t>
            </a:r>
            <a:r>
              <a:rPr lang="en-US" sz="1200" dirty="0">
                <a:solidFill>
                  <a:schemeClr val="bg1"/>
                </a:solidFill>
                <a:latin typeface="方正兰亭黑简体" panose="02000000000000000000" pitchFamily="2" charset="-122"/>
                <a:ea typeface="方正兰亭粗黑简体" panose="02000000000000000000" pitchFamily="2" charset="-122"/>
              </a:rPr>
              <a:t>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3.3.3 Application method</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4. Data flow diagram and security design</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5. Global rollout</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6. Google benchmarking and roadmap</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7. FAQ</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8. </a:t>
            </a:r>
            <a:r>
              <a:rPr lang="en-US" sz="1600" dirty="0" err="1">
                <a:solidFill>
                  <a:schemeClr val="bg1"/>
                </a:solidFill>
                <a:latin typeface="方正兰亭黑简体" panose="02000000000000000000" pitchFamily="2" charset="-122"/>
                <a:ea typeface="方正兰亭粗黑简体" panose="02000000000000000000" pitchFamily="2" charset="-122"/>
              </a:rPr>
              <a:t>Codelab</a:t>
            </a:r>
            <a:endParaRPr lang="en-US" sz="1600" dirty="0">
              <a:solidFill>
                <a:schemeClr val="bg1"/>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5" name="Title 1"/>
          <p:cNvSpPr txBox="1"/>
          <p:nvPr/>
        </p:nvSpPr>
        <p:spPr>
          <a:xfrm>
            <a:off x="419906" y="550863"/>
            <a:ext cx="11241870" cy="5091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方正兰亭黑简体" panose="02000000000000000000" pitchFamily="2" charset="-122"/>
                <a:cs typeface="Arial" pitchFamily="34" charset="0"/>
              </a:rPr>
              <a:t>Cross-Border Data Transfer </a:t>
            </a:r>
            <a:r>
              <a:rPr lang="en-US" sz="2800" dirty="0" smtClean="0">
                <a:solidFill>
                  <a:schemeClr val="bg1"/>
                </a:solidFill>
                <a:latin typeface="方正兰亭黑简体" panose="02000000000000000000" pitchFamily="2" charset="-122"/>
                <a:cs typeface="Arial" pitchFamily="34" charset="0"/>
              </a:rPr>
              <a:t>– HiHealth HMS Kit( Health Kit)</a:t>
            </a:r>
            <a:endParaRPr lang="en-US" sz="2800" dirty="0">
              <a:solidFill>
                <a:schemeClr val="bg1"/>
              </a:solidFill>
              <a:latin typeface="方正兰亭黑简体" panose="02000000000000000000" pitchFamily="2" charset="-122"/>
              <a:cs typeface="Arial" pitchFamily="34" charset="0"/>
            </a:endParaRPr>
          </a:p>
        </p:txBody>
      </p:sp>
      <p:sp>
        <p:nvSpPr>
          <p:cNvPr id="1048896" name="TextBox 31"/>
          <p:cNvSpPr txBox="1"/>
          <p:nvPr/>
        </p:nvSpPr>
        <p:spPr>
          <a:xfrm>
            <a:off x="536907" y="4885244"/>
            <a:ext cx="11139155" cy="769441"/>
          </a:xfrm>
          <a:prstGeom prst="rect">
            <a:avLst/>
          </a:prstGeom>
          <a:solidFill>
            <a:srgbClr val="83D1F5"/>
          </a:solidFill>
        </p:spPr>
        <p:txBody>
          <a:bodyPr wrap="square" rtlCol="0">
            <a:spAutoFit/>
          </a:bodyPr>
          <a:lstStyle/>
          <a:p>
            <a:r>
              <a:rPr lang="en-US" sz="1100" dirty="0">
                <a:latin typeface="方正兰亭黑简体" panose="02000000000000000000" pitchFamily="2" charset="-122"/>
                <a:cs typeface="Arial" pitchFamily="34" charset="0"/>
              </a:rPr>
              <a:t>Summary:</a:t>
            </a:r>
          </a:p>
          <a:p>
            <a:r>
              <a:rPr lang="en-US" sz="1100" dirty="0">
                <a:latin typeface="方正兰亭黑简体" panose="02000000000000000000" pitchFamily="2" charset="-122"/>
                <a:cs typeface="Arial" pitchFamily="34" charset="0"/>
              </a:rPr>
              <a:t>The Huawei Health Kit cloud services are provided in the countries which Huawei Health already supported, the servers are deployed in Beijing, Germany, and Singapore respectively.</a:t>
            </a:r>
          </a:p>
          <a:p>
            <a:r>
              <a:rPr lang="en-US" sz="1100" dirty="0">
                <a:latin typeface="方正兰亭黑简体" panose="02000000000000000000" pitchFamily="2" charset="-122"/>
                <a:cs typeface="Arial" pitchFamily="34" charset="0"/>
              </a:rPr>
              <a:t>Cross-border data transfer among the data centers is not supported.</a:t>
            </a:r>
          </a:p>
        </p:txBody>
      </p:sp>
      <p:pic>
        <p:nvPicPr>
          <p:cNvPr id="2097219" name="图片 4" descr="5a17a1d7c96b3"/>
          <p:cNvPicPr>
            <a:picLocks/>
          </p:cNvPicPr>
          <p:nvPr/>
        </p:nvPicPr>
        <p:blipFill>
          <a:blip r:embed="rId2" cstate="print"/>
          <a:srcRect/>
          <a:stretch>
            <a:fillRect/>
          </a:stretch>
        </p:blipFill>
        <p:spPr bwMode="auto">
          <a:xfrm>
            <a:off x="5634072" y="1847646"/>
            <a:ext cx="6035312" cy="3021514"/>
          </a:xfrm>
          <a:prstGeom prst="rect">
            <a:avLst/>
          </a:prstGeom>
          <a:noFill/>
          <a:ln>
            <a:noFill/>
          </a:ln>
        </p:spPr>
      </p:pic>
      <p:sp>
        <p:nvSpPr>
          <p:cNvPr id="1048897" name="文本框 6"/>
          <p:cNvSpPr txBox="1"/>
          <p:nvPr/>
        </p:nvSpPr>
        <p:spPr>
          <a:xfrm>
            <a:off x="8721808" y="2871490"/>
            <a:ext cx="1238267" cy="400110"/>
          </a:xfrm>
          <a:prstGeom prst="rect">
            <a:avLst/>
          </a:prstGeom>
          <a:noFill/>
        </p:spPr>
        <p:txBody>
          <a:bodyPr wrap="square" rtlCol="0">
            <a:spAutoFit/>
          </a:bodyPr>
          <a:lstStyle/>
          <a:p>
            <a:r>
              <a:rPr lang="en-US" sz="1000" dirty="0">
                <a:latin typeface="方正兰亭黑简体" panose="02000000000000000000" pitchFamily="2" charset="-122"/>
              </a:rPr>
              <a:t>Europe (Germany)</a:t>
            </a:r>
          </a:p>
        </p:txBody>
      </p:sp>
      <p:sp>
        <p:nvSpPr>
          <p:cNvPr id="1048898" name="文本框 7"/>
          <p:cNvSpPr txBox="1"/>
          <p:nvPr/>
        </p:nvSpPr>
        <p:spPr>
          <a:xfrm>
            <a:off x="9341917" y="3883425"/>
            <a:ext cx="1421333" cy="553998"/>
          </a:xfrm>
          <a:prstGeom prst="rect">
            <a:avLst/>
          </a:prstGeom>
          <a:solidFill>
            <a:schemeClr val="bg2"/>
          </a:solidFill>
        </p:spPr>
        <p:txBody>
          <a:bodyPr wrap="square" rtlCol="0">
            <a:spAutoFit/>
          </a:bodyPr>
          <a:lstStyle/>
          <a:p>
            <a:r>
              <a:rPr lang="en-US" sz="1000" dirty="0">
                <a:latin typeface="方正兰亭黑简体" panose="02000000000000000000" pitchFamily="2" charset="-122"/>
                <a:ea typeface="方正兰亭黑简体" panose="02000000000000000000" pitchFamily="2" charset="-122"/>
              </a:rPr>
              <a:t>Asia Africa Latin America (Singapore)</a:t>
            </a:r>
          </a:p>
        </p:txBody>
      </p:sp>
      <p:sp>
        <p:nvSpPr>
          <p:cNvPr id="1048899" name="文本框 8"/>
          <p:cNvSpPr txBox="1"/>
          <p:nvPr/>
        </p:nvSpPr>
        <p:spPr>
          <a:xfrm>
            <a:off x="10596589" y="2875803"/>
            <a:ext cx="1033436" cy="400110"/>
          </a:xfrm>
          <a:prstGeom prst="rect">
            <a:avLst/>
          </a:prstGeom>
          <a:solidFill>
            <a:schemeClr val="bg2"/>
          </a:solidFill>
        </p:spPr>
        <p:txBody>
          <a:bodyPr wrap="square" rtlCol="0">
            <a:spAutoFit/>
          </a:bodyPr>
          <a:lstStyle/>
          <a:p>
            <a:r>
              <a:rPr lang="en-US" sz="1000" dirty="0">
                <a:latin typeface="方正兰亭黑简体" panose="02000000000000000000" pitchFamily="2" charset="-122"/>
              </a:rPr>
              <a:t>China (Beijing)</a:t>
            </a:r>
          </a:p>
        </p:txBody>
      </p:sp>
      <p:pic>
        <p:nvPicPr>
          <p:cNvPr id="2097220" name="图片 9"/>
          <p:cNvPicPr>
            <a:picLocks/>
          </p:cNvPicPr>
          <p:nvPr/>
        </p:nvPicPr>
        <p:blipFill>
          <a:blip r:embed="rId3"/>
          <a:srcRect/>
          <a:stretch>
            <a:fillRect/>
          </a:stretch>
        </p:blipFill>
        <p:spPr bwMode="auto">
          <a:xfrm>
            <a:off x="536908" y="1853474"/>
            <a:ext cx="4458440" cy="3015686"/>
          </a:xfrm>
          <a:prstGeom prst="rect">
            <a:avLst/>
          </a:prstGeom>
          <a:noFill/>
          <a:ln>
            <a:noFill/>
          </a:ln>
        </p:spPr>
      </p:pic>
      <p:sp>
        <p:nvSpPr>
          <p:cNvPr id="1048900" name="矩形 10"/>
          <p:cNvSpPr/>
          <p:nvPr/>
        </p:nvSpPr>
        <p:spPr>
          <a:xfrm>
            <a:off x="429432" y="1066213"/>
            <a:ext cx="4584966" cy="830997"/>
          </a:xfrm>
          <a:prstGeom prst="rect">
            <a:avLst/>
          </a:prstGeom>
        </p:spPr>
        <p:txBody>
          <a:bodyPr wrap="square">
            <a:spAutoFit/>
          </a:bodyPr>
          <a:lstStyle/>
          <a:p>
            <a:r>
              <a:rPr lang="en-US" sz="1200"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Japanese developer may ask EU user’s data, Huawei </a:t>
            </a:r>
            <a:r>
              <a:rPr lang="en-US" sz="1200" dirty="0" err="1">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HiHealth</a:t>
            </a:r>
            <a:r>
              <a:rPr lang="en-US" sz="1200"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 Kit server in Singapore may transfer EU user’s data from </a:t>
            </a:r>
            <a:r>
              <a:rPr lang="en-US" sz="1200" dirty="0" err="1">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HiHealth</a:t>
            </a:r>
            <a:r>
              <a:rPr lang="en-US" sz="1200"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 Kit Cloud in Germany to 3</a:t>
            </a:r>
            <a:r>
              <a:rPr lang="en-US" sz="1200" baseline="30000"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rd</a:t>
            </a:r>
            <a:r>
              <a:rPr lang="en-US" sz="1200" dirty="0">
                <a:solidFill>
                  <a:schemeClr val="bg1"/>
                </a:solidFill>
                <a:latin typeface="方正兰亭黑简体" panose="02000000000000000000" pitchFamily="2" charset="-122"/>
                <a:ea typeface="方正兰亭黑简体" panose="02000000000000000000" pitchFamily="2" charset="-122"/>
                <a:cs typeface="Arial" panose="020B0604020202020204" pitchFamily="34" charset="0"/>
              </a:rPr>
              <a:t> developers’ server in Japan</a:t>
            </a:r>
          </a:p>
        </p:txBody>
      </p:sp>
      <p:sp>
        <p:nvSpPr>
          <p:cNvPr id="1048901" name="文本框 11"/>
          <p:cNvSpPr txBox="1"/>
          <p:nvPr/>
        </p:nvSpPr>
        <p:spPr>
          <a:xfrm>
            <a:off x="8367775" y="3107276"/>
            <a:ext cx="669966" cy="400110"/>
          </a:xfrm>
          <a:prstGeom prst="rect">
            <a:avLst/>
          </a:prstGeom>
          <a:solidFill>
            <a:schemeClr val="bg2"/>
          </a:solidFill>
        </p:spPr>
        <p:txBody>
          <a:bodyPr wrap="square" rtlCol="0">
            <a:spAutoFit/>
          </a:bodyPr>
          <a:lstStyle/>
          <a:p>
            <a:pPr algn="ctr"/>
            <a:r>
              <a:rPr lang="en-US" sz="1000" dirty="0">
                <a:latin typeface="方正兰亭黑简体" panose="02000000000000000000" pitchFamily="2" charset="-122"/>
                <a:ea typeface="方正兰亭黑简体" panose="02000000000000000000" pitchFamily="2" charset="-122"/>
              </a:rPr>
              <a:t>Europe</a:t>
            </a:r>
          </a:p>
          <a:p>
            <a:pPr algn="ctr"/>
            <a:r>
              <a:rPr lang="en-US" sz="1000" dirty="0">
                <a:latin typeface="方正兰亭黑简体" panose="02000000000000000000" pitchFamily="2" charset="-122"/>
                <a:ea typeface="方正兰亭黑简体" panose="02000000000000000000" pitchFamily="2" charset="-122"/>
              </a:rPr>
              <a:t> (Berlin)</a:t>
            </a:r>
          </a:p>
        </p:txBody>
      </p:sp>
      <p:sp>
        <p:nvSpPr>
          <p:cNvPr id="1048902" name="矩形 16"/>
          <p:cNvSpPr/>
          <p:nvPr/>
        </p:nvSpPr>
        <p:spPr>
          <a:xfrm>
            <a:off x="5559659" y="1250879"/>
            <a:ext cx="5564398" cy="461665"/>
          </a:xfrm>
          <a:prstGeom prst="rect">
            <a:avLst/>
          </a:prstGeom>
        </p:spPr>
        <p:txBody>
          <a:bodyPr wrap="square">
            <a:spAutoFit/>
          </a:bodyPr>
          <a:lstStyle/>
          <a:p>
            <a:r>
              <a:rPr lang="en-US" sz="1200" dirty="0">
                <a:solidFill>
                  <a:schemeClr val="bg1"/>
                </a:solidFill>
                <a:latin typeface="方正兰亭黑简体" panose="02000000000000000000" pitchFamily="2" charset="-122"/>
                <a:ea typeface="方正兰亭黑简体" panose="02000000000000000000" pitchFamily="2" charset="-122"/>
              </a:rPr>
              <a:t>Servers deployed in Germany, Singapore, and Beijing to covering Europe, Asia, Africa, Latin America, and China.</a:t>
            </a:r>
          </a:p>
        </p:txBody>
      </p:sp>
      <p:sp>
        <p:nvSpPr>
          <p:cNvPr id="1048903" name="矩形 5"/>
          <p:cNvSpPr/>
          <p:nvPr/>
        </p:nvSpPr>
        <p:spPr>
          <a:xfrm>
            <a:off x="438955" y="5707197"/>
            <a:ext cx="8979161" cy="938719"/>
          </a:xfrm>
          <a:prstGeom prst="rect">
            <a:avLst/>
          </a:prstGeom>
        </p:spPr>
        <p:txBody>
          <a:bodyPr wrap="square">
            <a:spAutoFit/>
          </a:bodyPr>
          <a:lstStyle/>
          <a:p>
            <a:r>
              <a:rPr lang="en-US" sz="1100" dirty="0">
                <a:solidFill>
                  <a:srgbClr val="C00000"/>
                </a:solidFill>
                <a:latin typeface="方正兰亭黑简体" panose="02000000000000000000" pitchFamily="2" charset="-122"/>
                <a:ea typeface="方正兰亭黑简体" panose="02000000000000000000" pitchFamily="2" charset="-122"/>
              </a:rPr>
              <a:t>4 key countries:</a:t>
            </a:r>
          </a:p>
          <a:p>
            <a:r>
              <a:rPr lang="en-US" sz="1100" dirty="0">
                <a:solidFill>
                  <a:schemeClr val="bg1"/>
                </a:solidFill>
                <a:latin typeface="方正兰亭黑简体" panose="02000000000000000000" pitchFamily="2" charset="-122"/>
                <a:ea typeface="方正兰亭黑简体" panose="02000000000000000000" pitchFamily="2" charset="-122"/>
              </a:rPr>
              <a:t>Saudi Arabia and United Arab Emirates: The Health Kit can be rolled out, but the data of the HUAWEI Health app cannot be obtained.</a:t>
            </a:r>
          </a:p>
          <a:p>
            <a:r>
              <a:rPr lang="en-US" sz="1100" dirty="0">
                <a:solidFill>
                  <a:schemeClr val="bg1"/>
                </a:solidFill>
                <a:latin typeface="方正兰亭黑简体" panose="02000000000000000000" pitchFamily="2" charset="-122"/>
                <a:ea typeface="方正兰亭黑简体" panose="02000000000000000000" pitchFamily="2" charset="-122"/>
              </a:rPr>
              <a:t>Russia: Authorization must be manually signed. Currently</a:t>
            </a:r>
            <a:r>
              <a:rPr lang="en-US" sz="1100" dirty="0" smtClean="0">
                <a:solidFill>
                  <a:schemeClr val="bg1"/>
                </a:solidFill>
                <a:latin typeface="方正兰亭黑简体" panose="02000000000000000000" pitchFamily="2" charset="-122"/>
                <a:ea typeface="方正兰亭黑简体" panose="02000000000000000000" pitchFamily="2" charset="-122"/>
              </a:rPr>
              <a:t>, </a:t>
            </a:r>
            <a:r>
              <a:rPr lang="en-US" altLang="zh-CN" sz="1100" dirty="0" smtClean="0">
                <a:solidFill>
                  <a:schemeClr val="bg1"/>
                </a:solidFill>
                <a:latin typeface="方正兰亭黑简体" panose="02000000000000000000" pitchFamily="2" charset="-122"/>
                <a:ea typeface="方正兰亭黑简体" panose="02000000000000000000" pitchFamily="2" charset="-122"/>
              </a:rPr>
              <a:t>such</a:t>
            </a:r>
            <a:r>
              <a:rPr lang="en-US" sz="1100" dirty="0" smtClean="0">
                <a:solidFill>
                  <a:schemeClr val="bg1"/>
                </a:solidFill>
                <a:latin typeface="方正兰亭黑简体" panose="02000000000000000000" pitchFamily="2" charset="-122"/>
                <a:ea typeface="方正兰亭黑简体" panose="02000000000000000000" pitchFamily="2" charset="-122"/>
              </a:rPr>
              <a:t> </a:t>
            </a:r>
            <a:r>
              <a:rPr lang="en-US" sz="1100" dirty="0">
                <a:solidFill>
                  <a:schemeClr val="bg1"/>
                </a:solidFill>
                <a:latin typeface="方正兰亭黑简体" panose="02000000000000000000" pitchFamily="2" charset="-122"/>
                <a:ea typeface="方正兰亭黑简体" panose="02000000000000000000" pitchFamily="2" charset="-122"/>
              </a:rPr>
              <a:t>authorization is not supported.</a:t>
            </a:r>
          </a:p>
          <a:p>
            <a:r>
              <a:rPr lang="en-US" sz="1100" dirty="0">
                <a:solidFill>
                  <a:schemeClr val="bg1"/>
                </a:solidFill>
                <a:latin typeface="方正兰亭黑简体" panose="02000000000000000000" pitchFamily="2" charset="-122"/>
                <a:ea typeface="方正兰亭黑简体" panose="02000000000000000000" pitchFamily="2" charset="-122"/>
              </a:rPr>
              <a:t>India: Local data protection laws require local server deployment, which is not supported currently.</a:t>
            </a:r>
          </a:p>
        </p:txBody>
      </p:sp>
      <p:sp>
        <p:nvSpPr>
          <p:cNvPr id="1048904" name="矩形 12"/>
          <p:cNvSpPr/>
          <p:nvPr/>
        </p:nvSpPr>
        <p:spPr>
          <a:xfrm>
            <a:off x="10522321" y="-90285"/>
            <a:ext cx="1933543"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6. Global rollout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05" name="矩形 3"/>
          <p:cNvSpPr/>
          <p:nvPr/>
        </p:nvSpPr>
        <p:spPr>
          <a:xfrm>
            <a:off x="1245984" y="330733"/>
            <a:ext cx="6526416" cy="6171433"/>
          </a:xfrm>
          <a:prstGeom prst="rect">
            <a:avLst/>
          </a:prstGeom>
        </p:spPr>
        <p:txBody>
          <a:bodyPr wrap="square">
            <a:spAutoFit/>
          </a:bodyPr>
          <a:lstStyle/>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1. Service overview</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2. </a:t>
            </a:r>
            <a:r>
              <a:rPr lang="en-US" sz="1600" dirty="0" err="1">
                <a:solidFill>
                  <a:schemeClr val="bg1"/>
                </a:solidFill>
                <a:latin typeface="方正兰亭黑简体" panose="02000000000000000000" pitchFamily="2" charset="-122"/>
                <a:ea typeface="方正兰亭粗黑简体" panose="02000000000000000000" pitchFamily="2" charset="-122"/>
              </a:rPr>
              <a:t>HiHealth</a:t>
            </a:r>
            <a:r>
              <a:rPr lang="en-US" sz="1600" dirty="0">
                <a:solidFill>
                  <a:schemeClr val="bg1"/>
                </a:solidFill>
                <a:latin typeface="方正兰亭黑简体" panose="02000000000000000000" pitchFamily="2" charset="-122"/>
                <a:ea typeface="方正兰亭粗黑简体" panose="02000000000000000000" pitchFamily="2" charset="-122"/>
              </a:rPr>
              <a:t> 4.0 architecture</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3. Scenarios</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altLang="zh-CN" sz="1200" dirty="0">
                <a:solidFill>
                  <a:schemeClr val="bg1"/>
                </a:solidFill>
                <a:latin typeface="方正兰亭黑简体" panose="02000000000000000000" pitchFamily="2" charset="-122"/>
                <a:ea typeface="方正兰亭粗黑简体" panose="02000000000000000000" pitchFamily="2" charset="-122"/>
              </a:rPr>
              <a:t>Health Kit based on HMS Core</a:t>
            </a:r>
          </a:p>
          <a:p>
            <a:pPr lvl="2">
              <a:lnSpc>
                <a:spcPct val="140000"/>
              </a:lnSpc>
            </a:pPr>
            <a:r>
              <a:rPr lang="en-US" sz="1200" dirty="0" smtClean="0">
                <a:solidFill>
                  <a:schemeClr val="bg1"/>
                </a:solidFill>
                <a:latin typeface="方正兰亭黑简体" panose="02000000000000000000" pitchFamily="2" charset="-122"/>
                <a:ea typeface="方正兰亭粗黑简体" panose="02000000000000000000" pitchFamily="2" charset="-122"/>
              </a:rPr>
              <a:t>3.3.1 </a:t>
            </a:r>
            <a:r>
              <a:rPr lang="en-US" sz="1200" dirty="0">
                <a:solidFill>
                  <a:schemeClr val="bg1"/>
                </a:solidFill>
                <a:latin typeface="方正兰亭黑简体" panose="02000000000000000000" pitchFamily="2" charset="-122"/>
                <a:ea typeface="方正兰亭粗黑简体" panose="02000000000000000000" pitchFamily="2" charset="-122"/>
              </a:rPr>
              <a:t>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3.3.3 Application method</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4. Data flow diagram and security design</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5. Global rollout</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6. Google benchmarking and roadmap</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7. FAQ</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8. </a:t>
            </a:r>
            <a:r>
              <a:rPr lang="en-US" sz="1600" dirty="0" err="1">
                <a:solidFill>
                  <a:schemeClr val="bg1"/>
                </a:solidFill>
                <a:latin typeface="方正兰亭黑简体" panose="02000000000000000000" pitchFamily="2" charset="-122"/>
                <a:ea typeface="方正兰亭粗黑简体" panose="02000000000000000000" pitchFamily="2" charset="-122"/>
              </a:rPr>
              <a:t>Codelab</a:t>
            </a:r>
            <a:endParaRPr lang="en-US" sz="1600" dirty="0">
              <a:solidFill>
                <a:schemeClr val="bg1"/>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10" name="表格 1"/>
          <p:cNvGraphicFramePr>
            <a:graphicFrameLocks noGrp="1"/>
          </p:cNvGraphicFramePr>
          <p:nvPr/>
        </p:nvGraphicFramePr>
        <p:xfrm>
          <a:off x="510309" y="1372269"/>
          <a:ext cx="7157316" cy="2519680"/>
        </p:xfrm>
        <a:graphic>
          <a:graphicData uri="http://schemas.openxmlformats.org/drawingml/2006/table">
            <a:tbl>
              <a:tblPr firstRow="1" bandRow="1">
                <a:tableStyleId>{8799B23B-EC83-4686-B30A-512413B5E67A}</a:tableStyleId>
              </a:tblPr>
              <a:tblGrid>
                <a:gridCol w="1661391"/>
                <a:gridCol w="1895475"/>
                <a:gridCol w="3600450"/>
              </a:tblGrid>
              <a:tr h="370840">
                <a:tc>
                  <a:txBody>
                    <a:bodyPr/>
                    <a:lstStyle/>
                    <a:p>
                      <a:r>
                        <a:rPr lang="en-US" sz="1400" dirty="0">
                          <a:solidFill>
                            <a:schemeClr val="bg1"/>
                          </a:solidFill>
                          <a:latin typeface="方正兰亭黑简体" panose="02000000000000000000" pitchFamily="2" charset="-122"/>
                        </a:rPr>
                        <a:t>GMS Fitness API</a:t>
                      </a:r>
                    </a:p>
                  </a:txBody>
                  <a:tcPr anchor="ctr">
                    <a:solidFill>
                      <a:schemeClr val="accent1">
                        <a:lumMod val="50000"/>
                      </a:schemeClr>
                    </a:solidFill>
                  </a:tcPr>
                </a:tc>
                <a:tc>
                  <a:txBody>
                    <a:bodyPr/>
                    <a:lstStyle/>
                    <a:p>
                      <a:r>
                        <a:rPr lang="en-US" sz="1400" dirty="0" smtClean="0">
                          <a:solidFill>
                            <a:schemeClr val="bg1"/>
                          </a:solidFill>
                          <a:latin typeface="方正兰亭黑简体" panose="02000000000000000000" pitchFamily="2" charset="-122"/>
                        </a:rPr>
                        <a:t>HiHealth HMS Kit  </a:t>
                      </a:r>
                      <a:r>
                        <a:rPr lang="en-US" sz="1400" dirty="0">
                          <a:solidFill>
                            <a:schemeClr val="bg1"/>
                          </a:solidFill>
                          <a:latin typeface="方正兰亭黑简体" panose="02000000000000000000" pitchFamily="2" charset="-122"/>
                        </a:rPr>
                        <a:t>API</a:t>
                      </a:r>
                    </a:p>
                  </a:txBody>
                  <a:tcPr anchor="ctr">
                    <a:solidFill>
                      <a:schemeClr val="accent1">
                        <a:lumMod val="50000"/>
                      </a:schemeClr>
                    </a:solidFill>
                  </a:tcPr>
                </a:tc>
                <a:tc>
                  <a:txBody>
                    <a:bodyPr/>
                    <a:lstStyle/>
                    <a:p>
                      <a:pPr algn="ctr"/>
                      <a:r>
                        <a:rPr lang="en-US" sz="1400" dirty="0">
                          <a:solidFill>
                            <a:schemeClr val="bg1"/>
                          </a:solidFill>
                          <a:latin typeface="方正兰亭黑简体" panose="02000000000000000000" pitchFamily="2" charset="-122"/>
                        </a:rPr>
                        <a:t>Description</a:t>
                      </a:r>
                    </a:p>
                  </a:txBody>
                  <a:tcPr anchor="ctr">
                    <a:solidFill>
                      <a:schemeClr val="accent1">
                        <a:lumMod val="50000"/>
                      </a:schemeClr>
                    </a:solidFill>
                  </a:tcPr>
                </a:tc>
              </a:tr>
              <a:tr h="370840">
                <a:tc>
                  <a:txBody>
                    <a:bodyPr/>
                    <a:lstStyle/>
                    <a:p>
                      <a:r>
                        <a:rPr lang="en-US" sz="1400" dirty="0">
                          <a:solidFill>
                            <a:schemeClr val="bg1"/>
                          </a:solidFill>
                          <a:latin typeface="方正兰亭黑简体" panose="02000000000000000000" pitchFamily="2" charset="-122"/>
                        </a:rPr>
                        <a:t>Fitness</a:t>
                      </a:r>
                    </a:p>
                  </a:txBody>
                  <a:tcPr anchor="ctr">
                    <a:solidFill>
                      <a:schemeClr val="accent1">
                        <a:lumMod val="50000"/>
                      </a:schemeClr>
                    </a:solidFill>
                  </a:tcPr>
                </a:tc>
                <a:tc>
                  <a:txBody>
                    <a:bodyPr/>
                    <a:lstStyle/>
                    <a:p>
                      <a:r>
                        <a:rPr lang="en-US" sz="1400" dirty="0" err="1">
                          <a:solidFill>
                            <a:schemeClr val="bg1"/>
                          </a:solidFill>
                          <a:latin typeface="方正兰亭黑简体" panose="02000000000000000000" pitchFamily="2" charset="-122"/>
                        </a:rPr>
                        <a:t>HuaweiHiHealth</a:t>
                      </a:r>
                      <a:endParaRPr lang="en-US" sz="1400" dirty="0">
                        <a:solidFill>
                          <a:schemeClr val="bg1"/>
                        </a:solidFill>
                        <a:latin typeface="方正兰亭黑简体" panose="02000000000000000000" pitchFamily="2" charset="-122"/>
                      </a:endParaRPr>
                    </a:p>
                  </a:txBody>
                  <a:tcPr anchor="ctr">
                    <a:solidFill>
                      <a:schemeClr val="accent1">
                        <a:lumMod val="50000"/>
                      </a:schemeClr>
                    </a:solidFill>
                  </a:tcPr>
                </a:tc>
                <a:tc>
                  <a:txBody>
                    <a:bodyPr/>
                    <a:lstStyle/>
                    <a:p>
                      <a:r>
                        <a:rPr lang="en-US" sz="1400" dirty="0">
                          <a:solidFill>
                            <a:schemeClr val="bg1"/>
                          </a:solidFill>
                          <a:latin typeface="方正兰亭黑简体" panose="02000000000000000000" pitchFamily="2" charset="-122"/>
                        </a:rPr>
                        <a:t>Entry to the kit framework</a:t>
                      </a:r>
                    </a:p>
                  </a:txBody>
                  <a:tcPr anchor="ctr">
                    <a:solidFill>
                      <a:schemeClr val="accent1">
                        <a:lumMod val="50000"/>
                      </a:schemeClr>
                    </a:solidFill>
                  </a:tcPr>
                </a:tc>
              </a:tr>
              <a:tr h="370840">
                <a:tc>
                  <a:txBody>
                    <a:bodyPr/>
                    <a:lstStyle/>
                    <a:p>
                      <a:r>
                        <a:rPr lang="en-US" sz="1400" dirty="0" err="1">
                          <a:solidFill>
                            <a:schemeClr val="bg1"/>
                          </a:solidFill>
                          <a:latin typeface="方正兰亭黑简体" panose="02000000000000000000" pitchFamily="2" charset="-122"/>
                        </a:rPr>
                        <a:t>HistoryClient</a:t>
                      </a:r>
                      <a:endParaRPr lang="en-US" sz="1400" dirty="0">
                        <a:solidFill>
                          <a:schemeClr val="bg1"/>
                        </a:solidFill>
                        <a:latin typeface="方正兰亭黑简体" panose="02000000000000000000" pitchFamily="2" charset="-122"/>
                      </a:endParaRPr>
                    </a:p>
                  </a:txBody>
                  <a:tcPr anchor="ctr">
                    <a:solidFill>
                      <a:schemeClr val="accent1">
                        <a:lumMod val="50000"/>
                      </a:schemeClr>
                    </a:solidFill>
                  </a:tcPr>
                </a:tc>
                <a:tc>
                  <a:txBody>
                    <a:bodyPr/>
                    <a:lstStyle/>
                    <a:p>
                      <a:r>
                        <a:rPr lang="en-US" sz="1400" dirty="0" err="1">
                          <a:solidFill>
                            <a:schemeClr val="bg1"/>
                          </a:solidFill>
                          <a:latin typeface="方正兰亭黑简体" panose="02000000000000000000" pitchFamily="2" charset="-122"/>
                        </a:rPr>
                        <a:t>HistoryClient</a:t>
                      </a:r>
                      <a:endParaRPr lang="en-US" sz="1400" dirty="0">
                        <a:solidFill>
                          <a:schemeClr val="bg1"/>
                        </a:solidFill>
                        <a:latin typeface="方正兰亭黑简体" panose="02000000000000000000" pitchFamily="2" charset="-122"/>
                      </a:endParaRPr>
                    </a:p>
                  </a:txBody>
                  <a:tcPr anchor="ctr">
                    <a:solidFill>
                      <a:schemeClr val="accent1">
                        <a:lumMod val="50000"/>
                      </a:schemeClr>
                    </a:solidFill>
                  </a:tcPr>
                </a:tc>
                <a:tc>
                  <a:txBody>
                    <a:bodyPr/>
                    <a:lstStyle/>
                    <a:p>
                      <a:r>
                        <a:rPr lang="en-US" sz="1400" dirty="0">
                          <a:solidFill>
                            <a:schemeClr val="bg1"/>
                          </a:solidFill>
                          <a:latin typeface="方正兰亭黑简体" panose="02000000000000000000" pitchFamily="2" charset="-122"/>
                        </a:rPr>
                        <a:t>Client for history data</a:t>
                      </a:r>
                    </a:p>
                  </a:txBody>
                  <a:tcPr anchor="ctr">
                    <a:solidFill>
                      <a:schemeClr val="accent1">
                        <a:lumMod val="50000"/>
                      </a:schemeClr>
                    </a:solidFill>
                  </a:tcPr>
                </a:tc>
              </a:tr>
              <a:tr h="370840">
                <a:tc>
                  <a:txBody>
                    <a:bodyPr/>
                    <a:lstStyle/>
                    <a:p>
                      <a:r>
                        <a:rPr lang="en-US" sz="1400" dirty="0" err="1">
                          <a:solidFill>
                            <a:schemeClr val="bg1"/>
                          </a:solidFill>
                          <a:latin typeface="方正兰亭黑简体" panose="02000000000000000000" pitchFamily="2" charset="-122"/>
                        </a:rPr>
                        <a:t>RecordingClient</a:t>
                      </a:r>
                      <a:endParaRPr lang="en-US" sz="1400" dirty="0">
                        <a:solidFill>
                          <a:schemeClr val="bg1"/>
                        </a:solidFill>
                        <a:latin typeface="方正兰亭黑简体" panose="02000000000000000000" pitchFamily="2" charset="-122"/>
                      </a:endParaRPr>
                    </a:p>
                  </a:txBody>
                  <a:tcPr anchor="ctr">
                    <a:solidFill>
                      <a:schemeClr val="accent1">
                        <a:lumMod val="50000"/>
                      </a:schemeClr>
                    </a:solidFill>
                  </a:tcPr>
                </a:tc>
                <a:tc>
                  <a:txBody>
                    <a:bodyPr/>
                    <a:lstStyle/>
                    <a:p>
                      <a:r>
                        <a:rPr lang="en-US" sz="1400" dirty="0" err="1">
                          <a:solidFill>
                            <a:schemeClr val="bg1"/>
                          </a:solidFill>
                          <a:latin typeface="方正兰亭黑简体" panose="02000000000000000000" pitchFamily="2" charset="-122"/>
                        </a:rPr>
                        <a:t>RecordingClient</a:t>
                      </a:r>
                      <a:endParaRPr lang="en-US" sz="1400" dirty="0">
                        <a:solidFill>
                          <a:schemeClr val="bg1"/>
                        </a:solidFill>
                        <a:latin typeface="方正兰亭黑简体" panose="02000000000000000000" pitchFamily="2" charset="-122"/>
                      </a:endParaRPr>
                    </a:p>
                  </a:txBody>
                  <a:tcPr anchor="ctr">
                    <a:solidFill>
                      <a:schemeClr val="accent1">
                        <a:lumMod val="50000"/>
                      </a:schemeClr>
                    </a:solidFill>
                  </a:tcPr>
                </a:tc>
                <a:tc>
                  <a:txBody>
                    <a:bodyPr/>
                    <a:lstStyle/>
                    <a:p>
                      <a:r>
                        <a:rPr lang="en-US" sz="1400" dirty="0">
                          <a:solidFill>
                            <a:schemeClr val="bg1"/>
                          </a:solidFill>
                          <a:latin typeface="方正兰亭黑简体" panose="02000000000000000000" pitchFamily="2" charset="-122"/>
                        </a:rPr>
                        <a:t>Client for data recording and subscription</a:t>
                      </a:r>
                    </a:p>
                  </a:txBody>
                  <a:tcPr anchor="ctr">
                    <a:solidFill>
                      <a:schemeClr val="accent1">
                        <a:lumMod val="50000"/>
                      </a:schemeClr>
                    </a:solidFill>
                  </a:tcPr>
                </a:tc>
              </a:tr>
              <a:tr h="370840">
                <a:tc>
                  <a:txBody>
                    <a:bodyPr/>
                    <a:lstStyle/>
                    <a:p>
                      <a:r>
                        <a:rPr lang="en-US" sz="1400" dirty="0" err="1">
                          <a:solidFill>
                            <a:schemeClr val="bg1"/>
                          </a:solidFill>
                          <a:latin typeface="方正兰亭黑简体" panose="02000000000000000000" pitchFamily="2" charset="-122"/>
                        </a:rPr>
                        <a:t>SensorsClient</a:t>
                      </a:r>
                      <a:endParaRPr lang="en-US" sz="1400" dirty="0">
                        <a:solidFill>
                          <a:schemeClr val="bg1"/>
                        </a:solidFill>
                        <a:latin typeface="方正兰亭黑简体" panose="02000000000000000000" pitchFamily="2" charset="-122"/>
                      </a:endParaRPr>
                    </a:p>
                  </a:txBody>
                  <a:tcPr anchor="ctr">
                    <a:solidFill>
                      <a:schemeClr val="accent1">
                        <a:lumMod val="50000"/>
                      </a:schemeClr>
                    </a:solidFill>
                  </a:tcPr>
                </a:tc>
                <a:tc>
                  <a:txBody>
                    <a:bodyPr/>
                    <a:lstStyle/>
                    <a:p>
                      <a:r>
                        <a:rPr lang="en-US" sz="1400" dirty="0" err="1">
                          <a:solidFill>
                            <a:schemeClr val="bg1"/>
                          </a:solidFill>
                          <a:latin typeface="方正兰亭黑简体" panose="02000000000000000000" pitchFamily="2" charset="-122"/>
                        </a:rPr>
                        <a:t>SensorsClient</a:t>
                      </a:r>
                      <a:endParaRPr lang="en-US" sz="1400" dirty="0">
                        <a:solidFill>
                          <a:schemeClr val="bg1"/>
                        </a:solidFill>
                        <a:latin typeface="方正兰亭黑简体" panose="02000000000000000000" pitchFamily="2" charset="-122"/>
                      </a:endParaRPr>
                    </a:p>
                  </a:txBody>
                  <a:tcPr anchor="ctr">
                    <a:solidFill>
                      <a:schemeClr val="accent1">
                        <a:lumMod val="50000"/>
                      </a:schemeClr>
                    </a:solidFill>
                  </a:tcPr>
                </a:tc>
                <a:tc>
                  <a:txBody>
                    <a:bodyPr/>
                    <a:lstStyle/>
                    <a:p>
                      <a:r>
                        <a:rPr lang="en-US" sz="1400" dirty="0">
                          <a:solidFill>
                            <a:schemeClr val="bg1"/>
                          </a:solidFill>
                          <a:latin typeface="方正兰亭黑简体" panose="02000000000000000000" pitchFamily="2" charset="-122"/>
                        </a:rPr>
                        <a:t>Client for sensors</a:t>
                      </a:r>
                    </a:p>
                  </a:txBody>
                  <a:tcPr anchor="ctr">
                    <a:solidFill>
                      <a:schemeClr val="accent1">
                        <a:lumMod val="50000"/>
                      </a:schemeClr>
                    </a:solidFill>
                  </a:tcPr>
                </a:tc>
              </a:tr>
              <a:tr h="370840">
                <a:tc>
                  <a:txBody>
                    <a:bodyPr/>
                    <a:lstStyle/>
                    <a:p>
                      <a:r>
                        <a:rPr lang="en-US" sz="1400" dirty="0" err="1">
                          <a:solidFill>
                            <a:schemeClr val="bg1"/>
                          </a:solidFill>
                          <a:latin typeface="方正兰亭黑简体" panose="02000000000000000000" pitchFamily="2" charset="-122"/>
                        </a:rPr>
                        <a:t>SessionsClient</a:t>
                      </a:r>
                      <a:endParaRPr lang="en-US" sz="1400" dirty="0">
                        <a:solidFill>
                          <a:schemeClr val="bg1"/>
                        </a:solidFill>
                        <a:latin typeface="方正兰亭黑简体" panose="02000000000000000000" pitchFamily="2" charset="-122"/>
                      </a:endParaRPr>
                    </a:p>
                  </a:txBody>
                  <a:tcPr anchor="ctr">
                    <a:solidFill>
                      <a:schemeClr val="accent1">
                        <a:lumMod val="50000"/>
                      </a:schemeClr>
                    </a:solidFill>
                  </a:tcPr>
                </a:tc>
                <a:tc>
                  <a:txBody>
                    <a:bodyPr/>
                    <a:lstStyle/>
                    <a:p>
                      <a:r>
                        <a:rPr lang="en-US" sz="1400" dirty="0" err="1">
                          <a:solidFill>
                            <a:schemeClr val="bg1"/>
                          </a:solidFill>
                          <a:latin typeface="方正兰亭黑简体" panose="02000000000000000000" pitchFamily="2" charset="-122"/>
                        </a:rPr>
                        <a:t>SessionsClient</a:t>
                      </a:r>
                      <a:endParaRPr lang="en-US" sz="1400" dirty="0">
                        <a:solidFill>
                          <a:schemeClr val="bg1"/>
                        </a:solidFill>
                        <a:latin typeface="方正兰亭黑简体" panose="02000000000000000000" pitchFamily="2" charset="-122"/>
                      </a:endParaRPr>
                    </a:p>
                  </a:txBody>
                  <a:tcPr anchor="ctr">
                    <a:solidFill>
                      <a:schemeClr val="accent1">
                        <a:lumMod val="50000"/>
                      </a:schemeClr>
                    </a:solidFill>
                  </a:tcPr>
                </a:tc>
                <a:tc>
                  <a:txBody>
                    <a:bodyPr/>
                    <a:lstStyle/>
                    <a:p>
                      <a:r>
                        <a:rPr lang="en-US" sz="1400" dirty="0">
                          <a:solidFill>
                            <a:schemeClr val="bg1"/>
                          </a:solidFill>
                          <a:latin typeface="方正兰亭黑简体" panose="02000000000000000000" pitchFamily="2" charset="-122"/>
                        </a:rPr>
                        <a:t>Client for a single workout</a:t>
                      </a:r>
                    </a:p>
                  </a:txBody>
                  <a:tcPr anchor="ctr">
                    <a:solidFill>
                      <a:schemeClr val="accent1">
                        <a:lumMod val="50000"/>
                      </a:schemeClr>
                    </a:solidFill>
                  </a:tcPr>
                </a:tc>
              </a:tr>
            </a:tbl>
          </a:graphicData>
        </a:graphic>
      </p:graphicFrame>
      <p:sp>
        <p:nvSpPr>
          <p:cNvPr id="1048906" name="文本框 2"/>
          <p:cNvSpPr txBox="1"/>
          <p:nvPr/>
        </p:nvSpPr>
        <p:spPr>
          <a:xfrm>
            <a:off x="427182" y="980274"/>
            <a:ext cx="1230168" cy="369332"/>
          </a:xfrm>
          <a:prstGeom prst="rect">
            <a:avLst/>
          </a:prstGeom>
          <a:noFill/>
        </p:spPr>
        <p:txBody>
          <a:bodyPr wrap="square" rtlCol="0">
            <a:spAutoFit/>
          </a:bodyPr>
          <a:lstStyle/>
          <a:p>
            <a:r>
              <a:rPr lang="en-US" b="1" dirty="0">
                <a:solidFill>
                  <a:schemeClr val="bg1"/>
                </a:solidFill>
                <a:latin typeface="方正兰亭黑简体" panose="02000000000000000000" pitchFamily="2" charset="-122"/>
              </a:rPr>
              <a:t>Class</a:t>
            </a:r>
          </a:p>
        </p:txBody>
      </p:sp>
      <p:sp>
        <p:nvSpPr>
          <p:cNvPr id="1048907" name="文本框 3"/>
          <p:cNvSpPr txBox="1"/>
          <p:nvPr/>
        </p:nvSpPr>
        <p:spPr>
          <a:xfrm>
            <a:off x="427182" y="3702084"/>
            <a:ext cx="1287532" cy="369332"/>
          </a:xfrm>
          <a:prstGeom prst="rect">
            <a:avLst/>
          </a:prstGeom>
          <a:noFill/>
        </p:spPr>
        <p:txBody>
          <a:bodyPr wrap="none" rtlCol="0">
            <a:spAutoFit/>
          </a:bodyPr>
          <a:lstStyle/>
          <a:p>
            <a:r>
              <a:rPr lang="en-US" b="1" dirty="0">
                <a:solidFill>
                  <a:schemeClr val="bg1"/>
                </a:solidFill>
                <a:latin typeface="方正兰亭黑简体" panose="02000000000000000000" pitchFamily="2" charset="-122"/>
              </a:rPr>
              <a:t>Functions</a:t>
            </a:r>
          </a:p>
        </p:txBody>
      </p:sp>
      <p:graphicFrame>
        <p:nvGraphicFramePr>
          <p:cNvPr id="4194311" name="表格 4"/>
          <p:cNvGraphicFramePr>
            <a:graphicFrameLocks noGrp="1"/>
          </p:cNvGraphicFramePr>
          <p:nvPr/>
        </p:nvGraphicFramePr>
        <p:xfrm>
          <a:off x="510311" y="4114355"/>
          <a:ext cx="5652364" cy="2089433"/>
        </p:xfrm>
        <a:graphic>
          <a:graphicData uri="http://schemas.openxmlformats.org/drawingml/2006/table">
            <a:tbl>
              <a:tblPr firstRow="1" bandRow="1">
                <a:tableStyleId>{8799B23B-EC83-4686-B30A-512413B5E67A}</a:tableStyleId>
              </a:tblPr>
              <a:tblGrid>
                <a:gridCol w="2159934"/>
                <a:gridCol w="2170681"/>
                <a:gridCol w="1321749"/>
              </a:tblGrid>
              <a:tr h="565433">
                <a:tc>
                  <a:txBody>
                    <a:bodyPr/>
                    <a:lstStyle/>
                    <a:p>
                      <a:r>
                        <a:rPr lang="en-US" sz="1400" b="0" dirty="0">
                          <a:solidFill>
                            <a:schemeClr val="bg1"/>
                          </a:solidFill>
                          <a:latin typeface="方正兰亭黑简体" panose="02000000000000000000" pitchFamily="2" charset="-122"/>
                        </a:rPr>
                        <a:t>GMS </a:t>
                      </a:r>
                      <a:r>
                        <a:rPr lang="en-US" sz="1400" b="1" dirty="0">
                          <a:solidFill>
                            <a:schemeClr val="bg1"/>
                          </a:solidFill>
                          <a:latin typeface="方正兰亭黑简体" panose="02000000000000000000" pitchFamily="2" charset="-122"/>
                        </a:rPr>
                        <a:t>Fitness</a:t>
                      </a:r>
                      <a:r>
                        <a:rPr lang="en-US" sz="1400" b="0" dirty="0">
                          <a:solidFill>
                            <a:schemeClr val="bg1"/>
                          </a:solidFill>
                          <a:latin typeface="方正兰亭黑简体" panose="02000000000000000000" pitchFamily="2" charset="-122"/>
                        </a:rPr>
                        <a:t> Core Function</a:t>
                      </a:r>
                    </a:p>
                  </a:txBody>
                  <a:tcPr anchor="ctr">
                    <a:solidFill>
                      <a:schemeClr val="accent1">
                        <a:lumMod val="50000"/>
                      </a:schemeClr>
                    </a:solidFill>
                  </a:tcPr>
                </a:tc>
                <a:tc>
                  <a:txBody>
                    <a:bodyPr/>
                    <a:lstStyle/>
                    <a:p>
                      <a:r>
                        <a:rPr lang="en-US" sz="1400" b="0" dirty="0">
                          <a:solidFill>
                            <a:schemeClr val="bg1"/>
                          </a:solidFill>
                          <a:latin typeface="方正兰亭黑简体" panose="02000000000000000000" pitchFamily="2" charset="-122"/>
                        </a:rPr>
                        <a:t>HMS </a:t>
                      </a:r>
                      <a:r>
                        <a:rPr lang="en-US" sz="1400" b="1" dirty="0" err="1">
                          <a:solidFill>
                            <a:schemeClr val="bg1"/>
                          </a:solidFill>
                          <a:latin typeface="方正兰亭黑简体" panose="02000000000000000000" pitchFamily="2" charset="-122"/>
                        </a:rPr>
                        <a:t>HuaweiHiHealth</a:t>
                      </a:r>
                      <a:r>
                        <a:rPr lang="en-US" sz="1400" b="0" dirty="0">
                          <a:solidFill>
                            <a:schemeClr val="bg1"/>
                          </a:solidFill>
                          <a:latin typeface="方正兰亭黑简体" panose="02000000000000000000" pitchFamily="2" charset="-122"/>
                        </a:rPr>
                        <a:t> Core</a:t>
                      </a:r>
                      <a:r>
                        <a:rPr lang="en-US" sz="1400" b="0" baseline="0" dirty="0">
                          <a:solidFill>
                            <a:schemeClr val="bg1"/>
                          </a:solidFill>
                          <a:latin typeface="方正兰亭黑简体" panose="02000000000000000000" pitchFamily="2" charset="-122"/>
                        </a:rPr>
                        <a:t> Function</a:t>
                      </a:r>
                    </a:p>
                  </a:txBody>
                  <a:tcPr anchor="ctr">
                    <a:solidFill>
                      <a:schemeClr val="accent1">
                        <a:lumMod val="50000"/>
                      </a:schemeClr>
                    </a:solidFill>
                  </a:tcPr>
                </a:tc>
                <a:tc>
                  <a:txBody>
                    <a:bodyPr/>
                    <a:lstStyle/>
                    <a:p>
                      <a:pPr algn="ctr"/>
                      <a:r>
                        <a:rPr lang="en-US" sz="1400" dirty="0">
                          <a:solidFill>
                            <a:schemeClr val="bg1"/>
                          </a:solidFill>
                          <a:latin typeface="方正兰亭黑简体" panose="02000000000000000000" pitchFamily="2" charset="-122"/>
                        </a:rPr>
                        <a:t>Description</a:t>
                      </a:r>
                    </a:p>
                  </a:txBody>
                  <a:tcPr anchor="ctr">
                    <a:solidFill>
                      <a:schemeClr val="accent1">
                        <a:lumMod val="50000"/>
                      </a:schemeClr>
                    </a:solidFill>
                  </a:tcPr>
                </a:tc>
              </a:tr>
              <a:tr h="607699">
                <a:tc>
                  <a:txBody>
                    <a:bodyPr/>
                    <a:lstStyle/>
                    <a:p>
                      <a:r>
                        <a:rPr lang="en-US" sz="1100" dirty="0" err="1">
                          <a:solidFill>
                            <a:schemeClr val="bg1"/>
                          </a:solidFill>
                          <a:latin typeface="方正兰亭黑简体" panose="02000000000000000000" pitchFamily="2" charset="-122"/>
                        </a:rPr>
                        <a:t>getHistoryClient</a:t>
                      </a:r>
                      <a:r>
                        <a:rPr lang="en-US" sz="1100" dirty="0">
                          <a:solidFill>
                            <a:schemeClr val="bg1"/>
                          </a:solidFill>
                          <a:latin typeface="方正兰亭黑简体" panose="02000000000000000000" pitchFamily="2" charset="-122"/>
                        </a:rPr>
                        <a:t>(Activity </a:t>
                      </a:r>
                      <a:r>
                        <a:rPr lang="en-US" sz="1100" dirty="0" err="1">
                          <a:solidFill>
                            <a:schemeClr val="bg1"/>
                          </a:solidFill>
                          <a:latin typeface="方正兰亭黑简体" panose="02000000000000000000" pitchFamily="2" charset="-122"/>
                        </a:rPr>
                        <a:t>activity</a:t>
                      </a:r>
                      <a:r>
                        <a:rPr lang="en-US" sz="1100" dirty="0">
                          <a:solidFill>
                            <a:schemeClr val="bg1"/>
                          </a:solidFill>
                          <a:latin typeface="方正兰亭黑简体" panose="02000000000000000000" pitchFamily="2" charset="-122"/>
                        </a:rPr>
                        <a:t>, </a:t>
                      </a:r>
                      <a:r>
                        <a:rPr lang="en-US" sz="1100" dirty="0" err="1">
                          <a:solidFill>
                            <a:schemeClr val="bg1"/>
                          </a:solidFill>
                          <a:latin typeface="方正兰亭黑简体" panose="02000000000000000000" pitchFamily="2" charset="-122"/>
                        </a:rPr>
                        <a:t>GoogleSignInAccount</a:t>
                      </a:r>
                      <a:r>
                        <a:rPr lang="en-US" sz="1100" dirty="0">
                          <a:solidFill>
                            <a:schemeClr val="bg1"/>
                          </a:solidFill>
                          <a:latin typeface="方正兰亭黑简体" panose="02000000000000000000" pitchFamily="2" charset="-122"/>
                        </a:rPr>
                        <a:t> account)</a:t>
                      </a:r>
                    </a:p>
                  </a:txBody>
                  <a:tcPr anchor="ctr">
                    <a:solidFill>
                      <a:schemeClr val="accent1">
                        <a:lumMod val="50000"/>
                      </a:schemeClr>
                    </a:solidFill>
                  </a:tcPr>
                </a:tc>
                <a:tc>
                  <a:txBody>
                    <a:bodyPr/>
                    <a:lstStyle/>
                    <a:p>
                      <a:r>
                        <a:rPr lang="en-US" sz="1100" dirty="0" err="1">
                          <a:solidFill>
                            <a:schemeClr val="bg1"/>
                          </a:solidFill>
                          <a:latin typeface="方正兰亭黑简体" panose="02000000000000000000" pitchFamily="2" charset="-122"/>
                        </a:rPr>
                        <a:t>getHistoryClient</a:t>
                      </a:r>
                      <a:r>
                        <a:rPr lang="en-US" sz="1100" dirty="0">
                          <a:solidFill>
                            <a:schemeClr val="bg1"/>
                          </a:solidFill>
                          <a:latin typeface="方正兰亭黑简体" panose="02000000000000000000" pitchFamily="2" charset="-122"/>
                        </a:rPr>
                        <a:t>(Activity </a:t>
                      </a:r>
                      <a:r>
                        <a:rPr lang="en-US" sz="1100" dirty="0" err="1">
                          <a:solidFill>
                            <a:schemeClr val="bg1"/>
                          </a:solidFill>
                          <a:latin typeface="方正兰亭黑简体" panose="02000000000000000000" pitchFamily="2" charset="-122"/>
                        </a:rPr>
                        <a:t>activity</a:t>
                      </a:r>
                      <a:r>
                        <a:rPr lang="en-US" sz="1100" dirty="0">
                          <a:solidFill>
                            <a:schemeClr val="bg1"/>
                          </a:solidFill>
                          <a:latin typeface="方正兰亭黑简体" panose="02000000000000000000" pitchFamily="2" charset="-122"/>
                        </a:rPr>
                        <a:t>, </a:t>
                      </a:r>
                      <a:r>
                        <a:rPr lang="en-US" sz="1100" dirty="0" err="1">
                          <a:solidFill>
                            <a:schemeClr val="bg1"/>
                          </a:solidFill>
                          <a:latin typeface="方正兰亭黑简体" panose="02000000000000000000" pitchFamily="2" charset="-122"/>
                        </a:rPr>
                        <a:t>FitnessOptions</a:t>
                      </a:r>
                      <a:r>
                        <a:rPr lang="en-US" sz="1100" dirty="0">
                          <a:solidFill>
                            <a:schemeClr val="bg1"/>
                          </a:solidFill>
                          <a:latin typeface="方正兰亭黑简体" panose="02000000000000000000" pitchFamily="2" charset="-122"/>
                        </a:rPr>
                        <a:t> </a:t>
                      </a:r>
                      <a:r>
                        <a:rPr lang="en-US" sz="1100" dirty="0" err="1">
                          <a:solidFill>
                            <a:schemeClr val="bg1"/>
                          </a:solidFill>
                          <a:latin typeface="方正兰亭黑简体" panose="02000000000000000000" pitchFamily="2" charset="-122"/>
                        </a:rPr>
                        <a:t>fitnessOptions</a:t>
                      </a:r>
                      <a:r>
                        <a:rPr lang="en-US" sz="1100" dirty="0">
                          <a:solidFill>
                            <a:schemeClr val="bg1"/>
                          </a:solidFill>
                          <a:latin typeface="方正兰亭黑简体" panose="02000000000000000000" pitchFamily="2" charset="-122"/>
                        </a:rPr>
                        <a:t>)</a:t>
                      </a:r>
                    </a:p>
                  </a:txBody>
                  <a:tcPr anchor="ctr">
                    <a:solidFill>
                      <a:schemeClr val="accent1">
                        <a:lumMod val="50000"/>
                      </a:schemeClr>
                    </a:solidFill>
                  </a:tcPr>
                </a:tc>
                <a:tc>
                  <a:txBody>
                    <a:bodyPr/>
                    <a:lstStyle/>
                    <a:p>
                      <a:r>
                        <a:rPr lang="en-US" sz="1100" dirty="0">
                          <a:solidFill>
                            <a:schemeClr val="bg1"/>
                          </a:solidFill>
                          <a:latin typeface="方正兰亭黑简体" panose="02000000000000000000" pitchFamily="2" charset="-122"/>
                        </a:rPr>
                        <a:t>Obtain a client for history data.</a:t>
                      </a:r>
                    </a:p>
                  </a:txBody>
                  <a:tcPr anchor="ctr">
                    <a:solidFill>
                      <a:schemeClr val="accent1">
                        <a:lumMod val="50000"/>
                      </a:schemeClr>
                    </a:solidFill>
                  </a:tcPr>
                </a:tc>
              </a:tr>
              <a:tr h="648584">
                <a:tc>
                  <a:txBody>
                    <a:bodyPr/>
                    <a:lstStyle/>
                    <a:p>
                      <a:r>
                        <a:rPr lang="en-US" sz="1100" dirty="0" err="1">
                          <a:solidFill>
                            <a:schemeClr val="bg1"/>
                          </a:solidFill>
                          <a:latin typeface="方正兰亭黑简体" panose="02000000000000000000" pitchFamily="2" charset="-122"/>
                        </a:rPr>
                        <a:t>getRecordingClient</a:t>
                      </a:r>
                      <a:r>
                        <a:rPr lang="en-US" sz="1100" dirty="0">
                          <a:solidFill>
                            <a:schemeClr val="bg1"/>
                          </a:solidFill>
                          <a:latin typeface="方正兰亭黑简体" panose="02000000000000000000" pitchFamily="2" charset="-122"/>
                        </a:rPr>
                        <a:t>(Activity </a:t>
                      </a:r>
                      <a:r>
                        <a:rPr lang="en-US" sz="1100" dirty="0" err="1">
                          <a:solidFill>
                            <a:schemeClr val="bg1"/>
                          </a:solidFill>
                          <a:latin typeface="方正兰亭黑简体" panose="02000000000000000000" pitchFamily="2" charset="-122"/>
                        </a:rPr>
                        <a:t>activity</a:t>
                      </a:r>
                      <a:r>
                        <a:rPr lang="en-US" sz="1100" dirty="0">
                          <a:solidFill>
                            <a:schemeClr val="bg1"/>
                          </a:solidFill>
                          <a:latin typeface="方正兰亭黑简体" panose="02000000000000000000" pitchFamily="2" charset="-122"/>
                        </a:rPr>
                        <a:t>, </a:t>
                      </a:r>
                      <a:r>
                        <a:rPr lang="en-US" sz="1100" dirty="0" err="1">
                          <a:solidFill>
                            <a:schemeClr val="bg1"/>
                          </a:solidFill>
                          <a:latin typeface="方正兰亭黑简体" panose="02000000000000000000" pitchFamily="2" charset="-122"/>
                        </a:rPr>
                        <a:t>GoogleSignInAccount</a:t>
                      </a:r>
                      <a:r>
                        <a:rPr lang="en-US" sz="1100" dirty="0">
                          <a:solidFill>
                            <a:schemeClr val="bg1"/>
                          </a:solidFill>
                          <a:latin typeface="方正兰亭黑简体" panose="02000000000000000000" pitchFamily="2" charset="-122"/>
                        </a:rPr>
                        <a:t> account)</a:t>
                      </a:r>
                    </a:p>
                  </a:txBody>
                  <a:tcPr anchor="c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sz="1100" dirty="0" err="1">
                          <a:solidFill>
                            <a:schemeClr val="bg1"/>
                          </a:solidFill>
                          <a:latin typeface="方正兰亭黑简体" panose="02000000000000000000" pitchFamily="2" charset="-122"/>
                        </a:rPr>
                        <a:t>getRecordingClient</a:t>
                      </a:r>
                      <a:r>
                        <a:rPr lang="en-US" sz="1100" dirty="0">
                          <a:solidFill>
                            <a:schemeClr val="bg1"/>
                          </a:solidFill>
                          <a:latin typeface="方正兰亭黑简体" panose="02000000000000000000" pitchFamily="2" charset="-122"/>
                        </a:rPr>
                        <a:t>(Activity </a:t>
                      </a:r>
                      <a:r>
                        <a:rPr lang="en-US" sz="1100" dirty="0" err="1">
                          <a:solidFill>
                            <a:schemeClr val="bg1"/>
                          </a:solidFill>
                          <a:latin typeface="方正兰亭黑简体" panose="02000000000000000000" pitchFamily="2" charset="-122"/>
                        </a:rPr>
                        <a:t>activity</a:t>
                      </a:r>
                      <a:r>
                        <a:rPr lang="en-US" sz="1100" dirty="0">
                          <a:solidFill>
                            <a:schemeClr val="bg1"/>
                          </a:solidFill>
                          <a:latin typeface="方正兰亭黑简体" panose="02000000000000000000" pitchFamily="2" charset="-122"/>
                        </a:rPr>
                        <a:t>, </a:t>
                      </a:r>
                      <a:r>
                        <a:rPr lang="en-US" sz="1100" dirty="0" err="1">
                          <a:solidFill>
                            <a:schemeClr val="bg1"/>
                          </a:solidFill>
                          <a:latin typeface="方正兰亭黑简体" panose="02000000000000000000" pitchFamily="2" charset="-122"/>
                        </a:rPr>
                        <a:t>FitnessOptions</a:t>
                      </a:r>
                      <a:r>
                        <a:rPr lang="en-US" sz="1100" dirty="0">
                          <a:solidFill>
                            <a:schemeClr val="bg1"/>
                          </a:solidFill>
                          <a:latin typeface="方正兰亭黑简体" panose="02000000000000000000" pitchFamily="2" charset="-122"/>
                        </a:rPr>
                        <a:t> </a:t>
                      </a:r>
                      <a:r>
                        <a:rPr lang="en-US" sz="1100" dirty="0" err="1">
                          <a:solidFill>
                            <a:schemeClr val="bg1"/>
                          </a:solidFill>
                          <a:latin typeface="方正兰亭黑简体" panose="02000000000000000000" pitchFamily="2" charset="-122"/>
                        </a:rPr>
                        <a:t>fitnessOptions</a:t>
                      </a:r>
                      <a:r>
                        <a:rPr lang="en-US" sz="1100" dirty="0">
                          <a:solidFill>
                            <a:schemeClr val="bg1"/>
                          </a:solidFill>
                          <a:latin typeface="方正兰亭黑简体" panose="02000000000000000000" pitchFamily="2" charset="-122"/>
                        </a:rPr>
                        <a:t>)</a:t>
                      </a:r>
                    </a:p>
                  </a:txBody>
                  <a:tcPr anchor="ctr">
                    <a:solidFill>
                      <a:schemeClr val="accent1">
                        <a:lumMod val="50000"/>
                      </a:schemeClr>
                    </a:solidFill>
                  </a:tcPr>
                </a:tc>
                <a:tc>
                  <a:txBody>
                    <a:bodyPr/>
                    <a:lstStyle/>
                    <a:p>
                      <a:r>
                        <a:rPr lang="en-US" sz="1100" dirty="0">
                          <a:solidFill>
                            <a:schemeClr val="bg1"/>
                          </a:solidFill>
                          <a:latin typeface="方正兰亭黑简体" panose="02000000000000000000" pitchFamily="2" charset="-122"/>
                        </a:rPr>
                        <a:t>Obtain a client for data recording and subscription</a:t>
                      </a:r>
                    </a:p>
                  </a:txBody>
                  <a:tcPr anchor="ctr">
                    <a:solidFill>
                      <a:schemeClr val="accent1">
                        <a:lumMod val="50000"/>
                      </a:schemeClr>
                    </a:solidFill>
                  </a:tcPr>
                </a:tc>
              </a:tr>
            </a:tbl>
          </a:graphicData>
        </a:graphic>
      </p:graphicFrame>
      <p:graphicFrame>
        <p:nvGraphicFramePr>
          <p:cNvPr id="4194312" name="表格 5"/>
          <p:cNvGraphicFramePr>
            <a:graphicFrameLocks noGrp="1"/>
          </p:cNvGraphicFramePr>
          <p:nvPr/>
        </p:nvGraphicFramePr>
        <p:xfrm>
          <a:off x="6428219" y="4114355"/>
          <a:ext cx="5278006" cy="2033821"/>
        </p:xfrm>
        <a:graphic>
          <a:graphicData uri="http://schemas.openxmlformats.org/drawingml/2006/table">
            <a:tbl>
              <a:tblPr firstRow="1" bandRow="1">
                <a:tableStyleId>{8799B23B-EC83-4686-B30A-512413B5E67A}</a:tableStyleId>
              </a:tblPr>
              <a:tblGrid>
                <a:gridCol w="2001406"/>
                <a:gridCol w="1952625"/>
                <a:gridCol w="1323975"/>
              </a:tblGrid>
              <a:tr h="506584">
                <a:tc>
                  <a:txBody>
                    <a:bodyPr/>
                    <a:lstStyle/>
                    <a:p>
                      <a:r>
                        <a:rPr lang="en-US" sz="1400" b="0" dirty="0">
                          <a:solidFill>
                            <a:schemeClr val="bg1"/>
                          </a:solidFill>
                          <a:latin typeface="方正兰亭黑简体" panose="02000000000000000000" pitchFamily="2" charset="-122"/>
                        </a:rPr>
                        <a:t>GMS </a:t>
                      </a:r>
                      <a:r>
                        <a:rPr lang="en-US" sz="1400" dirty="0" err="1">
                          <a:solidFill>
                            <a:schemeClr val="bg1"/>
                          </a:solidFill>
                          <a:latin typeface="方正兰亭黑简体" panose="02000000000000000000" pitchFamily="2" charset="-122"/>
                        </a:rPr>
                        <a:t>FitnessOptions</a:t>
                      </a:r>
                      <a:r>
                        <a:rPr lang="en-US" sz="1400" dirty="0">
                          <a:solidFill>
                            <a:schemeClr val="bg1"/>
                          </a:solidFill>
                          <a:latin typeface="方正兰亭黑简体" panose="02000000000000000000" pitchFamily="2" charset="-122"/>
                        </a:rPr>
                        <a:t> </a:t>
                      </a:r>
                      <a:r>
                        <a:rPr lang="en-US" sz="1400" b="0" dirty="0">
                          <a:solidFill>
                            <a:schemeClr val="bg1"/>
                          </a:solidFill>
                          <a:latin typeface="方正兰亭黑简体" panose="02000000000000000000" pitchFamily="2" charset="-122"/>
                        </a:rPr>
                        <a:t>Core Function</a:t>
                      </a:r>
                    </a:p>
                  </a:txBody>
                  <a:tcPr anchor="ctr">
                    <a:solidFill>
                      <a:schemeClr val="accent1">
                        <a:lumMod val="50000"/>
                      </a:schemeClr>
                    </a:solidFill>
                  </a:tcPr>
                </a:tc>
                <a:tc>
                  <a:txBody>
                    <a:bodyPr/>
                    <a:lstStyle/>
                    <a:p>
                      <a:r>
                        <a:rPr lang="en-US" sz="1400" b="0" dirty="0">
                          <a:solidFill>
                            <a:schemeClr val="bg1"/>
                          </a:solidFill>
                          <a:latin typeface="方正兰亭黑简体" panose="02000000000000000000" pitchFamily="2" charset="-122"/>
                        </a:rPr>
                        <a:t>HMS </a:t>
                      </a:r>
                      <a:r>
                        <a:rPr lang="en-US" sz="1400" dirty="0" err="1">
                          <a:solidFill>
                            <a:schemeClr val="bg1"/>
                          </a:solidFill>
                          <a:latin typeface="方正兰亭黑简体" panose="02000000000000000000" pitchFamily="2" charset="-122"/>
                        </a:rPr>
                        <a:t>FitnessOptions</a:t>
                      </a:r>
                      <a:r>
                        <a:rPr lang="en-US" sz="1400" dirty="0">
                          <a:solidFill>
                            <a:schemeClr val="bg1"/>
                          </a:solidFill>
                          <a:latin typeface="方正兰亭黑简体" panose="02000000000000000000" pitchFamily="2" charset="-122"/>
                        </a:rPr>
                        <a:t> </a:t>
                      </a:r>
                      <a:r>
                        <a:rPr lang="en-US" sz="1400" b="0" dirty="0">
                          <a:solidFill>
                            <a:schemeClr val="bg1"/>
                          </a:solidFill>
                          <a:latin typeface="方正兰亭黑简体" panose="02000000000000000000" pitchFamily="2" charset="-122"/>
                        </a:rPr>
                        <a:t>Core</a:t>
                      </a:r>
                      <a:r>
                        <a:rPr lang="en-US" sz="1400" b="0" baseline="0" dirty="0">
                          <a:solidFill>
                            <a:schemeClr val="bg1"/>
                          </a:solidFill>
                          <a:latin typeface="方正兰亭黑简体" panose="02000000000000000000" pitchFamily="2" charset="-122"/>
                        </a:rPr>
                        <a:t> Function</a:t>
                      </a:r>
                    </a:p>
                  </a:txBody>
                  <a:tcPr anchor="ctr">
                    <a:solidFill>
                      <a:schemeClr val="accent1">
                        <a:lumMod val="50000"/>
                      </a:schemeClr>
                    </a:solidFill>
                  </a:tcPr>
                </a:tc>
                <a:tc>
                  <a:txBody>
                    <a:bodyPr/>
                    <a:lstStyle/>
                    <a:p>
                      <a:pPr algn="ctr"/>
                      <a:r>
                        <a:rPr lang="en-US" sz="1400" dirty="0">
                          <a:solidFill>
                            <a:schemeClr val="bg1"/>
                          </a:solidFill>
                          <a:latin typeface="方正兰亭黑简体" panose="02000000000000000000" pitchFamily="2" charset="-122"/>
                        </a:rPr>
                        <a:t>Description</a:t>
                      </a:r>
                    </a:p>
                  </a:txBody>
                  <a:tcPr anchor="ctr">
                    <a:solidFill>
                      <a:schemeClr val="accent1">
                        <a:lumMod val="50000"/>
                      </a:schemeClr>
                    </a:solidFill>
                  </a:tcPr>
                </a:tc>
              </a:tr>
              <a:tr h="612479">
                <a:tc>
                  <a:txBody>
                    <a:bodyPr/>
                    <a:lstStyle/>
                    <a:p>
                      <a:r>
                        <a:rPr lang="en-US" sz="1100" dirty="0" err="1">
                          <a:solidFill>
                            <a:schemeClr val="bg1"/>
                          </a:solidFill>
                          <a:latin typeface="方正兰亭黑简体" panose="02000000000000000000" pitchFamily="2" charset="-122"/>
                        </a:rPr>
                        <a:t>getImpliedScopes</a:t>
                      </a:r>
                      <a:r>
                        <a:rPr lang="en-US" sz="1100" dirty="0">
                          <a:solidFill>
                            <a:schemeClr val="bg1"/>
                          </a:solidFill>
                          <a:latin typeface="方正兰亭黑简体" panose="02000000000000000000" pitchFamily="2" charset="-122"/>
                        </a:rPr>
                        <a:t>()</a:t>
                      </a:r>
                    </a:p>
                  </a:txBody>
                  <a:tcPr anchor="ctr">
                    <a:solidFill>
                      <a:schemeClr val="accent1">
                        <a:lumMod val="50000"/>
                      </a:schemeClr>
                    </a:solidFill>
                  </a:tcPr>
                </a:tc>
                <a:tc>
                  <a:txBody>
                    <a:bodyPr/>
                    <a:lstStyle/>
                    <a:p>
                      <a:r>
                        <a:rPr lang="en-US" sz="1100" dirty="0" err="1">
                          <a:solidFill>
                            <a:schemeClr val="bg1"/>
                          </a:solidFill>
                          <a:latin typeface="方正兰亭黑简体" panose="02000000000000000000" pitchFamily="2" charset="-122"/>
                        </a:rPr>
                        <a:t>getImpliedScopes</a:t>
                      </a:r>
                      <a:r>
                        <a:rPr lang="en-US" sz="1100" dirty="0">
                          <a:solidFill>
                            <a:schemeClr val="bg1"/>
                          </a:solidFill>
                          <a:latin typeface="方正兰亭黑简体" panose="02000000000000000000" pitchFamily="2" charset="-122"/>
                        </a:rPr>
                        <a:t>()</a:t>
                      </a:r>
                    </a:p>
                  </a:txBody>
                  <a:tcPr anchor="ctr">
                    <a:solidFill>
                      <a:schemeClr val="accent1">
                        <a:lumMod val="50000"/>
                      </a:schemeClr>
                    </a:solidFill>
                  </a:tcPr>
                </a:tc>
                <a:tc>
                  <a:txBody>
                    <a:bodyPr/>
                    <a:lstStyle/>
                    <a:p>
                      <a:r>
                        <a:rPr lang="en-US" sz="1100" dirty="0">
                          <a:solidFill>
                            <a:schemeClr val="bg1"/>
                          </a:solidFill>
                          <a:latin typeface="方正兰亭黑简体" panose="02000000000000000000" pitchFamily="2" charset="-122"/>
                        </a:rPr>
                        <a:t>Obtain scopes.</a:t>
                      </a:r>
                    </a:p>
                  </a:txBody>
                  <a:tcPr anchor="ctr">
                    <a:solidFill>
                      <a:schemeClr val="accent1">
                        <a:lumMod val="50000"/>
                      </a:schemeClr>
                    </a:solidFill>
                  </a:tcPr>
                </a:tc>
              </a:tr>
              <a:tr h="689822">
                <a:tc>
                  <a:txBody>
                    <a:bodyPr/>
                    <a:lstStyle/>
                    <a:p>
                      <a:r>
                        <a:rPr lang="en-US" sz="1100" dirty="0">
                          <a:solidFill>
                            <a:schemeClr val="bg1"/>
                          </a:solidFill>
                          <a:latin typeface="方正兰亭黑简体" panose="02000000000000000000" pitchFamily="2" charset="-122"/>
                        </a:rPr>
                        <a:t>Builder </a:t>
                      </a:r>
                      <a:r>
                        <a:rPr lang="en-US" sz="1100" dirty="0" err="1">
                          <a:solidFill>
                            <a:schemeClr val="bg1"/>
                          </a:solidFill>
                          <a:latin typeface="方正兰亭黑简体" panose="02000000000000000000" pitchFamily="2" charset="-122"/>
                        </a:rPr>
                        <a:t>addDataType</a:t>
                      </a:r>
                      <a:r>
                        <a:rPr lang="en-US" sz="1100" dirty="0">
                          <a:solidFill>
                            <a:schemeClr val="bg1"/>
                          </a:solidFill>
                          <a:latin typeface="方正兰亭黑简体" panose="02000000000000000000" pitchFamily="2" charset="-122"/>
                        </a:rPr>
                        <a:t>(</a:t>
                      </a:r>
                      <a:r>
                        <a:rPr lang="en-US" sz="1100" dirty="0" err="1">
                          <a:solidFill>
                            <a:schemeClr val="bg1"/>
                          </a:solidFill>
                          <a:latin typeface="方正兰亭黑简体" panose="02000000000000000000" pitchFamily="2" charset="-122"/>
                        </a:rPr>
                        <a:t>DataType</a:t>
                      </a:r>
                      <a:r>
                        <a:rPr lang="en-US" sz="1100" dirty="0">
                          <a:solidFill>
                            <a:schemeClr val="bg1"/>
                          </a:solidFill>
                          <a:latin typeface="方正兰亭黑简体" panose="02000000000000000000" pitchFamily="2" charset="-122"/>
                        </a:rPr>
                        <a:t> datatype, </a:t>
                      </a:r>
                      <a:r>
                        <a:rPr lang="en-US" sz="1100" dirty="0" err="1">
                          <a:solidFill>
                            <a:schemeClr val="bg1"/>
                          </a:solidFill>
                          <a:latin typeface="方正兰亭黑简体" panose="02000000000000000000" pitchFamily="2" charset="-122"/>
                        </a:rPr>
                        <a:t>int</a:t>
                      </a:r>
                      <a:r>
                        <a:rPr lang="en-US" sz="1100" dirty="0">
                          <a:solidFill>
                            <a:schemeClr val="bg1"/>
                          </a:solidFill>
                          <a:latin typeface="方正兰亭黑简体" panose="02000000000000000000" pitchFamily="2" charset="-122"/>
                        </a:rPr>
                        <a:t> </a:t>
                      </a:r>
                      <a:r>
                        <a:rPr lang="en-US" sz="1100" dirty="0" err="1">
                          <a:solidFill>
                            <a:schemeClr val="bg1"/>
                          </a:solidFill>
                          <a:latin typeface="方正兰亭黑简体" panose="02000000000000000000" pitchFamily="2" charset="-122"/>
                        </a:rPr>
                        <a:t>accessType</a:t>
                      </a:r>
                      <a:r>
                        <a:rPr lang="en-US" sz="1100" dirty="0">
                          <a:solidFill>
                            <a:schemeClr val="bg1"/>
                          </a:solidFill>
                          <a:latin typeface="方正兰亭黑简体" panose="02000000000000000000" pitchFamily="2" charset="-122"/>
                        </a:rPr>
                        <a:t>)</a:t>
                      </a:r>
                    </a:p>
                  </a:txBody>
                  <a:tcPr anchor="ct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US" sz="1100" dirty="0">
                          <a:solidFill>
                            <a:schemeClr val="bg1"/>
                          </a:solidFill>
                          <a:latin typeface="方正兰亭黑简体" panose="02000000000000000000" pitchFamily="2" charset="-122"/>
                        </a:rPr>
                        <a:t>Builder </a:t>
                      </a:r>
                      <a:r>
                        <a:rPr lang="en-US" sz="1100" dirty="0" err="1">
                          <a:solidFill>
                            <a:schemeClr val="bg1"/>
                          </a:solidFill>
                          <a:latin typeface="方正兰亭黑简体" panose="02000000000000000000" pitchFamily="2" charset="-122"/>
                        </a:rPr>
                        <a:t>addDataType</a:t>
                      </a:r>
                      <a:r>
                        <a:rPr lang="en-US" sz="1100" dirty="0">
                          <a:solidFill>
                            <a:schemeClr val="bg1"/>
                          </a:solidFill>
                          <a:latin typeface="方正兰亭黑简体" panose="02000000000000000000" pitchFamily="2" charset="-122"/>
                        </a:rPr>
                        <a:t>(</a:t>
                      </a:r>
                      <a:r>
                        <a:rPr lang="en-US" sz="1100" dirty="0" err="1">
                          <a:solidFill>
                            <a:schemeClr val="bg1"/>
                          </a:solidFill>
                          <a:latin typeface="方正兰亭黑简体" panose="02000000000000000000" pitchFamily="2" charset="-122"/>
                        </a:rPr>
                        <a:t>DataType</a:t>
                      </a:r>
                      <a:r>
                        <a:rPr lang="en-US" sz="1100" dirty="0">
                          <a:solidFill>
                            <a:schemeClr val="bg1"/>
                          </a:solidFill>
                          <a:latin typeface="方正兰亭黑简体" panose="02000000000000000000" pitchFamily="2" charset="-122"/>
                        </a:rPr>
                        <a:t> datatype, </a:t>
                      </a:r>
                      <a:r>
                        <a:rPr lang="en-US" sz="1100" dirty="0" err="1">
                          <a:solidFill>
                            <a:schemeClr val="bg1"/>
                          </a:solidFill>
                          <a:latin typeface="方正兰亭黑简体" panose="02000000000000000000" pitchFamily="2" charset="-122"/>
                        </a:rPr>
                        <a:t>int</a:t>
                      </a:r>
                      <a:r>
                        <a:rPr lang="en-US" sz="1100" dirty="0">
                          <a:solidFill>
                            <a:schemeClr val="bg1"/>
                          </a:solidFill>
                          <a:latin typeface="方正兰亭黑简体" panose="02000000000000000000" pitchFamily="2" charset="-122"/>
                        </a:rPr>
                        <a:t> </a:t>
                      </a:r>
                      <a:r>
                        <a:rPr lang="en-US" sz="1100" dirty="0" err="1">
                          <a:solidFill>
                            <a:schemeClr val="bg1"/>
                          </a:solidFill>
                          <a:latin typeface="方正兰亭黑简体" panose="02000000000000000000" pitchFamily="2" charset="-122"/>
                        </a:rPr>
                        <a:t>accessType</a:t>
                      </a:r>
                      <a:r>
                        <a:rPr lang="en-US" sz="1100" dirty="0">
                          <a:solidFill>
                            <a:schemeClr val="bg1"/>
                          </a:solidFill>
                          <a:latin typeface="方正兰亭黑简体" panose="02000000000000000000" pitchFamily="2" charset="-122"/>
                        </a:rPr>
                        <a:t>)</a:t>
                      </a:r>
                    </a:p>
                  </a:txBody>
                  <a:tcPr anchor="ctr">
                    <a:solidFill>
                      <a:schemeClr val="accent1">
                        <a:lumMod val="50000"/>
                      </a:schemeClr>
                    </a:solidFill>
                  </a:tcPr>
                </a:tc>
                <a:tc>
                  <a:txBody>
                    <a:bodyPr/>
                    <a:lstStyle/>
                    <a:p>
                      <a:r>
                        <a:rPr lang="en-US" sz="1100" dirty="0">
                          <a:solidFill>
                            <a:schemeClr val="bg1"/>
                          </a:solidFill>
                          <a:latin typeface="方正兰亭黑简体" panose="02000000000000000000" pitchFamily="2" charset="-122"/>
                        </a:rPr>
                        <a:t>Grant permissions for a data type.</a:t>
                      </a:r>
                    </a:p>
                  </a:txBody>
                  <a:tcPr anchor="ctr">
                    <a:solidFill>
                      <a:schemeClr val="accent1">
                        <a:lumMod val="50000"/>
                      </a:schemeClr>
                    </a:solidFill>
                  </a:tcPr>
                </a:tc>
              </a:tr>
            </a:tbl>
          </a:graphicData>
        </a:graphic>
      </p:graphicFrame>
      <p:sp>
        <p:nvSpPr>
          <p:cNvPr id="1048908" name="文本框 6"/>
          <p:cNvSpPr txBox="1"/>
          <p:nvPr/>
        </p:nvSpPr>
        <p:spPr>
          <a:xfrm>
            <a:off x="7934672" y="1168813"/>
            <a:ext cx="3933478" cy="2936188"/>
          </a:xfrm>
          <a:prstGeom prst="rect">
            <a:avLst/>
          </a:prstGeom>
          <a:noFill/>
        </p:spPr>
        <p:txBody>
          <a:bodyPr wrap="square" rtlCol="0">
            <a:spAutoFit/>
          </a:bodyPr>
          <a:lstStyle/>
          <a:p>
            <a:pPr>
              <a:lnSpc>
                <a:spcPct val="120000"/>
              </a:lnSpc>
            </a:pPr>
            <a:r>
              <a:rPr lang="en-US" sz="1400" dirty="0">
                <a:solidFill>
                  <a:schemeClr val="bg1"/>
                </a:solidFill>
                <a:latin typeface="方正兰亭黑简体" panose="02000000000000000000" pitchFamily="2" charset="-122"/>
                <a:ea typeface="方正兰亭黑简体" panose="02000000000000000000" pitchFamily="2" charset="-122"/>
              </a:rPr>
              <a:t>Major changes:</a:t>
            </a:r>
          </a:p>
          <a:p>
            <a:pPr marL="342900" indent="-342900">
              <a:lnSpc>
                <a:spcPct val="120000"/>
              </a:lnSpc>
              <a:buFont typeface="+mj-lt"/>
              <a:buAutoNum type="arabicPeriod"/>
            </a:pPr>
            <a:r>
              <a:rPr lang="en-US" sz="1400" dirty="0" smtClean="0">
                <a:solidFill>
                  <a:schemeClr val="bg1"/>
                </a:solidFill>
                <a:latin typeface="方正兰亭黑简体" panose="02000000000000000000" pitchFamily="2" charset="-122"/>
                <a:ea typeface="方正兰亭黑简体" panose="02000000000000000000" pitchFamily="2" charset="-122"/>
              </a:rPr>
              <a:t>The </a:t>
            </a:r>
            <a:r>
              <a:rPr lang="en-US" sz="1400" dirty="0">
                <a:solidFill>
                  <a:schemeClr val="bg1"/>
                </a:solidFill>
                <a:latin typeface="方正兰亭黑简体" panose="02000000000000000000" pitchFamily="2" charset="-122"/>
                <a:ea typeface="方正兰亭黑简体" panose="02000000000000000000" pitchFamily="2" charset="-122"/>
              </a:rPr>
              <a:t>entry class is changed.</a:t>
            </a:r>
          </a:p>
          <a:p>
            <a:pPr marL="342900" indent="-342900">
              <a:lnSpc>
                <a:spcPct val="120000"/>
              </a:lnSpc>
              <a:buFont typeface="+mj-lt"/>
              <a:buAutoNum type="arabicPeriod"/>
            </a:pPr>
            <a:r>
              <a:rPr lang="en-US" sz="1400" dirty="0" smtClean="0">
                <a:solidFill>
                  <a:schemeClr val="bg1"/>
                </a:solidFill>
                <a:latin typeface="方正兰亭黑简体" panose="02000000000000000000" pitchFamily="2" charset="-122"/>
                <a:ea typeface="方正兰亭黑简体" panose="02000000000000000000" pitchFamily="2" charset="-122"/>
              </a:rPr>
              <a:t>The </a:t>
            </a:r>
            <a:r>
              <a:rPr lang="en-US" sz="1400" dirty="0" err="1" smtClean="0">
                <a:solidFill>
                  <a:schemeClr val="bg1"/>
                </a:solidFill>
                <a:latin typeface="方正兰亭黑简体" panose="02000000000000000000" pitchFamily="2" charset="-122"/>
                <a:ea typeface="方正兰亭黑简体" panose="02000000000000000000" pitchFamily="2" charset="-122"/>
              </a:rPr>
              <a:t>get</a:t>
            </a:r>
            <a:r>
              <a:rPr lang="en-US" sz="1400" i="1" dirty="0" err="1" smtClean="0">
                <a:solidFill>
                  <a:schemeClr val="bg1"/>
                </a:solidFill>
                <a:latin typeface="方正兰亭黑简体" panose="02000000000000000000" pitchFamily="2" charset="-122"/>
                <a:ea typeface="方正兰亭黑简体" panose="02000000000000000000" pitchFamily="2" charset="-122"/>
              </a:rPr>
              <a:t>XXX</a:t>
            </a:r>
            <a:r>
              <a:rPr lang="en-US" sz="1400" dirty="0" err="1" smtClean="0">
                <a:solidFill>
                  <a:schemeClr val="bg1"/>
                </a:solidFill>
                <a:latin typeface="方正兰亭黑简体" panose="02000000000000000000" pitchFamily="2" charset="-122"/>
                <a:ea typeface="方正兰亭黑简体" panose="02000000000000000000" pitchFamily="2" charset="-122"/>
              </a:rPr>
              <a:t>Client</a:t>
            </a:r>
            <a:r>
              <a:rPr lang="en-US" sz="1400" dirty="0" smtClean="0">
                <a:solidFill>
                  <a:schemeClr val="bg1"/>
                </a:solidFill>
                <a:latin typeface="方正兰亭黑简体" panose="02000000000000000000" pitchFamily="2" charset="-122"/>
                <a:ea typeface="方正兰亭黑简体" panose="02000000000000000000" pitchFamily="2" charset="-122"/>
              </a:rPr>
              <a:t> methods </a:t>
            </a:r>
            <a:r>
              <a:rPr lang="en-US" altLang="zh-CN" sz="1400" dirty="0" smtClean="0">
                <a:solidFill>
                  <a:schemeClr val="bg1"/>
                </a:solidFill>
                <a:latin typeface="方正兰亭黑简体" panose="02000000000000000000" pitchFamily="2" charset="-122"/>
                <a:ea typeface="方正兰亭黑简体" panose="02000000000000000000" pitchFamily="2" charset="-122"/>
              </a:rPr>
              <a:t>used for creating a client using </a:t>
            </a:r>
            <a:r>
              <a:rPr lang="en-US" altLang="zh-CN" sz="1400" dirty="0" err="1" smtClean="0">
                <a:solidFill>
                  <a:schemeClr val="bg1"/>
                </a:solidFill>
                <a:latin typeface="方正兰亭黑简体" panose="02000000000000000000" pitchFamily="2" charset="-122"/>
                <a:ea typeface="方正兰亭黑简体" panose="02000000000000000000" pitchFamily="2" charset="-122"/>
              </a:rPr>
              <a:t>HiHealth</a:t>
            </a:r>
            <a:r>
              <a:rPr lang="en-US" altLang="zh-CN" sz="1400" dirty="0" smtClean="0">
                <a:solidFill>
                  <a:schemeClr val="bg1"/>
                </a:solidFill>
                <a:latin typeface="方正兰亭黑简体" panose="02000000000000000000" pitchFamily="2" charset="-122"/>
                <a:ea typeface="方正兰亭黑简体" panose="02000000000000000000" pitchFamily="2" charset="-122"/>
              </a:rPr>
              <a:t> Kit</a:t>
            </a:r>
            <a:r>
              <a:rPr lang="en-US" sz="1400" dirty="0" smtClean="0">
                <a:solidFill>
                  <a:schemeClr val="bg1"/>
                </a:solidFill>
                <a:latin typeface="方正兰亭黑简体" panose="02000000000000000000" pitchFamily="2" charset="-122"/>
                <a:ea typeface="方正兰亭黑简体" panose="02000000000000000000" pitchFamily="2" charset="-122"/>
              </a:rPr>
              <a:t> </a:t>
            </a:r>
            <a:r>
              <a:rPr lang="en-US" sz="1400" dirty="0">
                <a:solidFill>
                  <a:schemeClr val="bg1"/>
                </a:solidFill>
                <a:latin typeface="方正兰亭黑简体" panose="02000000000000000000" pitchFamily="2" charset="-122"/>
                <a:ea typeface="方正兰亭黑简体" panose="02000000000000000000" pitchFamily="2" charset="-122"/>
              </a:rPr>
              <a:t>no longer contain the </a:t>
            </a:r>
            <a:r>
              <a:rPr lang="en-US" sz="1400" dirty="0" err="1">
                <a:solidFill>
                  <a:schemeClr val="bg1"/>
                </a:solidFill>
                <a:latin typeface="方正兰亭黑简体" panose="02000000000000000000" pitchFamily="2" charset="-122"/>
                <a:ea typeface="方正兰亭黑简体" panose="02000000000000000000" pitchFamily="2" charset="-122"/>
              </a:rPr>
              <a:t>SignIn</a:t>
            </a:r>
            <a:r>
              <a:rPr lang="en-US" sz="1400" dirty="0">
                <a:solidFill>
                  <a:schemeClr val="bg1"/>
                </a:solidFill>
                <a:latin typeface="方正兰亭黑简体" panose="02000000000000000000" pitchFamily="2" charset="-122"/>
                <a:ea typeface="方正兰亭黑简体" panose="02000000000000000000" pitchFamily="2" charset="-122"/>
              </a:rPr>
              <a:t> object, which has been replaced with </a:t>
            </a:r>
            <a:r>
              <a:rPr lang="en-US" sz="1400" dirty="0" err="1">
                <a:solidFill>
                  <a:schemeClr val="bg1"/>
                </a:solidFill>
                <a:latin typeface="方正兰亭黑简体" panose="02000000000000000000" pitchFamily="2" charset="-122"/>
                <a:ea typeface="方正兰亭黑简体" panose="02000000000000000000" pitchFamily="2" charset="-122"/>
              </a:rPr>
              <a:t>FitnessOptions</a:t>
            </a:r>
            <a:r>
              <a:rPr lang="en-US" sz="1400" dirty="0">
                <a:solidFill>
                  <a:schemeClr val="bg1"/>
                </a:solidFill>
                <a:latin typeface="方正兰亭黑简体" panose="02000000000000000000" pitchFamily="2" charset="-122"/>
                <a:ea typeface="方正兰亭黑简体" panose="02000000000000000000" pitchFamily="2" charset="-122"/>
              </a:rPr>
              <a:t>.</a:t>
            </a:r>
          </a:p>
          <a:p>
            <a:pPr marL="342900" indent="-342900">
              <a:lnSpc>
                <a:spcPct val="120000"/>
              </a:lnSpc>
              <a:buFont typeface="+mj-lt"/>
              <a:buAutoNum type="arabicPeriod"/>
            </a:pPr>
            <a:r>
              <a:rPr lang="en-US" sz="1400" dirty="0" smtClean="0">
                <a:solidFill>
                  <a:schemeClr val="bg1"/>
                </a:solidFill>
                <a:latin typeface="方正兰亭黑简体" panose="02000000000000000000" pitchFamily="2" charset="-122"/>
                <a:ea typeface="方正兰亭黑简体" panose="02000000000000000000" pitchFamily="2" charset="-122"/>
              </a:rPr>
              <a:t>The </a:t>
            </a:r>
            <a:r>
              <a:rPr lang="en-US" sz="1400" dirty="0" err="1">
                <a:solidFill>
                  <a:schemeClr val="bg1"/>
                </a:solidFill>
                <a:latin typeface="方正兰亭黑简体" panose="02000000000000000000" pitchFamily="2" charset="-122"/>
                <a:ea typeface="方正兰亭黑简体" panose="02000000000000000000" pitchFamily="2" charset="-122"/>
              </a:rPr>
              <a:t>HiHealthKitClient</a:t>
            </a:r>
            <a:r>
              <a:rPr lang="en-US" sz="1400" dirty="0">
                <a:solidFill>
                  <a:schemeClr val="bg1"/>
                </a:solidFill>
                <a:latin typeface="方正兰亭黑简体" panose="02000000000000000000" pitchFamily="2" charset="-122"/>
                <a:ea typeface="方正兰亭黑简体" panose="02000000000000000000" pitchFamily="2" charset="-122"/>
              </a:rPr>
              <a:t> class is added to encapsulate the account connection process in a unified manner.</a:t>
            </a:r>
          </a:p>
          <a:p>
            <a:pPr marL="342900" indent="-342900">
              <a:lnSpc>
                <a:spcPct val="120000"/>
              </a:lnSpc>
              <a:buFont typeface="+mj-lt"/>
              <a:buAutoNum type="arabicPeriod"/>
            </a:pPr>
            <a:r>
              <a:rPr lang="en-US" sz="1400" dirty="0" smtClean="0">
                <a:solidFill>
                  <a:schemeClr val="bg1"/>
                </a:solidFill>
                <a:latin typeface="方正兰亭黑简体" panose="02000000000000000000" pitchFamily="2" charset="-122"/>
                <a:ea typeface="方正兰亭黑简体" panose="02000000000000000000" pitchFamily="2" charset="-122"/>
              </a:rPr>
              <a:t>The </a:t>
            </a:r>
            <a:r>
              <a:rPr lang="en-US" sz="1400" dirty="0">
                <a:solidFill>
                  <a:schemeClr val="bg1"/>
                </a:solidFill>
                <a:latin typeface="方正兰亭黑简体" panose="02000000000000000000" pitchFamily="2" charset="-122"/>
                <a:ea typeface="方正兰亭黑简体" panose="02000000000000000000" pitchFamily="2" charset="-122"/>
              </a:rPr>
              <a:t>number of scopes is increased to 23, for further refined data type control.</a:t>
            </a:r>
          </a:p>
        </p:txBody>
      </p:sp>
      <p:sp>
        <p:nvSpPr>
          <p:cNvPr id="1048909" name="矩形 7"/>
          <p:cNvSpPr/>
          <p:nvPr/>
        </p:nvSpPr>
        <p:spPr>
          <a:xfrm>
            <a:off x="119336" y="468961"/>
            <a:ext cx="11511193" cy="400110"/>
          </a:xfrm>
          <a:prstGeom prst="rect">
            <a:avLst/>
          </a:prstGeom>
        </p:spPr>
        <p:txBody>
          <a:bodyPr wrap="square">
            <a:spAutoFit/>
          </a:bodyPr>
          <a:lstStyle/>
          <a:p>
            <a:r>
              <a:rPr lang="en-US" sz="2000" dirty="0">
                <a:solidFill>
                  <a:schemeClr val="bg1"/>
                </a:solidFill>
                <a:latin typeface="方正兰亭黑简体" panose="02000000000000000000" pitchFamily="2" charset="-122"/>
                <a:ea typeface="方正兰亭粗黑简体" panose="02000000000000000000" pitchFamily="2" charset="-122"/>
              </a:rPr>
              <a:t>Class and Functions Comparison of GMS Google Fit and </a:t>
            </a:r>
            <a:r>
              <a:rPr lang="en-US" altLang="zh-CN" sz="2000" dirty="0">
                <a:solidFill>
                  <a:schemeClr val="bg1"/>
                </a:solidFill>
                <a:latin typeface="方正兰亭黑简体" panose="02000000000000000000" pitchFamily="2" charset="-122"/>
                <a:ea typeface="方正兰亭粗黑简体" panose="02000000000000000000" pitchFamily="2" charset="-122"/>
              </a:rPr>
              <a:t>HiHealth </a:t>
            </a:r>
            <a:r>
              <a:rPr lang="en-US" sz="2000" dirty="0" smtClean="0">
                <a:solidFill>
                  <a:schemeClr val="bg1"/>
                </a:solidFill>
                <a:latin typeface="方正兰亭黑简体" panose="02000000000000000000" pitchFamily="2" charset="-122"/>
                <a:ea typeface="方正兰亭粗黑简体" panose="02000000000000000000" pitchFamily="2" charset="-122"/>
              </a:rPr>
              <a:t>HMS Kit</a:t>
            </a:r>
            <a:r>
              <a:rPr lang="zh-CN" altLang="en-US" sz="2000" dirty="0" smtClean="0">
                <a:solidFill>
                  <a:schemeClr val="bg1"/>
                </a:solidFill>
                <a:latin typeface="方正兰亭黑简体" panose="02000000000000000000" pitchFamily="2" charset="-122"/>
                <a:ea typeface="方正兰亭粗黑简体" panose="02000000000000000000" pitchFamily="2" charset="-122"/>
              </a:rPr>
              <a:t>（</a:t>
            </a:r>
            <a:r>
              <a:rPr lang="en-US" altLang="zh-CN" sz="2000" dirty="0" smtClean="0">
                <a:solidFill>
                  <a:schemeClr val="bg1"/>
                </a:solidFill>
                <a:latin typeface="方正兰亭黑简体" panose="02000000000000000000" pitchFamily="2" charset="-122"/>
                <a:ea typeface="方正兰亭粗黑简体" panose="02000000000000000000" pitchFamily="2" charset="-122"/>
              </a:rPr>
              <a:t>Health Kit</a:t>
            </a:r>
            <a:r>
              <a:rPr lang="zh-CN" altLang="en-US" sz="2000" dirty="0" smtClean="0">
                <a:solidFill>
                  <a:schemeClr val="bg1"/>
                </a:solidFill>
                <a:latin typeface="方正兰亭黑简体" panose="02000000000000000000" pitchFamily="2" charset="-122"/>
                <a:ea typeface="方正兰亭粗黑简体" panose="02000000000000000000" pitchFamily="2" charset="-122"/>
              </a:rPr>
              <a:t>）</a:t>
            </a:r>
            <a:r>
              <a:rPr lang="en-US" sz="2000" dirty="0" smtClean="0">
                <a:solidFill>
                  <a:schemeClr val="bg1"/>
                </a:solidFill>
                <a:latin typeface="方正兰亭黑简体" panose="02000000000000000000" pitchFamily="2" charset="-122"/>
                <a:ea typeface="方正兰亭粗黑简体" panose="02000000000000000000" pitchFamily="2" charset="-122"/>
              </a:rPr>
              <a:t> </a:t>
            </a:r>
            <a:endParaRPr lang="en-US" sz="2000" dirty="0">
              <a:solidFill>
                <a:schemeClr val="bg1"/>
              </a:solidFill>
              <a:latin typeface="方正兰亭黑简体" panose="02000000000000000000" pitchFamily="2" charset="-122"/>
              <a:ea typeface="方正兰亭粗黑简体" panose="02000000000000000000" pitchFamily="2" charset="-122"/>
            </a:endParaRPr>
          </a:p>
        </p:txBody>
      </p:sp>
      <p:sp>
        <p:nvSpPr>
          <p:cNvPr id="1048910" name="矩形 8"/>
          <p:cNvSpPr/>
          <p:nvPr/>
        </p:nvSpPr>
        <p:spPr>
          <a:xfrm>
            <a:off x="5597211" y="-45181"/>
            <a:ext cx="6777817"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2.7 HMS-based </a:t>
            </a:r>
            <a:r>
              <a:rPr lang="en-US" dirty="0" err="1">
                <a:solidFill>
                  <a:schemeClr val="bg1"/>
                </a:solidFill>
                <a:latin typeface="方正兰亭黑简体" panose="02000000000000000000" pitchFamily="2" charset="-122"/>
                <a:ea typeface="方正兰亭粗黑简体" panose="02000000000000000000" pitchFamily="2" charset="-122"/>
              </a:rPr>
              <a:t>HiHealth</a:t>
            </a:r>
            <a:r>
              <a:rPr lang="en-US" dirty="0">
                <a:solidFill>
                  <a:schemeClr val="bg1"/>
                </a:solidFill>
                <a:latin typeface="方正兰亭黑简体" panose="02000000000000000000" pitchFamily="2" charset="-122"/>
                <a:ea typeface="方正兰亭粗黑简体" panose="02000000000000000000" pitchFamily="2" charset="-122"/>
              </a:rPr>
              <a:t> Kit Benchmarking with Google Fit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1" name="Option1 : 标题 50pt"/>
          <p:cNvSpPr txBox="1"/>
          <p:nvPr/>
        </p:nvSpPr>
        <p:spPr>
          <a:xfrm>
            <a:off x="497641" y="484159"/>
            <a:ext cx="9496130" cy="547688"/>
          </a:xfrm>
          <a:prstGeom prst="rect">
            <a:avLst/>
          </a:prstGeom>
        </p:spPr>
        <p:txBody>
          <a:bodyPr lIns="0" tIns="0" rIns="0" bIns="0"/>
          <a:lstStyle>
            <a:lvl1pPr algn="l" defTabSz="696515" rtl="0" eaLnBrk="1" latinLnBrk="0" hangingPunct="1">
              <a:lnSpc>
                <a:spcPct val="130000"/>
              </a:lnSpc>
              <a:spcBef>
                <a:spcPct val="0"/>
              </a:spcBef>
              <a:buNone/>
              <a:defRPr sz="5000" kern="1200" spc="500">
                <a:solidFill>
                  <a:schemeClr val="tx1"/>
                </a:solidFill>
                <a:latin typeface="FZLanTingHeiS-R-GB"/>
                <a:ea typeface="FZLanTingHeiS-R-GB"/>
                <a:cs typeface="FZLanTingHeiS-R-GB"/>
                <a:sym typeface="FZLanTingHeiS-R-GB"/>
              </a:defRPr>
            </a:lvl1pPr>
          </a:lstStyle>
          <a:p>
            <a:r>
              <a:rPr lang="en-US" sz="2800" spc="0" dirty="0">
                <a:solidFill>
                  <a:schemeClr val="bg1"/>
                </a:solidFill>
                <a:latin typeface="方正兰亭黑简体" panose="02000000000000000000" pitchFamily="2" charset="-122"/>
                <a:ea typeface="方正兰亭粗黑简体" panose="02000000000000000000" pitchFamily="2" charset="-122"/>
              </a:rPr>
              <a:t>HUAWEI </a:t>
            </a:r>
            <a:r>
              <a:rPr lang="en-US" sz="2800" spc="0" dirty="0" err="1">
                <a:solidFill>
                  <a:schemeClr val="bg1"/>
                </a:solidFill>
                <a:latin typeface="方正兰亭黑简体" panose="02000000000000000000" pitchFamily="2" charset="-122"/>
                <a:ea typeface="方正兰亭粗黑简体" panose="02000000000000000000" pitchFamily="2" charset="-122"/>
              </a:rPr>
              <a:t>HiHealth</a:t>
            </a:r>
            <a:r>
              <a:rPr lang="en-US" sz="2800" spc="0" dirty="0">
                <a:solidFill>
                  <a:schemeClr val="bg1"/>
                </a:solidFill>
                <a:latin typeface="方正兰亭黑简体" panose="02000000000000000000" pitchFamily="2" charset="-122"/>
                <a:ea typeface="方正兰亭粗黑简体" panose="02000000000000000000" pitchFamily="2" charset="-122"/>
              </a:rPr>
              <a:t> Roadmap</a:t>
            </a:r>
          </a:p>
        </p:txBody>
      </p:sp>
      <p:cxnSp>
        <p:nvCxnSpPr>
          <p:cNvPr id="3145791" name="直接箭头连接符 5"/>
          <p:cNvCxnSpPr>
            <a:cxnSpLocks/>
          </p:cNvCxnSpPr>
          <p:nvPr/>
        </p:nvCxnSpPr>
        <p:spPr>
          <a:xfrm>
            <a:off x="1174750" y="2084943"/>
            <a:ext cx="9918700"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48912" name="椭圆 6"/>
          <p:cNvSpPr/>
          <p:nvPr/>
        </p:nvSpPr>
        <p:spPr>
          <a:xfrm>
            <a:off x="1936750" y="1951593"/>
            <a:ext cx="254000" cy="254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兰亭黑简体" panose="02000000000000000000" pitchFamily="2" charset="-122"/>
              <a:ea typeface="方正兰亭黑简体" panose="02000000000000000000" pitchFamily="2" charset="-122"/>
            </a:endParaRPr>
          </a:p>
        </p:txBody>
      </p:sp>
      <p:sp>
        <p:nvSpPr>
          <p:cNvPr id="1048913" name="文本框 7"/>
          <p:cNvSpPr txBox="1"/>
          <p:nvPr/>
        </p:nvSpPr>
        <p:spPr>
          <a:xfrm>
            <a:off x="1733110" y="1547088"/>
            <a:ext cx="1301493" cy="369332"/>
          </a:xfrm>
          <a:prstGeom prst="rect">
            <a:avLst/>
          </a:prstGeom>
          <a:noFill/>
        </p:spPr>
        <p:txBody>
          <a:bodyPr wrap="square" rtlCol="0">
            <a:spAutoFit/>
          </a:bodyPr>
          <a:lstStyle/>
          <a:p>
            <a:r>
              <a:rPr lang="en-US" b="1" dirty="0">
                <a:solidFill>
                  <a:schemeClr val="bg1"/>
                </a:solidFill>
                <a:latin typeface="方正兰亭黑简体" panose="02000000000000000000" pitchFamily="2" charset="-122"/>
                <a:ea typeface="方正兰亭黑简体" panose="02000000000000000000" pitchFamily="2" charset="-122"/>
              </a:rPr>
              <a:t>Now</a:t>
            </a:r>
          </a:p>
        </p:txBody>
      </p:sp>
      <p:sp>
        <p:nvSpPr>
          <p:cNvPr id="1048914" name="文本框 8"/>
          <p:cNvSpPr txBox="1"/>
          <p:nvPr/>
        </p:nvSpPr>
        <p:spPr>
          <a:xfrm>
            <a:off x="457199" y="2565507"/>
            <a:ext cx="3419476" cy="3988784"/>
          </a:xfrm>
          <a:prstGeom prst="rect">
            <a:avLst/>
          </a:prstGeom>
          <a:noFill/>
        </p:spPr>
        <p:txBody>
          <a:bodyPr wrap="square" rtlCol="0">
            <a:spAutoFit/>
          </a:bodyPr>
          <a:lstStyle/>
          <a:p>
            <a:pPr marL="361950" indent="-361950" defTabSz="1218205">
              <a:lnSpc>
                <a:spcPct val="120000"/>
              </a:lnSpc>
              <a:buFont typeface="Wingdings" panose="05000000000000000000" pitchFamily="2" charset="2"/>
              <a:buChar char="ü"/>
            </a:pPr>
            <a:r>
              <a:rPr lang="en-US" sz="1600" b="1" dirty="0">
                <a:solidFill>
                  <a:schemeClr val="bg1"/>
                </a:solidFill>
                <a:latin typeface="方正兰亭黑简体" panose="02000000000000000000" pitchFamily="2" charset="-122"/>
                <a:ea typeface="方正兰亭黑简体" panose="02000000000000000000" pitchFamily="2" charset="-122"/>
                <a:cs typeface="+mn-ea"/>
                <a:sym typeface="+mn-lt"/>
              </a:rPr>
              <a:t>Openness based on the HUAWEI Health app and </a:t>
            </a:r>
            <a:r>
              <a:rPr lang="en-US" sz="1600" b="1" dirty="0" err="1">
                <a:solidFill>
                  <a:schemeClr val="bg1"/>
                </a:solidFill>
                <a:latin typeface="方正兰亭黑简体" panose="02000000000000000000" pitchFamily="2" charset="-122"/>
                <a:ea typeface="方正兰亭黑简体" panose="02000000000000000000" pitchFamily="2" charset="-122"/>
                <a:cs typeface="+mn-ea"/>
                <a:sym typeface="+mn-lt"/>
              </a:rPr>
              <a:t>HiHealth</a:t>
            </a:r>
            <a:r>
              <a:rPr lang="en-US" sz="1600" b="1" dirty="0">
                <a:solidFill>
                  <a:schemeClr val="bg1"/>
                </a:solidFill>
                <a:latin typeface="方正兰亭黑简体" panose="02000000000000000000" pitchFamily="2" charset="-122"/>
                <a:ea typeface="方正兰亭黑简体" panose="02000000000000000000" pitchFamily="2" charset="-122"/>
                <a:cs typeface="+mn-ea"/>
                <a:sym typeface="+mn-lt"/>
              </a:rPr>
              <a:t> cloud</a:t>
            </a:r>
          </a:p>
          <a:p>
            <a:pPr marL="361950" indent="-361950" defTabSz="1218205">
              <a:lnSpc>
                <a:spcPct val="120000"/>
              </a:lnSpc>
              <a:buFont typeface="Wingdings" panose="05000000000000000000" pitchFamily="2" charset="2"/>
              <a:buChar char="ü"/>
            </a:pPr>
            <a:r>
              <a:rPr lang="en-US" sz="1600" b="1" dirty="0">
                <a:solidFill>
                  <a:schemeClr val="bg1"/>
                </a:solidFill>
                <a:latin typeface="方正兰亭黑简体" panose="02000000000000000000" pitchFamily="2" charset="-122"/>
                <a:ea typeface="方正兰亭黑简体" panose="02000000000000000000" pitchFamily="2" charset="-122"/>
                <a:cs typeface="+mn-ea"/>
                <a:sym typeface="+mn-lt"/>
              </a:rPr>
              <a:t>Openness of scenario-based data and model-based data</a:t>
            </a:r>
          </a:p>
          <a:p>
            <a:pPr defTabSz="1218205">
              <a:lnSpc>
                <a:spcPct val="120000"/>
              </a:lnSpc>
            </a:pPr>
            <a:endParaRPr lang="en-US" altLang="zh-CN" sz="1600" b="1" kern="0" dirty="0" smtClean="0">
              <a:solidFill>
                <a:schemeClr val="bg1"/>
              </a:solidFill>
              <a:latin typeface="方正兰亭黑简体" panose="02000000000000000000" pitchFamily="2" charset="-122"/>
              <a:ea typeface="方正兰亭黑简体" panose="02000000000000000000" pitchFamily="2" charset="-122"/>
              <a:cs typeface="+mn-ea"/>
              <a:sym typeface="+mn-lt"/>
            </a:endParaRPr>
          </a:p>
          <a:p>
            <a:pPr defTabSz="1218205">
              <a:lnSpc>
                <a:spcPct val="120000"/>
              </a:lnSpc>
            </a:pPr>
            <a:r>
              <a:rPr lang="en-US" sz="1100" b="1" dirty="0">
                <a:solidFill>
                  <a:schemeClr val="bg1"/>
                </a:solidFill>
                <a:latin typeface="方正兰亭黑简体" panose="02000000000000000000" pitchFamily="2" charset="-122"/>
                <a:ea typeface="方正兰亭黑简体" panose="02000000000000000000" pitchFamily="2" charset="-122"/>
                <a:cs typeface="+mn-ea"/>
                <a:sym typeface="+mn-lt"/>
              </a:rPr>
              <a:t>Cloud-side openness capability</a:t>
            </a:r>
          </a:p>
          <a:p>
            <a:pPr marL="171450" indent="-171450" defTabSz="1218205">
              <a:lnSpc>
                <a:spcPct val="120000"/>
              </a:lnSpc>
              <a:buFont typeface="Arial" panose="020B0604020202020204" pitchFamily="34" charset="0"/>
              <a:buChar char="•"/>
            </a:pPr>
            <a:r>
              <a:rPr lang="en-US" sz="1100" dirty="0">
                <a:solidFill>
                  <a:schemeClr val="bg1"/>
                </a:solidFill>
                <a:latin typeface="方正兰亭黑简体" panose="02000000000000000000" pitchFamily="2" charset="-122"/>
                <a:ea typeface="方正兰亭黑简体" panose="02000000000000000000" pitchFamily="2" charset="-122"/>
                <a:cs typeface="+mn-ea"/>
                <a:sym typeface="+mn-lt"/>
              </a:rPr>
              <a:t>Openness for data of a single workout (running, walking, or cycling)</a:t>
            </a:r>
          </a:p>
          <a:p>
            <a:pPr marL="180975" indent="-180975" defTabSz="1218205">
              <a:lnSpc>
                <a:spcPct val="120000"/>
              </a:lnSpc>
              <a:buFont typeface="Arial" panose="020B0604020202020204" pitchFamily="34" charset="0"/>
              <a:buChar char="•"/>
            </a:pPr>
            <a:r>
              <a:rPr lang="en-US" sz="1100" dirty="0">
                <a:solidFill>
                  <a:schemeClr val="bg1"/>
                </a:solidFill>
                <a:latin typeface="方正兰亭黑简体" panose="02000000000000000000" pitchFamily="2" charset="-122"/>
                <a:ea typeface="方正兰亭黑简体" panose="02000000000000000000" pitchFamily="2" charset="-122"/>
                <a:cs typeface="+mn-ea"/>
                <a:sym typeface="+mn-lt"/>
              </a:rPr>
              <a:t>Openness of health data</a:t>
            </a:r>
          </a:p>
          <a:p>
            <a:pPr defTabSz="1218205">
              <a:lnSpc>
                <a:spcPct val="120000"/>
              </a:lnSpc>
            </a:pPr>
            <a:r>
              <a:rPr lang="en-US" sz="1100" b="1" dirty="0">
                <a:solidFill>
                  <a:schemeClr val="bg1"/>
                </a:solidFill>
                <a:latin typeface="方正兰亭黑简体" panose="02000000000000000000" pitchFamily="2" charset="-122"/>
                <a:ea typeface="方正兰亭黑简体" panose="02000000000000000000" pitchFamily="2" charset="-122"/>
                <a:cs typeface="+mn-ea"/>
                <a:sym typeface="+mn-lt"/>
              </a:rPr>
              <a:t>Device-side openness capability</a:t>
            </a:r>
          </a:p>
          <a:p>
            <a:pPr marL="180975" indent="-180975" defTabSz="1218205">
              <a:lnSpc>
                <a:spcPct val="120000"/>
              </a:lnSpc>
              <a:buFont typeface="Arial" panose="020B0604020202020204" pitchFamily="34" charset="0"/>
              <a:buChar char="•"/>
            </a:pPr>
            <a:r>
              <a:rPr lang="en-US" sz="1100" dirty="0">
                <a:solidFill>
                  <a:schemeClr val="bg1"/>
                </a:solidFill>
                <a:latin typeface="方正兰亭黑简体" panose="02000000000000000000" pitchFamily="2" charset="-122"/>
                <a:ea typeface="方正兰亭黑简体" panose="02000000000000000000" pitchFamily="2" charset="-122"/>
                <a:cs typeface="+mn-ea"/>
                <a:sym typeface="+mn-lt"/>
              </a:rPr>
              <a:t>Fitness and health: Open data </a:t>
            </a:r>
            <a:r>
              <a:rPr lang="en-US" sz="1100" dirty="0" smtClean="0">
                <a:solidFill>
                  <a:schemeClr val="bg1"/>
                </a:solidFill>
                <a:latin typeface="方正兰亭黑简体" panose="02000000000000000000" pitchFamily="2" charset="-122"/>
                <a:ea typeface="方正兰亭黑简体" panose="02000000000000000000" pitchFamily="2" charset="-122"/>
                <a:cs typeface="+mn-ea"/>
                <a:sym typeface="+mn-lt"/>
              </a:rPr>
              <a:t>for </a:t>
            </a:r>
            <a:r>
              <a:rPr lang="en-US" sz="1100" dirty="0">
                <a:solidFill>
                  <a:schemeClr val="bg1"/>
                </a:solidFill>
                <a:latin typeface="方正兰亭黑简体" panose="02000000000000000000" pitchFamily="2" charset="-122"/>
                <a:ea typeface="方正兰亭黑简体" panose="02000000000000000000" pitchFamily="2" charset="-122"/>
                <a:cs typeface="+mn-ea"/>
                <a:sym typeface="+mn-lt"/>
              </a:rPr>
              <a:t>the scenario </a:t>
            </a:r>
            <a:r>
              <a:rPr lang="en-US" sz="1100" dirty="0" smtClean="0">
                <a:solidFill>
                  <a:schemeClr val="bg1"/>
                </a:solidFill>
                <a:latin typeface="方正兰亭黑简体" panose="02000000000000000000" pitchFamily="2" charset="-122"/>
                <a:ea typeface="方正兰亭黑简体" panose="02000000000000000000" pitchFamily="2" charset="-122"/>
                <a:cs typeface="+mn-ea"/>
                <a:sym typeface="+mn-lt"/>
              </a:rPr>
              <a:t>where it needs to redirect to the </a:t>
            </a:r>
            <a:r>
              <a:rPr lang="en-US" sz="1100" dirty="0">
                <a:solidFill>
                  <a:schemeClr val="bg1"/>
                </a:solidFill>
                <a:latin typeface="方正兰亭黑简体" panose="02000000000000000000" pitchFamily="2" charset="-122"/>
                <a:ea typeface="方正兰亭黑简体" panose="02000000000000000000" pitchFamily="2" charset="-122"/>
                <a:cs typeface="+mn-ea"/>
                <a:sym typeface="+mn-lt"/>
              </a:rPr>
              <a:t>HUAWEI Health </a:t>
            </a:r>
            <a:r>
              <a:rPr lang="en-US" sz="1100" dirty="0" smtClean="0">
                <a:solidFill>
                  <a:schemeClr val="bg1"/>
                </a:solidFill>
                <a:latin typeface="方正兰亭黑简体" panose="02000000000000000000" pitchFamily="2" charset="-122"/>
                <a:ea typeface="方正兰亭黑简体" panose="02000000000000000000" pitchFamily="2" charset="-122"/>
                <a:cs typeface="+mn-ea"/>
                <a:sym typeface="+mn-lt"/>
              </a:rPr>
              <a:t>app from a third-party app for authorization.</a:t>
            </a:r>
            <a:endParaRPr lang="en-US" sz="1100" dirty="0">
              <a:solidFill>
                <a:schemeClr val="bg1"/>
              </a:solidFill>
              <a:latin typeface="方正兰亭黑简体" panose="02000000000000000000" pitchFamily="2" charset="-122"/>
              <a:ea typeface="方正兰亭黑简体" panose="02000000000000000000" pitchFamily="2" charset="-122"/>
              <a:cs typeface="+mn-ea"/>
              <a:sym typeface="+mn-lt"/>
            </a:endParaRPr>
          </a:p>
        </p:txBody>
      </p:sp>
      <p:sp>
        <p:nvSpPr>
          <p:cNvPr id="1048915" name="椭圆 9"/>
          <p:cNvSpPr/>
          <p:nvPr/>
        </p:nvSpPr>
        <p:spPr>
          <a:xfrm>
            <a:off x="5848350" y="1951593"/>
            <a:ext cx="254000" cy="254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兰亭黑简体" panose="02000000000000000000" pitchFamily="2" charset="-122"/>
              <a:ea typeface="方正兰亭黑简体" panose="02000000000000000000" pitchFamily="2" charset="-122"/>
            </a:endParaRPr>
          </a:p>
        </p:txBody>
      </p:sp>
      <p:sp>
        <p:nvSpPr>
          <p:cNvPr id="1048916" name="文本框 10"/>
          <p:cNvSpPr txBox="1"/>
          <p:nvPr/>
        </p:nvSpPr>
        <p:spPr>
          <a:xfrm>
            <a:off x="5302030" y="1547088"/>
            <a:ext cx="1619690" cy="369332"/>
          </a:xfrm>
          <a:prstGeom prst="rect">
            <a:avLst/>
          </a:prstGeom>
          <a:noFill/>
        </p:spPr>
        <p:txBody>
          <a:bodyPr wrap="square" rtlCol="0">
            <a:spAutoFit/>
          </a:bodyPr>
          <a:lstStyle/>
          <a:p>
            <a:r>
              <a:rPr lang="en-US" b="1" dirty="0">
                <a:solidFill>
                  <a:schemeClr val="bg1"/>
                </a:solidFill>
                <a:latin typeface="方正兰亭黑简体" panose="02000000000000000000" pitchFamily="2" charset="-122"/>
                <a:ea typeface="方正兰亭黑简体" panose="02000000000000000000" pitchFamily="2" charset="-122"/>
              </a:rPr>
              <a:t>Dec. 2019</a:t>
            </a:r>
          </a:p>
        </p:txBody>
      </p:sp>
      <p:sp>
        <p:nvSpPr>
          <p:cNvPr id="1048917" name="文本框 11"/>
          <p:cNvSpPr txBox="1"/>
          <p:nvPr/>
        </p:nvSpPr>
        <p:spPr>
          <a:xfrm>
            <a:off x="4343399" y="2565507"/>
            <a:ext cx="3267076" cy="3102388"/>
          </a:xfrm>
          <a:prstGeom prst="rect">
            <a:avLst/>
          </a:prstGeom>
          <a:noFill/>
        </p:spPr>
        <p:txBody>
          <a:bodyPr wrap="square" rtlCol="0">
            <a:spAutoFit/>
          </a:bodyPr>
          <a:lstStyle/>
          <a:p>
            <a:pPr marL="361950" indent="-361950" defTabSz="1218205">
              <a:lnSpc>
                <a:spcPct val="120000"/>
              </a:lnSpc>
              <a:buFont typeface="Wingdings" panose="05000000000000000000" pitchFamily="2" charset="2"/>
              <a:buChar char="ü"/>
            </a:pPr>
            <a:r>
              <a:rPr lang="en-US" sz="1600" b="1" dirty="0">
                <a:solidFill>
                  <a:schemeClr val="bg1"/>
                </a:solidFill>
                <a:latin typeface="方正兰亭黑简体" panose="02000000000000000000" pitchFamily="2" charset="-122"/>
                <a:ea typeface="方正兰亭黑简体" panose="02000000000000000000" pitchFamily="2" charset="-122"/>
                <a:cs typeface="+mn-ea"/>
                <a:sym typeface="+mn-lt"/>
              </a:rPr>
              <a:t>Openness based on HUAWEI HMS Core</a:t>
            </a:r>
          </a:p>
          <a:p>
            <a:pPr marL="361950" indent="-361950" defTabSz="1218205">
              <a:lnSpc>
                <a:spcPct val="120000"/>
              </a:lnSpc>
              <a:buFont typeface="Wingdings" panose="05000000000000000000" pitchFamily="2" charset="2"/>
              <a:buChar char="ü"/>
            </a:pPr>
            <a:r>
              <a:rPr lang="en-US" sz="1600" b="1" dirty="0">
                <a:solidFill>
                  <a:schemeClr val="bg1"/>
                </a:solidFill>
                <a:latin typeface="方正兰亭黑简体" panose="02000000000000000000" pitchFamily="2" charset="-122"/>
                <a:ea typeface="方正兰亭黑简体" panose="02000000000000000000" pitchFamily="2" charset="-122"/>
                <a:cs typeface="+mn-ea"/>
                <a:sym typeface="+mn-lt"/>
              </a:rPr>
              <a:t>Atomic data openness</a:t>
            </a:r>
          </a:p>
          <a:p>
            <a:pPr marL="361950" indent="-361950" defTabSz="1218205">
              <a:lnSpc>
                <a:spcPct val="120000"/>
              </a:lnSpc>
              <a:buFont typeface="Wingdings" panose="05000000000000000000" pitchFamily="2" charset="2"/>
              <a:buChar char="ü"/>
            </a:pPr>
            <a:r>
              <a:rPr lang="en-US" sz="1600" b="1" dirty="0">
                <a:solidFill>
                  <a:schemeClr val="bg1"/>
                </a:solidFill>
                <a:latin typeface="方正兰亭黑简体" panose="02000000000000000000" pitchFamily="2" charset="-122"/>
                <a:ea typeface="方正兰亭黑简体" panose="02000000000000000000" pitchFamily="2" charset="-122"/>
                <a:cs typeface="+mn-ea"/>
                <a:sym typeface="+mn-lt"/>
              </a:rPr>
              <a:t>Data subscription capability</a:t>
            </a:r>
          </a:p>
          <a:p>
            <a:pPr lvl="0" defTabSz="1218205">
              <a:lnSpc>
                <a:spcPct val="120000"/>
              </a:lnSpc>
            </a:pPr>
            <a:endParaRPr lang="en-US" altLang="zh-CN" sz="1100" b="1" kern="0" dirty="0" smtClean="0">
              <a:solidFill>
                <a:prstClr val="white"/>
              </a:solidFill>
              <a:latin typeface="方正兰亭黑简体" panose="02000000000000000000" pitchFamily="2" charset="-122"/>
              <a:ea typeface="方正兰亭黑简体" panose="02000000000000000000" pitchFamily="2" charset="-122"/>
              <a:cs typeface="+mn-ea"/>
              <a:sym typeface="+mn-lt"/>
            </a:endParaRPr>
          </a:p>
          <a:p>
            <a:pPr lvl="0" defTabSz="1218205">
              <a:lnSpc>
                <a:spcPct val="120000"/>
              </a:lnSpc>
            </a:pPr>
            <a:r>
              <a:rPr lang="en-US" sz="1100" b="1" dirty="0">
                <a:solidFill>
                  <a:prstClr val="white"/>
                </a:solidFill>
                <a:latin typeface="方正兰亭黑简体" panose="02000000000000000000" pitchFamily="2" charset="-122"/>
                <a:ea typeface="方正兰亭黑简体" panose="02000000000000000000" pitchFamily="2" charset="-122"/>
                <a:cs typeface="+mn-ea"/>
                <a:sym typeface="+mn-lt"/>
              </a:rPr>
              <a:t>Cloud-side openness capability</a:t>
            </a:r>
          </a:p>
          <a:p>
            <a:pPr marL="180975" lvl="0" indent="-180975" defTabSz="1218205">
              <a:lnSpc>
                <a:spcPct val="120000"/>
              </a:lnSpc>
              <a:buFont typeface="Arial" panose="020B0604020202020204" pitchFamily="34" charset="0"/>
              <a:buChar char="•"/>
            </a:pPr>
            <a:r>
              <a:rPr lang="en-US" sz="1100" dirty="0">
                <a:solidFill>
                  <a:prstClr val="white"/>
                </a:solidFill>
                <a:latin typeface="方正兰亭黑简体" panose="02000000000000000000" pitchFamily="2" charset="-122"/>
                <a:ea typeface="方正兰亭黑简体" panose="02000000000000000000" pitchFamily="2" charset="-122"/>
                <a:cs typeface="+mn-ea"/>
              </a:rPr>
              <a:t>The HiHealth </a:t>
            </a:r>
            <a:r>
              <a:rPr lang="en-US" sz="1100" dirty="0" smtClean="0">
                <a:solidFill>
                  <a:prstClr val="white"/>
                </a:solidFill>
                <a:latin typeface="方正兰亭黑简体" panose="02000000000000000000" pitchFamily="2" charset="-122"/>
                <a:ea typeface="方正兰亭黑简体" panose="02000000000000000000" pitchFamily="2" charset="-122"/>
                <a:cs typeface="+mn-ea"/>
              </a:rPr>
              <a:t>HMS Kit </a:t>
            </a:r>
            <a:r>
              <a:rPr lang="en-US" sz="1100" dirty="0">
                <a:solidFill>
                  <a:prstClr val="white"/>
                </a:solidFill>
                <a:latin typeface="方正兰亭黑简体" panose="02000000000000000000" pitchFamily="2" charset="-122"/>
                <a:ea typeface="方正兰亭黑简体" panose="02000000000000000000" pitchFamily="2" charset="-122"/>
                <a:cs typeface="+mn-ea"/>
              </a:rPr>
              <a:t>supports 49 REST APIs on the cloud side.</a:t>
            </a:r>
          </a:p>
          <a:p>
            <a:pPr marL="180975" lvl="0" indent="-180975" defTabSz="1218205">
              <a:lnSpc>
                <a:spcPct val="120000"/>
              </a:lnSpc>
              <a:buFont typeface="Arial" panose="020B0604020202020204" pitchFamily="34" charset="0"/>
              <a:buChar char="•"/>
            </a:pPr>
            <a:r>
              <a:rPr lang="en-US" sz="1100" dirty="0">
                <a:solidFill>
                  <a:prstClr val="white"/>
                </a:solidFill>
                <a:latin typeface="方正兰亭黑简体" panose="02000000000000000000" pitchFamily="2" charset="-122"/>
                <a:ea typeface="方正兰亭黑简体" panose="02000000000000000000" pitchFamily="2" charset="-122"/>
                <a:cs typeface="+mn-ea"/>
              </a:rPr>
              <a:t>204 APIs in the </a:t>
            </a:r>
            <a:r>
              <a:rPr lang="en-US" sz="1100" dirty="0" err="1">
                <a:solidFill>
                  <a:prstClr val="white"/>
                </a:solidFill>
                <a:latin typeface="方正兰亭黑简体" panose="02000000000000000000" pitchFamily="2" charset="-122"/>
                <a:ea typeface="方正兰亭黑简体" panose="02000000000000000000" pitchFamily="2" charset="-122"/>
                <a:cs typeface="+mn-ea"/>
              </a:rPr>
              <a:t>HiHealth</a:t>
            </a:r>
            <a:r>
              <a:rPr lang="en-US" sz="1100" dirty="0">
                <a:solidFill>
                  <a:prstClr val="white"/>
                </a:solidFill>
                <a:latin typeface="方正兰亭黑简体" panose="02000000000000000000" pitchFamily="2" charset="-122"/>
                <a:ea typeface="方正兰亭黑简体" panose="02000000000000000000" pitchFamily="2" charset="-122"/>
                <a:cs typeface="+mn-ea"/>
              </a:rPr>
              <a:t> Kit for the device side</a:t>
            </a:r>
          </a:p>
          <a:p>
            <a:pPr lvl="0" defTabSz="1218205">
              <a:lnSpc>
                <a:spcPct val="120000"/>
              </a:lnSpc>
            </a:pPr>
            <a:r>
              <a:rPr lang="en-US" sz="1100" b="1" dirty="0">
                <a:solidFill>
                  <a:prstClr val="white"/>
                </a:solidFill>
                <a:latin typeface="方正兰亭黑简体" panose="02000000000000000000" pitchFamily="2" charset="-122"/>
                <a:ea typeface="方正兰亭黑简体" panose="02000000000000000000" pitchFamily="2" charset="-122"/>
                <a:cs typeface="+mn-ea"/>
                <a:sym typeface="+mn-lt"/>
              </a:rPr>
              <a:t>Device-side openness capability</a:t>
            </a:r>
          </a:p>
          <a:p>
            <a:pPr marL="180975" lvl="0" indent="-180975" defTabSz="1218205">
              <a:lnSpc>
                <a:spcPct val="120000"/>
              </a:lnSpc>
              <a:buFont typeface="Arial" panose="020B0604020202020204" pitchFamily="34" charset="0"/>
              <a:buChar char="•"/>
            </a:pPr>
            <a:r>
              <a:rPr lang="en-US" sz="1100" dirty="0">
                <a:solidFill>
                  <a:prstClr val="white"/>
                </a:solidFill>
                <a:latin typeface="方正兰亭黑简体" panose="02000000000000000000" pitchFamily="2" charset="-122"/>
                <a:ea typeface="方正兰亭黑简体" panose="02000000000000000000" pitchFamily="2" charset="-122"/>
                <a:cs typeface="+mn-ea"/>
                <a:sym typeface="+mn-lt"/>
              </a:rPr>
              <a:t>Atomic data capability and data subscription </a:t>
            </a:r>
            <a:r>
              <a:rPr lang="en-US" sz="1100" dirty="0" smtClean="0">
                <a:solidFill>
                  <a:prstClr val="white"/>
                </a:solidFill>
                <a:latin typeface="方正兰亭黑简体" panose="02000000000000000000" pitchFamily="2" charset="-122"/>
                <a:ea typeface="方正兰亭黑简体" panose="02000000000000000000" pitchFamily="2" charset="-122"/>
                <a:cs typeface="+mn-ea"/>
                <a:sym typeface="+mn-lt"/>
              </a:rPr>
              <a:t>capability</a:t>
            </a:r>
            <a:endParaRPr lang="en-US" altLang="zh-CN" sz="1600" b="1" kern="0" dirty="0" smtClean="0">
              <a:solidFill>
                <a:schemeClr val="bg1"/>
              </a:solidFill>
              <a:latin typeface="方正兰亭黑简体" panose="02000000000000000000" pitchFamily="2" charset="-122"/>
              <a:ea typeface="方正兰亭黑简体" panose="02000000000000000000" pitchFamily="2" charset="-122"/>
              <a:cs typeface="+mn-ea"/>
              <a:sym typeface="+mn-lt"/>
            </a:endParaRPr>
          </a:p>
        </p:txBody>
      </p:sp>
      <p:sp>
        <p:nvSpPr>
          <p:cNvPr id="1048918" name="文本框 12"/>
          <p:cNvSpPr txBox="1"/>
          <p:nvPr/>
        </p:nvSpPr>
        <p:spPr>
          <a:xfrm>
            <a:off x="9243497" y="1547088"/>
            <a:ext cx="2814998" cy="369332"/>
          </a:xfrm>
          <a:prstGeom prst="rect">
            <a:avLst/>
          </a:prstGeom>
          <a:noFill/>
        </p:spPr>
        <p:txBody>
          <a:bodyPr wrap="square" rtlCol="0">
            <a:spAutoFit/>
          </a:bodyPr>
          <a:lstStyle/>
          <a:p>
            <a:r>
              <a:rPr lang="en-US" b="1" dirty="0">
                <a:solidFill>
                  <a:schemeClr val="bg1"/>
                </a:solidFill>
                <a:latin typeface="方正兰亭黑简体" panose="02000000000000000000" pitchFamily="2" charset="-122"/>
                <a:ea typeface="方正兰亭黑简体" panose="02000000000000000000" pitchFamily="2" charset="-122"/>
              </a:rPr>
              <a:t>Q1, 2020</a:t>
            </a:r>
          </a:p>
        </p:txBody>
      </p:sp>
      <p:sp>
        <p:nvSpPr>
          <p:cNvPr id="1048919" name="文本框 14"/>
          <p:cNvSpPr txBox="1"/>
          <p:nvPr/>
        </p:nvSpPr>
        <p:spPr>
          <a:xfrm>
            <a:off x="8298213" y="2565507"/>
            <a:ext cx="3087337" cy="3083921"/>
          </a:xfrm>
          <a:prstGeom prst="rect">
            <a:avLst/>
          </a:prstGeom>
          <a:noFill/>
        </p:spPr>
        <p:txBody>
          <a:bodyPr wrap="square" rtlCol="0">
            <a:spAutoFit/>
          </a:bodyPr>
          <a:lstStyle/>
          <a:p>
            <a:pPr marL="361950" indent="-361950" defTabSz="1218205">
              <a:lnSpc>
                <a:spcPct val="120000"/>
              </a:lnSpc>
              <a:buFont typeface="Wingdings" panose="05000000000000000000" pitchFamily="2" charset="2"/>
              <a:buChar char="ü"/>
            </a:pPr>
            <a:r>
              <a:rPr lang="en-US" sz="1600" b="1" dirty="0">
                <a:solidFill>
                  <a:schemeClr val="bg1"/>
                </a:solidFill>
                <a:latin typeface="方正兰亭黑简体" panose="02000000000000000000" pitchFamily="2" charset="-122"/>
                <a:ea typeface="方正兰亭黑简体" panose="02000000000000000000" pitchFamily="2" charset="-122"/>
                <a:cs typeface="+mn-ea"/>
                <a:sym typeface="+mn-lt"/>
              </a:rPr>
              <a:t>More open APIs </a:t>
            </a:r>
            <a:r>
              <a:rPr lang="en-US" sz="1600" b="1" dirty="0" smtClean="0">
                <a:solidFill>
                  <a:schemeClr val="bg1"/>
                </a:solidFill>
                <a:latin typeface="方正兰亭黑简体" panose="02000000000000000000" pitchFamily="2" charset="-122"/>
                <a:ea typeface="方正兰亭黑简体" panose="02000000000000000000" pitchFamily="2" charset="-122"/>
                <a:cs typeface="+mn-ea"/>
                <a:sym typeface="+mn-lt"/>
              </a:rPr>
              <a:t>on the </a:t>
            </a:r>
            <a:r>
              <a:rPr lang="en-US" sz="1600" b="1" dirty="0">
                <a:solidFill>
                  <a:schemeClr val="bg1"/>
                </a:solidFill>
                <a:latin typeface="方正兰亭黑简体" panose="02000000000000000000" pitchFamily="2" charset="-122"/>
                <a:ea typeface="方正兰亭黑简体" panose="02000000000000000000" pitchFamily="2" charset="-122"/>
                <a:cs typeface="+mn-ea"/>
                <a:sym typeface="+mn-lt"/>
              </a:rPr>
              <a:t>cloud side</a:t>
            </a:r>
          </a:p>
          <a:p>
            <a:pPr marL="361950" indent="-361950" defTabSz="1218205">
              <a:lnSpc>
                <a:spcPct val="120000"/>
              </a:lnSpc>
              <a:buFont typeface="Wingdings" panose="05000000000000000000" pitchFamily="2" charset="2"/>
              <a:buChar char="ü"/>
            </a:pPr>
            <a:r>
              <a:rPr lang="en-US" sz="1600" b="1" dirty="0">
                <a:solidFill>
                  <a:schemeClr val="bg1"/>
                </a:solidFill>
                <a:latin typeface="方正兰亭黑简体" panose="02000000000000000000" pitchFamily="2" charset="-122"/>
                <a:ea typeface="方正兰亭黑简体" panose="02000000000000000000" pitchFamily="2" charset="-122"/>
                <a:cs typeface="+mn-ea"/>
                <a:sym typeface="+mn-lt"/>
              </a:rPr>
              <a:t>Optimized interaction performance for the cloud</a:t>
            </a:r>
          </a:p>
          <a:p>
            <a:pPr defTabSz="1218205">
              <a:lnSpc>
                <a:spcPct val="120000"/>
              </a:lnSpc>
            </a:pPr>
            <a:endParaRPr lang="en-US" altLang="zh-CN" sz="1600" b="1" kern="0" dirty="0">
              <a:solidFill>
                <a:schemeClr val="bg1"/>
              </a:solidFill>
              <a:latin typeface="方正兰亭黑简体" panose="02000000000000000000" pitchFamily="2" charset="-122"/>
              <a:ea typeface="方正兰亭黑简体" panose="02000000000000000000" pitchFamily="2" charset="-122"/>
              <a:cs typeface="+mn-ea"/>
              <a:sym typeface="+mn-lt"/>
            </a:endParaRPr>
          </a:p>
          <a:p>
            <a:pPr lvl="0" defTabSz="1218205">
              <a:lnSpc>
                <a:spcPct val="120000"/>
              </a:lnSpc>
            </a:pPr>
            <a:r>
              <a:rPr lang="en-US" sz="1100" b="1" dirty="0">
                <a:solidFill>
                  <a:prstClr val="white"/>
                </a:solidFill>
                <a:latin typeface="方正兰亭黑简体" panose="02000000000000000000" pitchFamily="2" charset="-122"/>
                <a:ea typeface="方正兰亭黑简体" panose="02000000000000000000" pitchFamily="2" charset="-122"/>
                <a:cs typeface="+mn-ea"/>
                <a:sym typeface="+mn-lt"/>
              </a:rPr>
              <a:t>Continuous enhancement of Health Kit</a:t>
            </a:r>
          </a:p>
          <a:p>
            <a:pPr marL="180975" lvl="0" indent="-180975" defTabSz="1218205">
              <a:lnSpc>
                <a:spcPct val="120000"/>
              </a:lnSpc>
              <a:buFont typeface="Arial" panose="020B0604020202020204" pitchFamily="34" charset="0"/>
              <a:buChar char="•"/>
            </a:pPr>
            <a:r>
              <a:rPr lang="en-US" sz="1100" dirty="0">
                <a:solidFill>
                  <a:prstClr val="white"/>
                </a:solidFill>
                <a:latin typeface="方正兰亭黑简体" panose="02000000000000000000" pitchFamily="2" charset="-122"/>
                <a:ea typeface="方正兰亭黑简体" panose="02000000000000000000" pitchFamily="2" charset="-122"/>
                <a:cs typeface="+mn-ea"/>
              </a:rPr>
              <a:t>There are 72 open REST APIs on the cloud side.</a:t>
            </a:r>
          </a:p>
          <a:p>
            <a:pPr marL="180975" lvl="0" indent="-180975" defTabSz="1218205">
              <a:lnSpc>
                <a:spcPct val="120000"/>
              </a:lnSpc>
              <a:buFont typeface="Arial" panose="020B0604020202020204" pitchFamily="34" charset="0"/>
              <a:buChar char="•"/>
            </a:pPr>
            <a:r>
              <a:rPr lang="en-US" sz="1100" dirty="0">
                <a:solidFill>
                  <a:prstClr val="white"/>
                </a:solidFill>
                <a:latin typeface="方正兰亭黑简体" panose="02000000000000000000" pitchFamily="2" charset="-122"/>
                <a:ea typeface="方正兰亭黑简体" panose="02000000000000000000" pitchFamily="2" charset="-122"/>
                <a:cs typeface="+mn-ea"/>
              </a:rPr>
              <a:t>Optimized interaction performance for the cloud: </a:t>
            </a:r>
            <a:r>
              <a:rPr lang="en-US" sz="1100" dirty="0" err="1">
                <a:solidFill>
                  <a:prstClr val="white"/>
                </a:solidFill>
                <a:latin typeface="方正兰亭黑简体" panose="02000000000000000000" pitchFamily="2" charset="-122"/>
                <a:ea typeface="方正兰亭黑简体" panose="02000000000000000000" pitchFamily="2" charset="-122"/>
                <a:cs typeface="+mn-ea"/>
              </a:rPr>
              <a:t>gzip</a:t>
            </a:r>
            <a:r>
              <a:rPr lang="en-US" sz="1100" dirty="0">
                <a:solidFill>
                  <a:prstClr val="white"/>
                </a:solidFill>
                <a:latin typeface="方正兰亭黑简体" panose="02000000000000000000" pitchFamily="2" charset="-122"/>
                <a:ea typeface="方正兰亭黑简体" panose="02000000000000000000" pitchFamily="2" charset="-122"/>
                <a:cs typeface="+mn-ea"/>
              </a:rPr>
              <a:t>, </a:t>
            </a:r>
            <a:r>
              <a:rPr lang="en-US" sz="1100" dirty="0" err="1">
                <a:solidFill>
                  <a:prstClr val="white"/>
                </a:solidFill>
                <a:latin typeface="方正兰亭黑简体" panose="02000000000000000000" pitchFamily="2" charset="-122"/>
                <a:ea typeface="方正兰亭黑简体" panose="02000000000000000000" pitchFamily="2" charset="-122"/>
                <a:cs typeface="+mn-ea"/>
              </a:rPr>
              <a:t>paritial</a:t>
            </a:r>
            <a:r>
              <a:rPr lang="en-US" sz="1100" dirty="0">
                <a:solidFill>
                  <a:prstClr val="white"/>
                </a:solidFill>
                <a:latin typeface="方正兰亭黑简体" panose="02000000000000000000" pitchFamily="2" charset="-122"/>
                <a:ea typeface="方正兰亭黑简体" panose="02000000000000000000" pitchFamily="2" charset="-122"/>
                <a:cs typeface="+mn-ea"/>
              </a:rPr>
              <a:t> resources, and patch</a:t>
            </a:r>
            <a:r>
              <a:rPr lang="en-US" sz="1100" dirty="0" smtClean="0">
                <a:solidFill>
                  <a:prstClr val="white"/>
                </a:solidFill>
                <a:latin typeface="方正兰亭黑简体" panose="02000000000000000000" pitchFamily="2" charset="-122"/>
                <a:ea typeface="方正兰亭黑简体" panose="02000000000000000000" pitchFamily="2" charset="-122"/>
                <a:cs typeface="+mn-ea"/>
              </a:rPr>
              <a:t>.</a:t>
            </a:r>
            <a:endParaRPr lang="en-US" sz="1100" dirty="0">
              <a:solidFill>
                <a:prstClr val="white"/>
              </a:solidFill>
              <a:latin typeface="方正兰亭黑简体" panose="02000000000000000000" pitchFamily="2" charset="-122"/>
              <a:ea typeface="方正兰亭黑简体" panose="02000000000000000000" pitchFamily="2" charset="-122"/>
              <a:cs typeface="+mn-ea"/>
            </a:endParaRPr>
          </a:p>
        </p:txBody>
      </p:sp>
      <p:sp>
        <p:nvSpPr>
          <p:cNvPr id="1048920" name="椭圆 17"/>
          <p:cNvSpPr/>
          <p:nvPr/>
        </p:nvSpPr>
        <p:spPr>
          <a:xfrm>
            <a:off x="9709150" y="1957943"/>
            <a:ext cx="254000" cy="254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兰亭黑简体" panose="02000000000000000000" pitchFamily="2" charset="-122"/>
              <a:ea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4" name="矩形 3"/>
          <p:cNvSpPr/>
          <p:nvPr/>
        </p:nvSpPr>
        <p:spPr>
          <a:xfrm>
            <a:off x="1245984" y="330733"/>
            <a:ext cx="6564516" cy="6210931"/>
          </a:xfrm>
          <a:prstGeom prst="rect">
            <a:avLst/>
          </a:prstGeom>
        </p:spPr>
        <p:txBody>
          <a:bodyPr wrap="square">
            <a:spAutoFit/>
          </a:bodyPr>
          <a:lstStyle/>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1. Service overview</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2. </a:t>
            </a:r>
            <a:r>
              <a:rPr lang="en-US" sz="1600" dirty="0" err="1">
                <a:solidFill>
                  <a:schemeClr val="bg1"/>
                </a:solidFill>
                <a:latin typeface="方正兰亭黑简体" panose="02000000000000000000" pitchFamily="2" charset="-122"/>
                <a:ea typeface="方正兰亭粗黑简体" panose="02000000000000000000" pitchFamily="2" charset="-122"/>
              </a:rPr>
              <a:t>HiHealth</a:t>
            </a:r>
            <a:r>
              <a:rPr lang="en-US" sz="1600" dirty="0">
                <a:solidFill>
                  <a:schemeClr val="bg1"/>
                </a:solidFill>
                <a:latin typeface="方正兰亭黑简体" panose="02000000000000000000" pitchFamily="2" charset="-122"/>
                <a:ea typeface="方正兰亭粗黑简体" panose="02000000000000000000" pitchFamily="2" charset="-122"/>
              </a:rPr>
              <a:t> 4.0 architecture</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3. Scenarios</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altLang="zh-CN" sz="1200" dirty="0">
                <a:solidFill>
                  <a:schemeClr val="bg1"/>
                </a:solidFill>
                <a:latin typeface="方正兰亭黑简体" panose="02000000000000000000" pitchFamily="2" charset="-122"/>
                <a:ea typeface="方正兰亭粗黑简体" panose="02000000000000000000" pitchFamily="2" charset="-122"/>
              </a:rPr>
              <a:t>Health Kit based on HMS </a:t>
            </a:r>
            <a:r>
              <a:rPr lang="en-US" altLang="zh-CN" sz="1200" dirty="0" smtClean="0">
                <a:solidFill>
                  <a:schemeClr val="bg1"/>
                </a:solidFill>
                <a:latin typeface="方正兰亭黑简体" panose="02000000000000000000" pitchFamily="2" charset="-122"/>
                <a:ea typeface="方正兰亭粗黑简体" panose="02000000000000000000" pitchFamily="2" charset="-122"/>
              </a:rPr>
              <a:t>Core</a:t>
            </a:r>
            <a:endParaRPr lang="en-US" sz="1200" dirty="0">
              <a:solidFill>
                <a:schemeClr val="bg1"/>
              </a:solidFill>
              <a:latin typeface="方正兰亭黑简体" panose="02000000000000000000" pitchFamily="2" charset="-122"/>
              <a:ea typeface="方正兰亭粗黑简体" panose="02000000000000000000" pitchFamily="2" charset="-122"/>
            </a:endParaRP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3.3.3 Application method</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4. Data flow diagram and security design</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5. Global rollout</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6. Google benchmarking and roadmap</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7. FAQ</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8. </a:t>
            </a:r>
            <a:r>
              <a:rPr lang="en-US" sz="1600" dirty="0" err="1">
                <a:solidFill>
                  <a:schemeClr val="bg1"/>
                </a:solidFill>
                <a:latin typeface="方正兰亭黑简体" panose="02000000000000000000" pitchFamily="2" charset="-122"/>
                <a:ea typeface="方正兰亭粗黑简体" panose="02000000000000000000" pitchFamily="2" charset="-122"/>
              </a:rPr>
              <a:t>Codelab</a:t>
            </a:r>
            <a:endParaRPr lang="en-US" sz="1600" dirty="0">
              <a:solidFill>
                <a:schemeClr val="bg1"/>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5" name="Option1 : 标题 50pt"/>
          <p:cNvSpPr txBox="1"/>
          <p:nvPr/>
        </p:nvSpPr>
        <p:spPr>
          <a:xfrm>
            <a:off x="521449" y="462267"/>
            <a:ext cx="9496130" cy="547688"/>
          </a:xfrm>
          <a:prstGeom prst="rect">
            <a:avLst/>
          </a:prstGeom>
        </p:spPr>
        <p:txBody>
          <a:bodyPr lIns="0" tIns="0" rIns="0" bIns="0"/>
          <a:lstStyle>
            <a:lvl1pPr algn="l" defTabSz="696515" rtl="0" eaLnBrk="1" latinLnBrk="0" hangingPunct="1">
              <a:lnSpc>
                <a:spcPct val="130000"/>
              </a:lnSpc>
              <a:spcBef>
                <a:spcPct val="0"/>
              </a:spcBef>
              <a:buNone/>
              <a:defRPr sz="5000" kern="1200" spc="500">
                <a:solidFill>
                  <a:schemeClr val="tx1"/>
                </a:solidFill>
                <a:latin typeface="FZLanTingHeiS-R-GB"/>
                <a:ea typeface="FZLanTingHeiS-R-GB"/>
                <a:cs typeface="FZLanTingHeiS-R-GB"/>
                <a:sym typeface="FZLanTingHeiS-R-GB"/>
              </a:defRPr>
            </a:lvl1pPr>
          </a:lstStyle>
          <a:p>
            <a:r>
              <a:rPr lang="en-US" sz="2800" dirty="0" smtClean="0">
                <a:solidFill>
                  <a:schemeClr val="bg1"/>
                </a:solidFill>
                <a:latin typeface="方正兰亭黑简体" panose="02000000000000000000" pitchFamily="2" charset="-122"/>
                <a:ea typeface="方正兰亭黑简体" panose="02000000000000000000" pitchFamily="2" charset="-122"/>
              </a:rPr>
              <a:t>Service FAQ</a:t>
            </a:r>
            <a:endParaRPr lang="en-US" sz="2800" dirty="0">
              <a:solidFill>
                <a:schemeClr val="bg1"/>
              </a:solidFill>
              <a:latin typeface="方正兰亭黑简体" panose="02000000000000000000" pitchFamily="2" charset="-122"/>
              <a:ea typeface="方正兰亭黑简体" panose="02000000000000000000" pitchFamily="2" charset="-122"/>
            </a:endParaRPr>
          </a:p>
        </p:txBody>
      </p:sp>
      <p:sp>
        <p:nvSpPr>
          <p:cNvPr id="1048926" name="矩形 4"/>
          <p:cNvSpPr/>
          <p:nvPr/>
        </p:nvSpPr>
        <p:spPr>
          <a:xfrm>
            <a:off x="428932" y="1236167"/>
            <a:ext cx="11247131" cy="4323235"/>
          </a:xfrm>
          <a:prstGeom prst="rect">
            <a:avLst/>
          </a:prstGeom>
        </p:spPr>
        <p:txBody>
          <a:bodyPr wrap="square">
            <a:spAutoFit/>
          </a:bodyPr>
          <a:lstStyle/>
          <a:p>
            <a:pPr>
              <a:lnSpc>
                <a:spcPct val="120000"/>
              </a:lnSpc>
              <a:spcAft>
                <a:spcPts val="1125"/>
              </a:spcAft>
            </a:pPr>
            <a:r>
              <a:rPr lang="en-US" sz="1400" b="1"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11: How do I apply for the HUAWEI </a:t>
            </a:r>
            <a:r>
              <a:rPr lang="en-US" sz="1400" b="1" dirty="0" err="1">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HiHealth</a:t>
            </a:r>
            <a:r>
              <a:rPr lang="en-US" sz="1400" b="1"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 Kit?</a:t>
            </a:r>
          </a:p>
          <a:p>
            <a:pPr>
              <a:lnSpc>
                <a:spcPct val="120000"/>
              </a:lnSpc>
              <a:spcAft>
                <a:spcPts val="1125"/>
              </a:spcAft>
            </a:pPr>
            <a:r>
              <a:rPr lang="en-US" sz="140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Method 1: To obtain or write atomic data, visit HUAWEI Developer HMS core (https://</a:t>
            </a:r>
            <a:r>
              <a:rPr lang="en-US" sz="1400" dirty="0" smtClean="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developer.huawei.com/consumer/en/hms/huawei-healthkit</a:t>
            </a:r>
            <a:r>
              <a:rPr lang="en-US" sz="140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 and request an application.</a:t>
            </a:r>
          </a:p>
          <a:p>
            <a:pPr>
              <a:lnSpc>
                <a:spcPct val="120000"/>
              </a:lnSpc>
              <a:spcAft>
                <a:spcPts val="1125"/>
              </a:spcAft>
            </a:pPr>
            <a:r>
              <a:rPr lang="en-US" sz="140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Method 2: To obtain or write scenario-based and model-based data and obtain Huawei's open fitness and health capabilities, visit HUAWEI Developer </a:t>
            </a:r>
            <a:r>
              <a:rPr lang="en-US" sz="1400" dirty="0" err="1">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HiHealth</a:t>
            </a:r>
            <a:r>
              <a:rPr lang="en-US" sz="140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 (https://</a:t>
            </a:r>
            <a:r>
              <a:rPr lang="en-US" sz="1400" dirty="0" smtClean="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developer.huawei.com/consumer/en/huaweihealth</a:t>
            </a:r>
            <a:r>
              <a:rPr lang="en-US" sz="140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 and request an application.</a:t>
            </a:r>
          </a:p>
          <a:p>
            <a:pPr>
              <a:lnSpc>
                <a:spcPct val="120000"/>
              </a:lnSpc>
              <a:spcAft>
                <a:spcPts val="1125"/>
              </a:spcAft>
            </a:pPr>
            <a:endParaRPr lang="en-US" altLang="zh-CN" sz="1400" b="1" kern="0" dirty="0" smtClean="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endParaRPr>
          </a:p>
          <a:p>
            <a:pPr>
              <a:lnSpc>
                <a:spcPct val="120000"/>
              </a:lnSpc>
              <a:spcAft>
                <a:spcPts val="1125"/>
              </a:spcAft>
            </a:pPr>
            <a:r>
              <a:rPr lang="en-US" sz="1400" b="1"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2. Can data be retrieved from a Huawei band or watch in real time via </a:t>
            </a:r>
            <a:r>
              <a:rPr lang="en-US" sz="1400" b="1" dirty="0" err="1">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HiHealth</a:t>
            </a:r>
            <a:r>
              <a:rPr lang="en-US" sz="1400" b="1"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 Kit?</a:t>
            </a:r>
          </a:p>
          <a:p>
            <a:pPr>
              <a:lnSpc>
                <a:spcPct val="120000"/>
              </a:lnSpc>
              <a:spcAft>
                <a:spcPts val="1125"/>
              </a:spcAft>
            </a:pPr>
            <a:r>
              <a:rPr lang="en-US" sz="140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The data can be obtained from the open </a:t>
            </a:r>
            <a:r>
              <a:rPr lang="en-US" sz="1400" dirty="0" smtClean="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APIs based on </a:t>
            </a:r>
            <a:r>
              <a:rPr lang="en-US" altLang="zh-CN" sz="1400" dirty="0" err="1">
                <a:solidFill>
                  <a:schemeClr val="bg1"/>
                </a:solidFill>
                <a:latin typeface="方正兰亭黑简体" panose="02000000000000000000" pitchFamily="2" charset="-122"/>
                <a:ea typeface="方正兰亭粗黑简体" panose="02000000000000000000" pitchFamily="2" charset="-122"/>
              </a:rPr>
              <a:t>on</a:t>
            </a:r>
            <a:r>
              <a:rPr lang="en-US" altLang="zh-CN" sz="1400" dirty="0">
                <a:solidFill>
                  <a:schemeClr val="bg1"/>
                </a:solidFill>
                <a:latin typeface="方正兰亭黑简体" panose="02000000000000000000" pitchFamily="2" charset="-122"/>
                <a:ea typeface="方正兰亭粗黑简体" panose="02000000000000000000" pitchFamily="2" charset="-122"/>
              </a:rPr>
              <a:t> the HUAWEI Health </a:t>
            </a:r>
            <a:r>
              <a:rPr lang="en-US" altLang="zh-CN" sz="1400" dirty="0" smtClean="0">
                <a:solidFill>
                  <a:schemeClr val="bg1"/>
                </a:solidFill>
                <a:latin typeface="方正兰亭黑简体" panose="02000000000000000000" pitchFamily="2" charset="-122"/>
                <a:ea typeface="方正兰亭粗黑简体" panose="02000000000000000000" pitchFamily="2" charset="-122"/>
              </a:rPr>
              <a:t>app</a:t>
            </a:r>
            <a:r>
              <a:rPr lang="en-US" sz="1400" dirty="0" smtClean="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 </a:t>
            </a:r>
            <a:r>
              <a:rPr lang="en-US" sz="140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but not from </a:t>
            </a:r>
            <a:r>
              <a:rPr lang="en-US" sz="1400" dirty="0" smtClean="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the APIs based </a:t>
            </a:r>
            <a:r>
              <a:rPr lang="en-US" altLang="zh-CN" sz="1400" dirty="0" smtClean="0">
                <a:solidFill>
                  <a:schemeClr val="bg1"/>
                </a:solidFill>
                <a:latin typeface="方正兰亭黑简体" panose="02000000000000000000" pitchFamily="2" charset="-122"/>
                <a:ea typeface="方正兰亭粗黑简体" panose="02000000000000000000" pitchFamily="2" charset="-122"/>
              </a:rPr>
              <a:t>on HMS Core.</a:t>
            </a:r>
            <a:endParaRPr lang="en-US" altLang="zh-CN" sz="1400" dirty="0">
              <a:solidFill>
                <a:schemeClr val="bg1"/>
              </a:solidFill>
              <a:latin typeface="方正兰亭黑简体" panose="02000000000000000000" pitchFamily="2" charset="-122"/>
              <a:ea typeface="方正兰亭粗黑简体" panose="02000000000000000000" pitchFamily="2" charset="-122"/>
            </a:endParaRPr>
          </a:p>
          <a:p>
            <a:pPr>
              <a:lnSpc>
                <a:spcPct val="120000"/>
              </a:lnSpc>
              <a:spcAft>
                <a:spcPts val="1125"/>
              </a:spcAft>
            </a:pPr>
            <a:endParaRPr lang="en-US" altLang="zh-CN" sz="1400" kern="100" dirty="0" smtClean="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endParaRPr>
          </a:p>
          <a:p>
            <a:pPr>
              <a:lnSpc>
                <a:spcPct val="120000"/>
              </a:lnSpc>
              <a:spcAft>
                <a:spcPts val="1125"/>
              </a:spcAft>
            </a:pPr>
            <a:r>
              <a:rPr lang="en-US" sz="1400" b="1"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3. Can individual developers apply for </a:t>
            </a:r>
            <a:r>
              <a:rPr lang="en-US" sz="1400" b="1" dirty="0" err="1">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HiHealth</a:t>
            </a:r>
            <a:r>
              <a:rPr lang="en-US" sz="1400" b="1"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 Kit?</a:t>
            </a:r>
          </a:p>
          <a:p>
            <a:pPr>
              <a:lnSpc>
                <a:spcPct val="120000"/>
              </a:lnSpc>
              <a:spcAft>
                <a:spcPts val="1125"/>
              </a:spcAft>
            </a:pPr>
            <a:r>
              <a:rPr lang="en-US" sz="1400" dirty="0" smtClean="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Java APIs and Cloud APIs in HiHealth Kit are </a:t>
            </a:r>
            <a:r>
              <a:rPr lang="en-US" altLang="zh-CN" sz="140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opened only to enterprise </a:t>
            </a:r>
            <a:r>
              <a:rPr lang="en-US" altLang="zh-CN" sz="1400" dirty="0" smtClean="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developers, and those in HMS Health Kit are </a:t>
            </a:r>
            <a:r>
              <a:rPr lang="en-US" altLang="zh-CN" sz="140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opened to </a:t>
            </a:r>
            <a:r>
              <a:rPr lang="en-US" altLang="zh-CN" sz="1400" dirty="0" smtClean="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rPr>
              <a:t>both to enterprise developers and individual developers.</a:t>
            </a:r>
            <a:endParaRPr lang="en-US" sz="1400" dirty="0">
              <a:solidFill>
                <a:schemeClr val="bg1"/>
              </a:solidFill>
              <a:latin typeface="方正兰亭黑简体" panose="02000000000000000000" pitchFamily="2" charset="-122"/>
              <a:ea typeface="方正兰亭黑简体" panose="02000000000000000000"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0" name="Rectangle 1"/>
          <p:cNvSpPr>
            <a:spLocks noChangeArrowheads="1"/>
          </p:cNvSpPr>
          <p:nvPr/>
        </p:nvSpPr>
        <p:spPr bwMode="auto">
          <a:xfrm>
            <a:off x="420732" y="969951"/>
            <a:ext cx="11412000" cy="5047536"/>
          </a:xfrm>
          <a:prstGeom prst="rect">
            <a:avLst/>
          </a:prstGeom>
          <a:noFill/>
          <a:ln>
            <a:noFill/>
          </a:ln>
          <a:effectLst/>
        </p:spPr>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ts val="0"/>
              </a:spcBef>
              <a:spcAft>
                <a:spcPts val="0"/>
              </a:spcAft>
              <a:buClrTx/>
              <a:buSzTx/>
              <a:buFontTx/>
              <a:buNone/>
            </a:pPr>
            <a:r>
              <a:rPr kumimoji="0" lang="en-US" sz="1300" b="1"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1. What should I do if the "Invalid Credentials" message is returned when calling an API?</a:t>
            </a:r>
          </a:p>
          <a:p>
            <a:pPr marL="0" marR="0" lvl="0" indent="0" algn="l" defTabSz="914400" rtl="0" eaLnBrk="0" fontAlgn="base" latinLnBrk="0" hangingPunct="0">
              <a:spcBef>
                <a:spcPts val="0"/>
              </a:spcBef>
              <a:spcAft>
                <a:spcPts val="0"/>
              </a:spcAft>
              <a:buClrTx/>
              <a:buSzTx/>
              <a:buFontTx/>
              <a:buNone/>
            </a:pPr>
            <a:endParaRPr kumimoji="0" lang="zh-CN" altLang="en-US" sz="1300" b="0" i="0" u="none" strike="noStrike" cap="none" normalizeH="0" baseline="0" dirty="0" smtClean="0">
              <a:ln>
                <a:noFill/>
              </a:ln>
              <a:solidFill>
                <a:schemeClr val="bg1"/>
              </a:solidFill>
              <a:effectLst/>
              <a:latin typeface="方正兰亭黑简体" panose="02000000000000000000" pitchFamily="2" charset="-122"/>
              <a:ea typeface="方正兰亭黑简体" panose="02000000000000000000" pitchFamily="2" charset="-122"/>
            </a:endParaRPr>
          </a:p>
          <a:p>
            <a:pPr marL="0" marR="0" lvl="0" indent="0" algn="l" defTabSz="914400" rtl="0" eaLnBrk="0" fontAlgn="base" latinLnBrk="0" hangingPunct="0">
              <a:spcBef>
                <a:spcPts val="0"/>
              </a:spcBef>
              <a:spcAft>
                <a:spcPts val="0"/>
              </a:spcAft>
              <a:buClrTx/>
              <a:buSzTx/>
              <a:buFontTx/>
              <a:buNone/>
            </a:pPr>
            <a:r>
              <a:rPr kumimoji="0" lang="en-US" sz="13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This message will be returned if the API is being called with an invalid token. Perform the following to troubleshoot:</a:t>
            </a:r>
          </a:p>
          <a:p>
            <a:pPr marL="266700" marR="0" lvl="0" indent="-266700" algn="l" defTabSz="914400" rtl="0" eaLnBrk="0" fontAlgn="base" latinLnBrk="0" hangingPunct="0">
              <a:spcBef>
                <a:spcPts val="0"/>
              </a:spcBef>
              <a:spcAft>
                <a:spcPts val="0"/>
              </a:spcAft>
              <a:buClrTx/>
              <a:buSzTx/>
              <a:buFontTx/>
              <a:buChar char="•"/>
            </a:pPr>
            <a:r>
              <a:rPr kumimoji="0" lang="en-US" sz="13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Verify that you have strictly followed the standard procedure when applying for the token.</a:t>
            </a:r>
          </a:p>
          <a:p>
            <a:pPr marL="266700" marR="0" lvl="0" indent="-266700" algn="l" defTabSz="914400" rtl="0" eaLnBrk="0" fontAlgn="base" latinLnBrk="0" hangingPunct="0">
              <a:spcBef>
                <a:spcPts val="0"/>
              </a:spcBef>
              <a:spcAft>
                <a:spcPts val="0"/>
              </a:spcAft>
              <a:buClrTx/>
              <a:buSzTx/>
              <a:buFontTx/>
              <a:buChar char="•"/>
            </a:pPr>
            <a:r>
              <a:rPr kumimoji="0" lang="en-US" sz="13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If there is nothing wrong with the token application procedure, check whether the token has expired.</a:t>
            </a:r>
          </a:p>
          <a:p>
            <a:pPr marL="0" marR="0" lvl="0" indent="0" algn="l" defTabSz="914400" rtl="0" eaLnBrk="0" fontAlgn="base" latinLnBrk="0" hangingPunct="0">
              <a:spcBef>
                <a:spcPts val="0"/>
              </a:spcBef>
              <a:spcAft>
                <a:spcPts val="0"/>
              </a:spcAft>
              <a:buClrTx/>
              <a:buSzTx/>
              <a:buFontTx/>
              <a:buNone/>
            </a:pPr>
            <a:endParaRPr lang="en-US" altLang="zh-CN" sz="1300" dirty="0">
              <a:solidFill>
                <a:schemeClr val="bg1"/>
              </a:solidFill>
              <a:latin typeface="方正兰亭黑简体" panose="02000000000000000000" pitchFamily="2" charset="-122"/>
              <a:ea typeface="方正兰亭黑简体" panose="02000000000000000000" pitchFamily="2" charset="-122"/>
            </a:endParaRPr>
          </a:p>
          <a:p>
            <a:pPr lvl="0" eaLnBrk="1" fontAlgn="auto" hangingPunct="1">
              <a:spcBef>
                <a:spcPts val="0"/>
              </a:spcBef>
              <a:spcAft>
                <a:spcPts val="0"/>
              </a:spcAft>
            </a:pPr>
            <a:r>
              <a:rPr lang="en-US" sz="1300" b="1" dirty="0">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rPr>
              <a:t>2. What should I do if the "Insufficient Permission: Request had insufficient authentication scopes." message is returned when calling an API?</a:t>
            </a:r>
          </a:p>
          <a:p>
            <a:pPr lvl="0" eaLnBrk="1" fontAlgn="auto" hangingPunct="1">
              <a:spcBef>
                <a:spcPts val="0"/>
              </a:spcBef>
              <a:spcAft>
                <a:spcPts val="0"/>
              </a:spcAft>
            </a:pPr>
            <a:endParaRPr lang="zh-CN" altLang="en-US" sz="1300" b="1" dirty="0">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endParaRPr>
          </a:p>
          <a:p>
            <a:pPr lvl="0" eaLnBrk="1" fontAlgn="auto" hangingPunct="1">
              <a:spcBef>
                <a:spcPts val="0"/>
              </a:spcBef>
              <a:spcAft>
                <a:spcPts val="0"/>
              </a:spcAft>
            </a:pPr>
            <a:r>
              <a:rPr lang="en-US" sz="1300" dirty="0">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rPr>
              <a:t>Related permissions are required for reading and writing data in HUAWEI </a:t>
            </a:r>
            <a:r>
              <a:rPr lang="en-US" sz="1300" dirty="0" err="1">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rPr>
              <a:t>HiHealth</a:t>
            </a:r>
            <a:r>
              <a:rPr lang="en-US" sz="1300" dirty="0">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rPr>
              <a:t> Kit. This message will be returned if the scope permissions are insufficient to support the operation. Make sure that the required permissions have been properly authorized. For example, to create a data source with the data type of </a:t>
            </a:r>
            <a:r>
              <a:rPr lang="en-US" sz="1300" dirty="0" err="1">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rPr>
              <a:t>com.huawei.step_count.cadence</a:t>
            </a:r>
            <a:r>
              <a:rPr lang="en-US" sz="1300" dirty="0">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rPr>
              <a:t>, make sure that your app has been authorized with the https://www.huawei.com/healthkit/step.write permission or https://www.huawei.com/healthkit/step.both permission, or both.</a:t>
            </a:r>
          </a:p>
          <a:p>
            <a:pPr lvl="0">
              <a:spcBef>
                <a:spcPts val="0"/>
              </a:spcBef>
              <a:spcAft>
                <a:spcPts val="0"/>
              </a:spcAft>
            </a:pPr>
            <a:endParaRPr lang="zh-CN" altLang="zh-CN" sz="1300" b="1" dirty="0">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endParaRPr>
          </a:p>
          <a:p>
            <a:pPr lvl="0">
              <a:spcBef>
                <a:spcPts val="0"/>
              </a:spcBef>
              <a:spcAft>
                <a:spcPts val="0"/>
              </a:spcAft>
            </a:pPr>
            <a:r>
              <a:rPr lang="en-US" sz="1300" b="1" dirty="0">
                <a:solidFill>
                  <a:prstClr val="white"/>
                </a:solidFill>
                <a:latin typeface="方正兰亭黑简体" panose="02000000000000000000" pitchFamily="2" charset="-122"/>
              </a:rPr>
              <a:t>3. Why is a "400 Bad Request </a:t>
            </a:r>
            <a:r>
              <a:rPr lang="en-US" sz="1300" b="1" dirty="0" err="1">
                <a:solidFill>
                  <a:prstClr val="white"/>
                </a:solidFill>
                <a:latin typeface="方正兰亭黑简体" panose="02000000000000000000" pitchFamily="2" charset="-122"/>
              </a:rPr>
              <a:t>invalidArgument</a:t>
            </a:r>
            <a:r>
              <a:rPr lang="en-US" sz="1300" b="1" dirty="0">
                <a:solidFill>
                  <a:prstClr val="white"/>
                </a:solidFill>
                <a:latin typeface="方正兰亭黑简体" panose="02000000000000000000" pitchFamily="2" charset="-122"/>
              </a:rPr>
              <a:t>" message returned when the configurations are correct?</a:t>
            </a:r>
          </a:p>
          <a:p>
            <a:pPr lvl="0">
              <a:spcBef>
                <a:spcPts val="0"/>
              </a:spcBef>
              <a:spcAft>
                <a:spcPts val="0"/>
              </a:spcAft>
            </a:pPr>
            <a:endParaRPr lang="zh-CN" altLang="en-US" sz="1300" dirty="0">
              <a:solidFill>
                <a:prstClr val="white"/>
              </a:solidFill>
              <a:latin typeface="方正兰亭黑简体" panose="02000000000000000000" pitchFamily="2" charset="-122"/>
              <a:ea typeface="方正兰亭黑简体" panose="02000000000000000000" pitchFamily="2" charset="-122"/>
            </a:endParaRPr>
          </a:p>
          <a:p>
            <a:pPr lvl="0">
              <a:spcBef>
                <a:spcPts val="0"/>
              </a:spcBef>
              <a:spcAft>
                <a:spcPts val="0"/>
              </a:spcAft>
            </a:pPr>
            <a:r>
              <a:rPr lang="en-US" sz="1300" dirty="0">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rPr>
              <a:t>This message indicates that the parameters in the request are incorrect. If the URL contains user-specified request parameters, check whether the input parameters meet the parameter specifications. If the request body exists, check whether the format and type of the corresponding parameters meet the parameter requirements.</a:t>
            </a:r>
          </a:p>
          <a:p>
            <a:pPr lvl="0">
              <a:spcBef>
                <a:spcPts val="0"/>
              </a:spcBef>
              <a:spcAft>
                <a:spcPts val="0"/>
              </a:spcAft>
            </a:pPr>
            <a:endParaRPr lang="en-US" altLang="zh-CN" sz="1300" dirty="0" smtClean="0">
              <a:solidFill>
                <a:prstClr val="white"/>
              </a:solidFill>
              <a:latin typeface="方正兰亭黑简体" panose="02000000000000000000" pitchFamily="2" charset="-122"/>
              <a:ea typeface="方正兰亭黑简体" panose="02000000000000000000" pitchFamily="2" charset="-122"/>
            </a:endParaRPr>
          </a:p>
          <a:p>
            <a:pPr lvl="0">
              <a:spcBef>
                <a:spcPts val="0"/>
              </a:spcBef>
              <a:spcAft>
                <a:spcPts val="0"/>
              </a:spcAft>
            </a:pPr>
            <a:r>
              <a:rPr lang="en-US" sz="1300" b="1" dirty="0">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rPr>
              <a:t>4. What should I do if an "Application package name (xxx) provided by un-trusted source." message is returned when creating a </a:t>
            </a:r>
            <a:r>
              <a:rPr lang="en-US" sz="1300" b="1" dirty="0" err="1">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rPr>
              <a:t>dataSource</a:t>
            </a:r>
            <a:r>
              <a:rPr lang="en-US" sz="1300" b="1" dirty="0">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rPr>
              <a:t>?</a:t>
            </a:r>
          </a:p>
          <a:p>
            <a:pPr lvl="0">
              <a:spcBef>
                <a:spcPts val="0"/>
              </a:spcBef>
              <a:spcAft>
                <a:spcPts val="0"/>
              </a:spcAft>
            </a:pPr>
            <a:endParaRPr lang="zh-CN" altLang="en-US" sz="1300" dirty="0">
              <a:solidFill>
                <a:prstClr val="white"/>
              </a:solidFill>
              <a:latin typeface="方正兰亭黑简体" panose="02000000000000000000" pitchFamily="2" charset="-122"/>
              <a:ea typeface="方正兰亭黑简体" panose="02000000000000000000" pitchFamily="2" charset="-122"/>
            </a:endParaRPr>
          </a:p>
          <a:p>
            <a:pPr lvl="0">
              <a:spcBef>
                <a:spcPts val="0"/>
              </a:spcBef>
              <a:spcAft>
                <a:spcPts val="0"/>
              </a:spcAft>
            </a:pPr>
            <a:r>
              <a:rPr lang="en-US" sz="1300" dirty="0">
                <a:solidFill>
                  <a:prstClr val="white"/>
                </a:solidFill>
                <a:latin typeface="方正兰亭黑简体" panose="02000000000000000000" pitchFamily="2" charset="-122"/>
                <a:ea typeface="方正兰亭黑简体" panose="02000000000000000000" pitchFamily="2" charset="-122"/>
                <a:cs typeface="宋体" panose="02010600030101010101" pitchFamily="2" charset="-122"/>
              </a:rPr>
              <a:t>The app name you are using has not yet been registered with HUAWEI Developer. Please go to the HUAWEI Developer website and submit a registration request. This issue should be resolved after your request is approved.</a:t>
            </a:r>
          </a:p>
        </p:txBody>
      </p:sp>
      <p:sp>
        <p:nvSpPr>
          <p:cNvPr id="1048931" name="矩形 12"/>
          <p:cNvSpPr/>
          <p:nvPr/>
        </p:nvSpPr>
        <p:spPr>
          <a:xfrm>
            <a:off x="411206" y="520184"/>
            <a:ext cx="9661619" cy="523220"/>
          </a:xfrm>
          <a:prstGeom prst="rect">
            <a:avLst/>
          </a:prstGeom>
        </p:spPr>
        <p:txBody>
          <a:bodyPr wrap="none">
            <a:spAutoFit/>
          </a:bodyPr>
          <a:lstStyle/>
          <a:p>
            <a:pPr lvl="0" eaLnBrk="0" fontAlgn="base" hangingPunct="0">
              <a:spcBef>
                <a:spcPct val="0"/>
              </a:spcBef>
              <a:spcAft>
                <a:spcPct val="0"/>
              </a:spcAft>
            </a:pPr>
            <a:r>
              <a:rPr lang="en-US" sz="2800" dirty="0">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Common FAQ related to the RESTful API for the Cloud</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2" name="矩形 3"/>
          <p:cNvSpPr/>
          <p:nvPr/>
        </p:nvSpPr>
        <p:spPr>
          <a:xfrm>
            <a:off x="1245984" y="330733"/>
            <a:ext cx="6516891" cy="6171433"/>
          </a:xfrm>
          <a:prstGeom prst="rect">
            <a:avLst/>
          </a:prstGeom>
        </p:spPr>
        <p:txBody>
          <a:bodyPr wrap="square">
            <a:spAutoFit/>
          </a:bodyPr>
          <a:lstStyle/>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1. Service overview</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2. </a:t>
            </a:r>
            <a:r>
              <a:rPr lang="en-US" sz="1600" dirty="0" err="1">
                <a:solidFill>
                  <a:schemeClr val="bg1"/>
                </a:solidFill>
                <a:latin typeface="方正兰亭黑简体" panose="02000000000000000000" pitchFamily="2" charset="-122"/>
                <a:ea typeface="方正兰亭粗黑简体" panose="02000000000000000000" pitchFamily="2" charset="-122"/>
              </a:rPr>
              <a:t>HiHealth</a:t>
            </a:r>
            <a:r>
              <a:rPr lang="en-US" sz="1600" dirty="0">
                <a:solidFill>
                  <a:schemeClr val="bg1"/>
                </a:solidFill>
                <a:latin typeface="方正兰亭黑简体" panose="02000000000000000000" pitchFamily="2" charset="-122"/>
                <a:ea typeface="方正兰亭粗黑简体" panose="02000000000000000000" pitchFamily="2" charset="-122"/>
              </a:rPr>
              <a:t> 4.0 architecture</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3. Scenarios</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altLang="zh-CN" sz="1200" dirty="0">
                <a:solidFill>
                  <a:schemeClr val="bg1"/>
                </a:solidFill>
                <a:latin typeface="方正兰亭黑简体" panose="02000000000000000000" pitchFamily="2" charset="-122"/>
                <a:ea typeface="方正兰亭粗黑简体" panose="02000000000000000000" pitchFamily="2" charset="-122"/>
              </a:rPr>
              <a:t>Health Kit based on HMS Core</a:t>
            </a:r>
          </a:p>
          <a:p>
            <a:pPr lvl="2">
              <a:lnSpc>
                <a:spcPct val="140000"/>
              </a:lnSpc>
            </a:pPr>
            <a:r>
              <a:rPr lang="en-US" sz="1200" dirty="0" smtClean="0">
                <a:solidFill>
                  <a:schemeClr val="bg1"/>
                </a:solidFill>
                <a:latin typeface="方正兰亭黑简体" panose="02000000000000000000" pitchFamily="2" charset="-122"/>
                <a:ea typeface="方正兰亭粗黑简体" panose="02000000000000000000" pitchFamily="2" charset="-122"/>
              </a:rPr>
              <a:t>3.3.1 </a:t>
            </a:r>
            <a:r>
              <a:rPr lang="en-US" sz="1200" dirty="0">
                <a:solidFill>
                  <a:schemeClr val="bg1"/>
                </a:solidFill>
                <a:latin typeface="方正兰亭黑简体" panose="02000000000000000000" pitchFamily="2" charset="-122"/>
                <a:ea typeface="方正兰亭粗黑简体" panose="02000000000000000000" pitchFamily="2" charset="-122"/>
              </a:rPr>
              <a:t>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3.3.3 Application method</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4. Data flow diagram and security design</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5. Global rollout</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6. Google benchmarking and roadmap</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7. FAQ</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8. </a:t>
            </a:r>
            <a:r>
              <a:rPr lang="en-US" sz="1600" dirty="0" err="1">
                <a:solidFill>
                  <a:srgbClr val="FF0000"/>
                </a:solidFill>
                <a:latin typeface="方正兰亭黑简体" panose="02000000000000000000" pitchFamily="2" charset="-122"/>
                <a:ea typeface="方正兰亭粗黑简体" panose="02000000000000000000" pitchFamily="2" charset="-122"/>
              </a:rPr>
              <a:t>Codelab</a:t>
            </a:r>
            <a:endParaRPr lang="en-US" sz="1600" dirty="0">
              <a:solidFill>
                <a:srgbClr val="FF0000"/>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3" name="文本框 45"/>
          <p:cNvSpPr txBox="1"/>
          <p:nvPr/>
        </p:nvSpPr>
        <p:spPr>
          <a:xfrm>
            <a:off x="421679" y="529037"/>
            <a:ext cx="11391900" cy="492443"/>
          </a:xfrm>
          <a:prstGeom prst="rect">
            <a:avLst/>
          </a:prstGeom>
        </p:spPr>
        <p:txBody>
          <a:bodyPr vert="horz" wrap="square" lIns="91440" tIns="45720" rIns="91440" bIns="45720" rtlCol="0" anchor="ctr" anchorCtr="0">
            <a:spAutoFit/>
          </a:bodyPr>
          <a:lstStyle>
            <a:defPPr>
              <a:defRPr lang="zh-CN"/>
            </a:defPPr>
            <a:lvl1pPr algn="ctr" defTabSz="959937" hangingPunct="0">
              <a:lnSpc>
                <a:spcPct val="100000"/>
              </a:lnSpc>
              <a:spcBef>
                <a:spcPct val="0"/>
              </a:spcBef>
              <a:buNone/>
              <a:defRPr sz="2800" kern="0" spc="300">
                <a:ln>
                  <a:solidFill>
                    <a:srgbClr val="FFFFFF"/>
                  </a:solidFill>
                </a:ln>
                <a:solidFill>
                  <a:srgbClr val="FFFFFF"/>
                </a:solidFill>
                <a:latin typeface="Huawei Font" panose="020C0503030203020204" pitchFamily="34" charset="0"/>
                <a:ea typeface="方正兰亭黑简体" panose="02000000000000000000" pitchFamily="2" charset="-122"/>
                <a:cs typeface="Huawei Font" panose="020C0503030203020204" pitchFamily="34" charset="0"/>
              </a:defRPr>
            </a:lvl1pPr>
          </a:lstStyle>
          <a:p>
            <a:pPr algn="l"/>
            <a:r>
              <a:rPr lang="en-US" sz="2600" spc="0" dirty="0" err="1">
                <a:solidFill>
                  <a:schemeClr val="bg1"/>
                </a:solidFill>
                <a:latin typeface="方正兰亭黑简体" panose="02000000000000000000" pitchFamily="2" charset="-122"/>
              </a:rPr>
              <a:t>CodeLab</a:t>
            </a:r>
            <a:r>
              <a:rPr lang="en-US" sz="2600" spc="0" dirty="0">
                <a:solidFill>
                  <a:schemeClr val="bg1"/>
                </a:solidFill>
                <a:latin typeface="方正兰亭黑简体" panose="02000000000000000000" pitchFamily="2" charset="-122"/>
              </a:rPr>
              <a:t>: Obtain data to measure the step count in real time</a:t>
            </a:r>
          </a:p>
        </p:txBody>
      </p:sp>
      <p:sp>
        <p:nvSpPr>
          <p:cNvPr id="1048934" name="Rectangle 1"/>
          <p:cNvSpPr>
            <a:spLocks noChangeArrowheads="1"/>
          </p:cNvSpPr>
          <p:nvPr/>
        </p:nvSpPr>
        <p:spPr bwMode="auto">
          <a:xfrm>
            <a:off x="411206" y="1130451"/>
            <a:ext cx="3636919" cy="323165"/>
          </a:xfrm>
          <a:prstGeom prst="rect">
            <a:avLst/>
          </a:prstGeom>
          <a:noFill/>
          <a:ln>
            <a:noFill/>
          </a:ln>
          <a:effectLst/>
        </p:spPr>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pPr>
            <a:r>
              <a:rPr kumimoji="0" lang="en-US" b="1"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1. Run the initial project.</a:t>
            </a:r>
          </a:p>
        </p:txBody>
      </p:sp>
      <p:sp>
        <p:nvSpPr>
          <p:cNvPr id="1048935" name="Rectangle 5"/>
          <p:cNvSpPr>
            <a:spLocks noChangeArrowheads="1"/>
          </p:cNvSpPr>
          <p:nvPr/>
        </p:nvSpPr>
        <p:spPr bwMode="auto">
          <a:xfrm>
            <a:off x="535031" y="1588661"/>
            <a:ext cx="7241366" cy="1292662"/>
          </a:xfrm>
          <a:prstGeom prst="rect">
            <a:avLst/>
          </a:prstGeom>
          <a:solidFill>
            <a:srgbClr val="F7F7F7"/>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a:ln>
                  <a:noFill/>
                </a:ln>
                <a:solidFill>
                  <a:srgbClr val="4183C4"/>
                </a:solidFill>
                <a:latin typeface="方正兰亭黑简体" panose="02000000000000000000" pitchFamily="2" charset="-122"/>
                <a:ea typeface="Helvetica Neue"/>
                <a:hlinkClick r:id="rId2"/>
              </a:rPr>
              <a:t>Download</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 the original framework code</a:t>
            </a:r>
            <a:r>
              <a:rPr kumimoji="0" lang="en-US" sz="1400" b="0" i="0" u="none" strike="noStrike" cap="none" normalizeH="0" baseline="0" dirty="0">
                <a:ln>
                  <a:noFill/>
                </a:ln>
                <a:latin typeface="方正兰亭黑简体" panose="02000000000000000000" pitchFamily="2" charset="-122"/>
                <a:ea typeface="Helvetica Neue"/>
              </a:rPr>
              <a:t>.</a:t>
            </a:r>
          </a:p>
          <a:p>
            <a:pPr marL="0" marR="0" lvl="0" indent="0" algn="l"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a:ln>
                  <a:noFill/>
                </a:ln>
                <a:solidFill>
                  <a:srgbClr val="333333"/>
                </a:solidFill>
                <a:latin typeface="方正兰亭黑简体" panose="02000000000000000000" pitchFamily="2" charset="-122"/>
                <a:ea typeface="Helvetica Neue"/>
              </a:rPr>
              <a:t>Decompress the initial project to:</a:t>
            </a:r>
          </a:p>
          <a:p>
            <a:pPr marL="0" marR="0" lvl="0" indent="0" algn="l"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a:ln>
                  <a:noFill/>
                </a:ln>
                <a:solidFill>
                  <a:srgbClr val="5E6687"/>
                </a:solidFill>
                <a:latin typeface="方正兰亭黑简体" panose="02000000000000000000" pitchFamily="2" charset="-122"/>
              </a:rPr>
              <a:t>D:\codelab\happysport </a:t>
            </a:r>
          </a:p>
          <a:p>
            <a:pPr marL="0" marR="0" lvl="0" indent="0" algn="l" defTabSz="914400" rtl="0" eaLnBrk="0" fontAlgn="base" latinLnBrk="0" hangingPunct="0">
              <a:lnSpc>
                <a:spcPct val="100000"/>
              </a:lnSpc>
              <a:spcBef>
                <a:spcPct val="0"/>
              </a:spcBef>
              <a:spcAft>
                <a:spcPct val="0"/>
              </a:spcAft>
              <a:buClrTx/>
              <a:buSzTx/>
              <a:buFontTx/>
              <a:buNone/>
            </a:pPr>
            <a:r>
              <a:rPr lang="en-US" sz="1400" dirty="0">
                <a:solidFill>
                  <a:srgbClr val="333333"/>
                </a:solidFill>
                <a:latin typeface="方正兰亭黑简体" panose="02000000000000000000" pitchFamily="2" charset="-122"/>
                <a:ea typeface="Helvetica Neue"/>
              </a:rPr>
              <a:t>Use Android Studio to open the </a:t>
            </a:r>
            <a:r>
              <a:rPr lang="en-US" sz="1400" dirty="0" err="1">
                <a:solidFill>
                  <a:srgbClr val="333333"/>
                </a:solidFill>
                <a:latin typeface="方正兰亭黑简体" panose="02000000000000000000" pitchFamily="2" charset="-122"/>
                <a:ea typeface="Helvetica Neue"/>
              </a:rPr>
              <a:t>happysport</a:t>
            </a:r>
            <a:r>
              <a:rPr lang="en-US" sz="1400" dirty="0">
                <a:solidFill>
                  <a:srgbClr val="333333"/>
                </a:solidFill>
                <a:latin typeface="方正兰亭黑简体" panose="02000000000000000000" pitchFamily="2" charset="-122"/>
                <a:ea typeface="Helvetica Neue"/>
              </a:rPr>
              <a:t> project, build and generate the APK file, download the file to the phone, and view the running result. After the app is executed, the UI should display as below</a:t>
            </a:r>
            <a:r>
              <a:rPr lang="en-US" sz="1400" dirty="0" smtClean="0">
                <a:solidFill>
                  <a:srgbClr val="333333"/>
                </a:solidFill>
                <a:latin typeface="方正兰亭黑简体" panose="02000000000000000000" pitchFamily="2" charset="-122"/>
                <a:ea typeface="Helvetica Neue"/>
              </a:rPr>
              <a:t>:</a:t>
            </a:r>
            <a:endParaRPr kumimoji="0" lang="en-US" sz="1400" b="0" i="0" u="none" strike="noStrike" cap="none" normalizeH="0" baseline="0" dirty="0">
              <a:ln>
                <a:noFill/>
              </a:ln>
              <a:solidFill>
                <a:schemeClr val="tx1"/>
              </a:solidFill>
              <a:latin typeface="方正兰亭黑简体" panose="02000000000000000000" pitchFamily="2" charset="-122"/>
            </a:endParaRPr>
          </a:p>
        </p:txBody>
      </p:sp>
      <p:sp>
        <p:nvSpPr>
          <p:cNvPr id="1048936" name="Rectangle 1"/>
          <p:cNvSpPr>
            <a:spLocks noChangeArrowheads="1"/>
          </p:cNvSpPr>
          <p:nvPr/>
        </p:nvSpPr>
        <p:spPr bwMode="auto">
          <a:xfrm>
            <a:off x="411206" y="3016368"/>
            <a:ext cx="3636919" cy="323165"/>
          </a:xfrm>
          <a:prstGeom prst="rect">
            <a:avLst/>
          </a:prstGeom>
          <a:noFill/>
          <a:ln>
            <a:noFill/>
          </a:ln>
          <a:effectLst/>
        </p:spPr>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pPr>
            <a:r>
              <a:rPr kumimoji="0" lang="en-US" b="1"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2. Add the login code.</a:t>
            </a:r>
          </a:p>
        </p:txBody>
      </p:sp>
      <p:sp>
        <p:nvSpPr>
          <p:cNvPr id="1048937" name="Rectangle 8"/>
          <p:cNvSpPr>
            <a:spLocks noChangeArrowheads="1"/>
          </p:cNvSpPr>
          <p:nvPr/>
        </p:nvSpPr>
        <p:spPr bwMode="auto">
          <a:xfrm>
            <a:off x="535031" y="3474578"/>
            <a:ext cx="8611298" cy="2585323"/>
          </a:xfrm>
          <a:prstGeom prst="rect">
            <a:avLst/>
          </a:prstGeom>
          <a:solidFill>
            <a:srgbClr val="FFFFFF"/>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a:ln>
                  <a:noFill/>
                </a:ln>
                <a:solidFill>
                  <a:srgbClr val="333333"/>
                </a:solidFill>
                <a:latin typeface="方正兰亭黑简体" panose="02000000000000000000" pitchFamily="2" charset="-122"/>
                <a:ea typeface="Helvetica Neue"/>
              </a:rPr>
              <a:t>Open the java file from the directory: app\</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src</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\main\java\com\</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huawei</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codelab</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hihealth</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happysport</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utils</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\HiHealthSetup.java. </a:t>
            </a:r>
            <a:r>
              <a:rPr kumimoji="0" lang="en-US" sz="1400" i="0" u="none" strike="noStrike" cap="none" normalizeH="0" baseline="0" dirty="0">
                <a:ln>
                  <a:noFill/>
                </a:ln>
                <a:solidFill>
                  <a:srgbClr val="333333"/>
                </a:solidFill>
                <a:latin typeface="方正兰亭黑简体" panose="02000000000000000000" pitchFamily="2" charset="-122"/>
                <a:ea typeface="Helvetica Neue"/>
              </a:rPr>
              <a:t>Add the login code snippet to replace </a:t>
            </a:r>
            <a:r>
              <a:rPr kumimoji="0" lang="en-US" sz="1400" i="0" u="none" strike="noStrike" cap="none" normalizeH="0" baseline="0" dirty="0" err="1">
                <a:ln>
                  <a:noFill/>
                </a:ln>
                <a:solidFill>
                  <a:srgbClr val="333333"/>
                </a:solidFill>
                <a:latin typeface="方正兰亭黑简体" panose="02000000000000000000" pitchFamily="2" charset="-122"/>
                <a:ea typeface="Helvetica Neue"/>
              </a:rPr>
              <a:t>TODO:login</a:t>
            </a:r>
            <a:r>
              <a:rPr kumimoji="0" lang="en-US" sz="140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a:ln>
                  <a:noFill/>
                </a:ln>
                <a:solidFill>
                  <a:schemeClr val="tx1"/>
                </a:solidFill>
                <a:latin typeface="方正兰亭黑简体" panose="02000000000000000000" pitchFamily="2" charset="-122"/>
              </a:rPr>
              <a:t> </a:t>
            </a:r>
          </a:p>
          <a:p>
            <a:pPr lvl="0"/>
            <a:r>
              <a:rPr lang="en-US" sz="1400" i="1" dirty="0" err="1">
                <a:latin typeface="方正兰亭黑简体" panose="02000000000000000000" pitchFamily="2" charset="-122"/>
              </a:rPr>
              <a:t>HuaweiIdSignInOptions</a:t>
            </a:r>
            <a:r>
              <a:rPr lang="en-US" sz="1400" i="1" dirty="0">
                <a:latin typeface="方正兰亭黑简体" panose="02000000000000000000" pitchFamily="2" charset="-122"/>
              </a:rPr>
              <a:t> </a:t>
            </a:r>
            <a:r>
              <a:rPr lang="en-US" sz="1400" i="1" dirty="0" err="1">
                <a:latin typeface="方正兰亭黑简体" panose="02000000000000000000" pitchFamily="2" charset="-122"/>
              </a:rPr>
              <a:t>signInOptions</a:t>
            </a:r>
            <a:r>
              <a:rPr lang="en-US" sz="1400" i="1" dirty="0">
                <a:latin typeface="方正兰亭黑简体" panose="02000000000000000000" pitchFamily="2" charset="-122"/>
              </a:rPr>
              <a:t> =</a:t>
            </a:r>
          </a:p>
          <a:p>
            <a:pPr lvl="0"/>
            <a:r>
              <a:rPr lang="en-US" sz="1400" i="1" dirty="0">
                <a:latin typeface="方正兰亭黑简体" panose="02000000000000000000" pitchFamily="2" charset="-122"/>
              </a:rPr>
              <a:t>        new </a:t>
            </a:r>
            <a:r>
              <a:rPr lang="en-US" sz="1400" i="1" dirty="0" err="1">
                <a:latin typeface="方正兰亭黑简体" panose="02000000000000000000" pitchFamily="2" charset="-122"/>
              </a:rPr>
              <a:t>HuaweiIdSignInOptions.Builder</a:t>
            </a:r>
            <a:r>
              <a:rPr lang="en-US" sz="1400" i="1" dirty="0">
                <a:latin typeface="方正兰亭黑简体" panose="02000000000000000000" pitchFamily="2" charset="-122"/>
              </a:rPr>
              <a:t>(</a:t>
            </a:r>
            <a:r>
              <a:rPr lang="en-US" sz="1400" i="1" dirty="0" err="1">
                <a:latin typeface="方正兰亭黑简体" panose="02000000000000000000" pitchFamily="2" charset="-122"/>
              </a:rPr>
              <a:t>HuaweiIdSignInOptions.DEFAULT_SIGN_IN</a:t>
            </a:r>
            <a:r>
              <a:rPr lang="en-US" sz="1400" i="1" dirty="0">
                <a:latin typeface="方正兰亭黑简体" panose="02000000000000000000" pitchFamily="2" charset="-122"/>
              </a:rPr>
              <a:t>).build();</a:t>
            </a:r>
          </a:p>
          <a:p>
            <a:pPr lvl="0"/>
            <a:r>
              <a:rPr lang="en-US" sz="1400" i="1" dirty="0" err="1">
                <a:latin typeface="方正兰亭黑简体" panose="02000000000000000000" pitchFamily="2" charset="-122"/>
              </a:rPr>
              <a:t>mHuaweiSignInClient</a:t>
            </a:r>
            <a:r>
              <a:rPr lang="en-US" sz="1400" i="1" dirty="0">
                <a:latin typeface="方正兰亭黑简体" panose="02000000000000000000" pitchFamily="2" charset="-122"/>
              </a:rPr>
              <a:t> = </a:t>
            </a:r>
            <a:r>
              <a:rPr lang="en-US" sz="1400" i="1" dirty="0" err="1">
                <a:latin typeface="方正兰亭黑简体" panose="02000000000000000000" pitchFamily="2" charset="-122"/>
              </a:rPr>
              <a:t>HuaweiIdSignIn.getClient</a:t>
            </a:r>
            <a:r>
              <a:rPr lang="en-US" sz="1400" i="1" dirty="0">
                <a:latin typeface="方正兰亭黑简体" panose="02000000000000000000" pitchFamily="2" charset="-122"/>
              </a:rPr>
              <a:t>(</a:t>
            </a:r>
            <a:r>
              <a:rPr lang="en-US" sz="1400" i="1" dirty="0" err="1">
                <a:latin typeface="方正兰亭黑简体" panose="02000000000000000000" pitchFamily="2" charset="-122"/>
              </a:rPr>
              <a:t>activity.getApplicationContext</a:t>
            </a:r>
            <a:r>
              <a:rPr lang="en-US" sz="1400" i="1" dirty="0">
                <a:latin typeface="方正兰亭黑简体" panose="02000000000000000000" pitchFamily="2" charset="-122"/>
              </a:rPr>
              <a:t>(), </a:t>
            </a:r>
            <a:r>
              <a:rPr lang="en-US" sz="1400" i="1" dirty="0" err="1">
                <a:latin typeface="方正兰亭黑简体" panose="02000000000000000000" pitchFamily="2" charset="-122"/>
              </a:rPr>
              <a:t>signInOptions</a:t>
            </a:r>
            <a:r>
              <a:rPr lang="en-US" sz="1400" i="1" dirty="0">
                <a:latin typeface="方正兰亭黑简体" panose="02000000000000000000" pitchFamily="2" charset="-122"/>
              </a:rPr>
              <a:t>);</a:t>
            </a:r>
          </a:p>
          <a:p>
            <a:pPr lvl="0"/>
            <a:r>
              <a:rPr lang="en-US" sz="1400" i="1" dirty="0" err="1">
                <a:latin typeface="方正兰亭黑简体" panose="02000000000000000000" pitchFamily="2" charset="-122"/>
              </a:rPr>
              <a:t>mAccount</a:t>
            </a:r>
            <a:r>
              <a:rPr lang="en-US" sz="1400" i="1" dirty="0">
                <a:latin typeface="方正兰亭黑简体" panose="02000000000000000000" pitchFamily="2" charset="-122"/>
              </a:rPr>
              <a:t> = </a:t>
            </a:r>
            <a:r>
              <a:rPr lang="en-US" sz="1400" i="1" dirty="0" err="1">
                <a:latin typeface="方正兰亭黑简体" panose="02000000000000000000" pitchFamily="2" charset="-122"/>
              </a:rPr>
              <a:t>HuaweiIdSignIn.getLastSignedInAccount</a:t>
            </a:r>
            <a:r>
              <a:rPr lang="en-US" sz="1400" i="1" dirty="0">
                <a:latin typeface="方正兰亭黑简体" panose="02000000000000000000" pitchFamily="2" charset="-122"/>
              </a:rPr>
              <a:t>(</a:t>
            </a:r>
            <a:r>
              <a:rPr lang="en-US" sz="1400" i="1" dirty="0" err="1">
                <a:latin typeface="方正兰亭黑简体" panose="02000000000000000000" pitchFamily="2" charset="-122"/>
              </a:rPr>
              <a:t>activity.getApplicationContext</a:t>
            </a:r>
            <a:r>
              <a:rPr lang="en-US" sz="1400" i="1" dirty="0">
                <a:latin typeface="方正兰亭黑简体" panose="02000000000000000000" pitchFamily="2" charset="-122"/>
              </a:rPr>
              <a:t>());</a:t>
            </a:r>
          </a:p>
          <a:p>
            <a:pPr lvl="0"/>
            <a:r>
              <a:rPr lang="en-US" sz="1400" i="1" dirty="0">
                <a:latin typeface="方正兰亭黑简体" panose="02000000000000000000" pitchFamily="2" charset="-122"/>
              </a:rPr>
              <a:t>if (</a:t>
            </a:r>
            <a:r>
              <a:rPr lang="en-US" sz="1400" i="1" dirty="0" err="1">
                <a:latin typeface="方正兰亭黑简体" panose="02000000000000000000" pitchFamily="2" charset="-122"/>
              </a:rPr>
              <a:t>mAccount</a:t>
            </a:r>
            <a:r>
              <a:rPr lang="en-US" sz="1400" i="1" dirty="0">
                <a:latin typeface="方正兰亭黑简体" panose="02000000000000000000" pitchFamily="2" charset="-122"/>
              </a:rPr>
              <a:t> == null) {</a:t>
            </a:r>
          </a:p>
          <a:p>
            <a:pPr lvl="0"/>
            <a:r>
              <a:rPr lang="en-US" sz="1400" i="1" dirty="0">
                <a:latin typeface="方正兰亭黑简体" panose="02000000000000000000" pitchFamily="2" charset="-122"/>
              </a:rPr>
              <a:t>    Intent </a:t>
            </a:r>
            <a:r>
              <a:rPr lang="en-US" sz="1400" i="1" dirty="0" err="1">
                <a:latin typeface="方正兰亭黑简体" panose="02000000000000000000" pitchFamily="2" charset="-122"/>
              </a:rPr>
              <a:t>signInIntent</a:t>
            </a:r>
            <a:r>
              <a:rPr lang="en-US" sz="1400" i="1" dirty="0">
                <a:latin typeface="方正兰亭黑简体" panose="02000000000000000000" pitchFamily="2" charset="-122"/>
              </a:rPr>
              <a:t> = </a:t>
            </a:r>
            <a:r>
              <a:rPr lang="en-US" sz="1400" i="1" dirty="0" err="1">
                <a:latin typeface="方正兰亭黑简体" panose="02000000000000000000" pitchFamily="2" charset="-122"/>
              </a:rPr>
              <a:t>mHuaweiSignInClient.getSignInIntent</a:t>
            </a:r>
            <a:r>
              <a:rPr lang="en-US" sz="1400" i="1" dirty="0">
                <a:latin typeface="方正兰亭黑简体" panose="02000000000000000000" pitchFamily="2" charset="-122"/>
              </a:rPr>
              <a:t>();</a:t>
            </a:r>
          </a:p>
          <a:p>
            <a:pPr lvl="0"/>
            <a:r>
              <a:rPr lang="en-US" sz="1400" i="1" dirty="0">
                <a:latin typeface="方正兰亭黑简体" panose="02000000000000000000" pitchFamily="2" charset="-122"/>
              </a:rPr>
              <a:t>    </a:t>
            </a:r>
            <a:r>
              <a:rPr lang="en-US" sz="1400" i="1" dirty="0" err="1">
                <a:latin typeface="方正兰亭黑简体" panose="02000000000000000000" pitchFamily="2" charset="-122"/>
              </a:rPr>
              <a:t>activity.startActivityForResult</a:t>
            </a:r>
            <a:r>
              <a:rPr lang="en-US" sz="1400" i="1" dirty="0">
                <a:latin typeface="方正兰亭黑简体" panose="02000000000000000000" pitchFamily="2" charset="-122"/>
              </a:rPr>
              <a:t>(</a:t>
            </a:r>
            <a:r>
              <a:rPr lang="en-US" sz="1400" i="1" dirty="0" err="1">
                <a:latin typeface="方正兰亭黑简体" panose="02000000000000000000" pitchFamily="2" charset="-122"/>
              </a:rPr>
              <a:t>signInIntent</a:t>
            </a:r>
            <a:r>
              <a:rPr lang="en-US" sz="1400" i="1" dirty="0">
                <a:latin typeface="方正兰亭黑简体" panose="02000000000000000000" pitchFamily="2" charset="-122"/>
              </a:rPr>
              <a:t>, REQUEST_CODE_LOGIN);</a:t>
            </a:r>
          </a:p>
          <a:p>
            <a:pPr lvl="0"/>
            <a:r>
              <a:rPr lang="en-US" sz="1400" i="1" dirty="0">
                <a:latin typeface="方正兰亭黑简体" panose="02000000000000000000" pitchFamily="2" charset="-122"/>
              </a:rPr>
              <a:t>} </a:t>
            </a:r>
          </a:p>
          <a:p>
            <a:pPr lvl="0"/>
            <a:r>
              <a:rPr lang="en-US" sz="1400" dirty="0">
                <a:latin typeface="方正兰亭黑简体" panose="02000000000000000000" pitchFamily="2" charset="-122"/>
              </a:rPr>
              <a:t>The code implements login verification</a:t>
            </a:r>
            <a:r>
              <a:rPr lang="en-US" sz="1400" dirty="0" smtClean="0">
                <a:latin typeface="方正兰亭黑简体" panose="02000000000000000000" pitchFamily="2" charset="-122"/>
              </a:rPr>
              <a:t>. </a:t>
            </a:r>
            <a:r>
              <a:rPr lang="en-US" altLang="zh-CN" sz="1400" dirty="0">
                <a:latin typeface="方正兰亭黑简体" panose="02000000000000000000" pitchFamily="2" charset="-122"/>
                <a:ea typeface="方正兰亭黑简体" panose="02000000000000000000" pitchFamily="2" charset="-122"/>
              </a:rPr>
              <a:t>A login window </a:t>
            </a:r>
            <a:r>
              <a:rPr lang="en-US" altLang="zh-CN" sz="1400" dirty="0" smtClean="0">
                <a:latin typeface="方正兰亭黑简体" panose="02000000000000000000" pitchFamily="2" charset="-122"/>
                <a:ea typeface="方正兰亭黑简体" panose="02000000000000000000" pitchFamily="2" charset="-122"/>
              </a:rPr>
              <a:t>will </a:t>
            </a:r>
            <a:r>
              <a:rPr lang="en-US" altLang="zh-CN" sz="1400" dirty="0">
                <a:latin typeface="方正兰亭黑简体" panose="02000000000000000000" pitchFamily="2" charset="-122"/>
                <a:ea typeface="方正兰亭黑简体" panose="02000000000000000000" pitchFamily="2" charset="-122"/>
              </a:rPr>
              <a:t>display if the user is not yet logged in.</a:t>
            </a:r>
            <a:endParaRPr lang="en-US" sz="1400" dirty="0">
              <a:latin typeface="方正兰亭黑简体" panose="02000000000000000000" pitchFamily="2" charset="-122"/>
            </a:endParaRPr>
          </a:p>
        </p:txBody>
      </p:sp>
      <p:pic>
        <p:nvPicPr>
          <p:cNvPr id="4098" name="Picture 2" descr="main_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400" y="1695132"/>
            <a:ext cx="2117179" cy="439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矩形 1"/>
          <p:cNvSpPr/>
          <p:nvPr/>
        </p:nvSpPr>
        <p:spPr>
          <a:xfrm>
            <a:off x="409290" y="381953"/>
            <a:ext cx="11205116" cy="1200329"/>
          </a:xfrm>
          <a:prstGeom prst="rect">
            <a:avLst/>
          </a:prstGeom>
        </p:spPr>
        <p:txBody>
          <a:bodyPr wrap="square">
            <a:spAutoFit/>
          </a:bodyPr>
          <a:lstStyle/>
          <a:p>
            <a:pPr>
              <a:lnSpc>
                <a:spcPct val="150000"/>
              </a:lnSpc>
            </a:pPr>
            <a:r>
              <a:rPr lang="en-US" sz="2800" dirty="0">
                <a:solidFill>
                  <a:schemeClr val="bg1"/>
                </a:solidFill>
                <a:latin typeface="方正兰亭黑简体" panose="02000000000000000000" pitchFamily="2" charset="-122"/>
                <a:ea typeface="方正兰亭粗黑简体" panose="02000000000000000000" pitchFamily="2" charset="-122"/>
              </a:rPr>
              <a:t>Huawei solution: </a:t>
            </a:r>
            <a:r>
              <a:rPr lang="en-US" sz="2800" dirty="0" smtClean="0">
                <a:solidFill>
                  <a:schemeClr val="bg1"/>
                </a:solidFill>
                <a:latin typeface="方正兰亭黑简体" panose="02000000000000000000" pitchFamily="2" charset="-122"/>
                <a:ea typeface="方正兰亭粗黑简体" panose="02000000000000000000" pitchFamily="2" charset="-122"/>
              </a:rPr>
              <a:t>HiHealth</a:t>
            </a:r>
            <a:endParaRPr lang="en-US" sz="2800" dirty="0">
              <a:solidFill>
                <a:schemeClr val="bg1"/>
              </a:solidFill>
              <a:latin typeface="方正兰亭黑简体" panose="02000000000000000000" pitchFamily="2" charset="-122"/>
              <a:ea typeface="方正兰亭粗黑简体" panose="02000000000000000000" pitchFamily="2" charset="-122"/>
            </a:endParaRPr>
          </a:p>
          <a:p>
            <a:pPr>
              <a:lnSpc>
                <a:spcPct val="150000"/>
              </a:lnSpc>
            </a:pPr>
            <a:r>
              <a:rPr lang="en-US" sz="2000" i="1" dirty="0">
                <a:solidFill>
                  <a:schemeClr val="bg1"/>
                </a:solidFill>
                <a:latin typeface="方正兰亭黑简体" panose="02000000000000000000" pitchFamily="2" charset="-122"/>
                <a:ea typeface="方正兰亭粗黑简体" panose="02000000000000000000" pitchFamily="2" charset="-122"/>
              </a:rPr>
              <a:t>An open platform for fitness and health industry.</a:t>
            </a:r>
          </a:p>
        </p:txBody>
      </p:sp>
      <p:grpSp>
        <p:nvGrpSpPr>
          <p:cNvPr id="61" name="成组"/>
          <p:cNvGrpSpPr/>
          <p:nvPr/>
        </p:nvGrpSpPr>
        <p:grpSpPr>
          <a:xfrm>
            <a:off x="6045946" y="2266512"/>
            <a:ext cx="647701" cy="1435294"/>
            <a:chOff x="0" y="0"/>
            <a:chExt cx="647700" cy="1435293"/>
          </a:xfrm>
        </p:grpSpPr>
        <p:sp>
          <p:nvSpPr>
            <p:cNvPr id="1048589" name="圆角矩形"/>
            <p:cNvSpPr/>
            <p:nvPr/>
          </p:nvSpPr>
          <p:spPr>
            <a:xfrm>
              <a:off x="24776" y="1318491"/>
              <a:ext cx="598148" cy="93850"/>
            </a:xfrm>
            <a:prstGeom prst="roundRect">
              <a:avLst>
                <a:gd name="adj" fmla="val 50000"/>
              </a:avLst>
            </a:prstGeom>
            <a:solidFill>
              <a:srgbClr val="FFFFFF"/>
            </a:solidFill>
            <a:ln w="12700" cap="flat">
              <a:noFill/>
              <a:miter lim="400000"/>
            </a:ln>
            <a:effectLst/>
          </p:spPr>
          <p:txBody>
            <a:bodyPr wrap="square" lIns="365759" tIns="365759" rIns="365759" bIns="365759" numCol="1" anchor="t">
              <a:noAutofit/>
            </a:bodyPr>
            <a:lstStyle/>
            <a:p>
              <a:pPr defTabSz="1521352">
                <a:defRPr sz="5600" b="0">
                  <a:solidFill>
                    <a:srgbClr val="000000"/>
                  </a:solidFill>
                  <a:latin typeface="+mn-lt"/>
                  <a:ea typeface="+mn-ea"/>
                  <a:cs typeface="+mn-cs"/>
                  <a:sym typeface="Helvetica Neue Medium"/>
                </a:defRPr>
              </a:pPr>
              <a:endParaRPr dirty="0">
                <a:latin typeface="方正兰亭黑简体" panose="02000000000000000000" pitchFamily="2" charset="-122"/>
              </a:endParaRPr>
            </a:p>
          </p:txBody>
        </p:sp>
        <p:sp>
          <p:nvSpPr>
            <p:cNvPr id="1048590" name="圆角矩形"/>
            <p:cNvSpPr/>
            <p:nvPr/>
          </p:nvSpPr>
          <p:spPr>
            <a:xfrm>
              <a:off x="27923" y="25846"/>
              <a:ext cx="585560" cy="93850"/>
            </a:xfrm>
            <a:prstGeom prst="roundRect">
              <a:avLst>
                <a:gd name="adj" fmla="val 50000"/>
              </a:avLst>
            </a:prstGeom>
            <a:solidFill>
              <a:srgbClr val="FFFFFF"/>
            </a:solidFill>
            <a:ln w="12700" cap="flat">
              <a:noFill/>
              <a:miter lim="400000"/>
            </a:ln>
            <a:effectLst/>
          </p:spPr>
          <p:txBody>
            <a:bodyPr wrap="square" lIns="365759" tIns="365759" rIns="365759" bIns="365759" numCol="1" anchor="t">
              <a:noAutofit/>
            </a:bodyPr>
            <a:lstStyle/>
            <a:p>
              <a:pPr defTabSz="1521352">
                <a:defRPr sz="5600" b="0">
                  <a:solidFill>
                    <a:srgbClr val="000000"/>
                  </a:solidFill>
                  <a:latin typeface="+mn-lt"/>
                  <a:ea typeface="+mn-ea"/>
                  <a:cs typeface="+mn-cs"/>
                  <a:sym typeface="Helvetica Neue Medium"/>
                </a:defRPr>
              </a:pPr>
              <a:endParaRPr dirty="0">
                <a:latin typeface="方正兰亭黑简体" panose="02000000000000000000" pitchFamily="2" charset="-122"/>
              </a:endParaRPr>
            </a:p>
          </p:txBody>
        </p:sp>
        <p:pic>
          <p:nvPicPr>
            <p:cNvPr id="2097157" name="1E062B93-1E0C-4E1F-8014-8F9B398AF30F.jpg" descr="1E062B93-1E0C-4E1F-8014-8F9B398AF30F.jpg"/>
            <p:cNvPicPr>
              <a:picLocks noChangeAspect="1"/>
            </p:cNvPicPr>
            <p:nvPr/>
          </p:nvPicPr>
          <p:blipFill>
            <a:blip r:embed="rId3"/>
            <a:srcRect l="1647" r="1647"/>
            <a:stretch>
              <a:fillRect/>
            </a:stretch>
          </p:blipFill>
          <p:spPr>
            <a:xfrm>
              <a:off x="17207" y="42603"/>
              <a:ext cx="601783" cy="1313709"/>
            </a:xfrm>
            <a:prstGeom prst="rect">
              <a:avLst/>
            </a:prstGeom>
            <a:ln w="12700" cap="flat">
              <a:noFill/>
              <a:miter lim="400000"/>
            </a:ln>
            <a:effectLst/>
          </p:spPr>
        </p:pic>
        <p:pic>
          <p:nvPicPr>
            <p:cNvPr id="2097158" name="font_blank.psd" descr="font_blank.psd"/>
            <p:cNvPicPr>
              <a:picLocks noChangeAspect="1"/>
            </p:cNvPicPr>
            <p:nvPr/>
          </p:nvPicPr>
          <p:blipFill>
            <a:blip r:embed="rId4"/>
            <a:stretch>
              <a:fillRect/>
            </a:stretch>
          </p:blipFill>
          <p:spPr>
            <a:xfrm>
              <a:off x="0" y="0"/>
              <a:ext cx="647700" cy="1435294"/>
            </a:xfrm>
            <a:prstGeom prst="rect">
              <a:avLst/>
            </a:prstGeom>
            <a:ln w="12700" cap="flat">
              <a:noFill/>
              <a:miter lim="400000"/>
            </a:ln>
            <a:effectLst/>
          </p:spPr>
        </p:pic>
      </p:grpSp>
      <p:sp>
        <p:nvSpPr>
          <p:cNvPr id="1048591" name="圆角矩形 12"/>
          <p:cNvSpPr/>
          <p:nvPr/>
        </p:nvSpPr>
        <p:spPr>
          <a:xfrm>
            <a:off x="1218813" y="5040534"/>
            <a:ext cx="5794427" cy="928760"/>
          </a:xfrm>
          <a:prstGeom prst="roundRect">
            <a:avLst>
              <a:gd name="adj" fmla="val 0"/>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方正兰亭黑简体" panose="02000000000000000000" pitchFamily="2" charset="-122"/>
                <a:ea typeface="方正兰亭粗黑简体" panose="02000000000000000000" pitchFamily="2" charset="-122"/>
              </a:rPr>
              <a:t>Huawei HiHealth</a:t>
            </a:r>
          </a:p>
        </p:txBody>
      </p:sp>
      <p:pic>
        <p:nvPicPr>
          <p:cNvPr id="2097159" name="图像" descr="图像"/>
          <p:cNvPicPr>
            <a:picLocks noChangeAspect="1"/>
          </p:cNvPicPr>
          <p:nvPr/>
        </p:nvPicPr>
        <p:blipFill>
          <a:blip r:embed="rId5"/>
          <a:stretch>
            <a:fillRect/>
          </a:stretch>
        </p:blipFill>
        <p:spPr>
          <a:xfrm>
            <a:off x="7086927" y="2593160"/>
            <a:ext cx="879748" cy="781998"/>
          </a:xfrm>
          <a:prstGeom prst="rect">
            <a:avLst/>
          </a:prstGeom>
          <a:ln w="12700">
            <a:miter lim="400000"/>
          </a:ln>
        </p:spPr>
      </p:pic>
      <p:pic>
        <p:nvPicPr>
          <p:cNvPr id="2097160" name="800_800_1559804765264mp.png" descr="800_800_1559804765264mp.png"/>
          <p:cNvPicPr>
            <a:picLocks noChangeAspect="1"/>
          </p:cNvPicPr>
          <p:nvPr/>
        </p:nvPicPr>
        <p:blipFill>
          <a:blip r:embed="rId6"/>
          <a:stretch>
            <a:fillRect/>
          </a:stretch>
        </p:blipFill>
        <p:spPr>
          <a:xfrm>
            <a:off x="1459090" y="2628525"/>
            <a:ext cx="914401" cy="914401"/>
          </a:xfrm>
          <a:prstGeom prst="rect">
            <a:avLst/>
          </a:prstGeom>
          <a:ln w="12700">
            <a:miter lim="400000"/>
          </a:ln>
        </p:spPr>
      </p:pic>
      <p:cxnSp>
        <p:nvCxnSpPr>
          <p:cNvPr id="3145728" name="直接箭头连接符 20"/>
          <p:cNvCxnSpPr>
            <a:cxnSpLocks/>
          </p:cNvCxnSpPr>
          <p:nvPr/>
        </p:nvCxnSpPr>
        <p:spPr>
          <a:xfrm>
            <a:off x="1906606" y="4072966"/>
            <a:ext cx="5751" cy="7257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29" name="直接箭头连接符 22"/>
          <p:cNvCxnSpPr>
            <a:cxnSpLocks/>
          </p:cNvCxnSpPr>
          <p:nvPr/>
        </p:nvCxnSpPr>
        <p:spPr>
          <a:xfrm flipH="1">
            <a:off x="2478449" y="2271569"/>
            <a:ext cx="935293" cy="48955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97161" name="图像" descr="图像"/>
          <p:cNvPicPr>
            <a:picLocks noChangeAspect="1"/>
          </p:cNvPicPr>
          <p:nvPr/>
        </p:nvPicPr>
        <p:blipFill rotWithShape="1">
          <a:blip r:embed="rId5"/>
          <a:srcRect r="69727"/>
          <a:stretch>
            <a:fillRect/>
          </a:stretch>
        </p:blipFill>
        <p:spPr>
          <a:xfrm>
            <a:off x="3948364" y="1751386"/>
            <a:ext cx="298644" cy="876894"/>
          </a:xfrm>
          <a:prstGeom prst="rect">
            <a:avLst/>
          </a:prstGeom>
          <a:ln w="12700">
            <a:miter lim="400000"/>
          </a:ln>
        </p:spPr>
      </p:pic>
      <p:sp>
        <p:nvSpPr>
          <p:cNvPr id="1048592" name="矩形 25"/>
          <p:cNvSpPr/>
          <p:nvPr/>
        </p:nvSpPr>
        <p:spPr>
          <a:xfrm>
            <a:off x="3739058" y="2628525"/>
            <a:ext cx="849877" cy="423129"/>
          </a:xfrm>
          <a:prstGeom prst="rect">
            <a:avLst/>
          </a:prstGeom>
        </p:spPr>
        <p:txBody>
          <a:bodyPr wrap="square">
            <a:spAutoFit/>
          </a:bodyPr>
          <a:lstStyle/>
          <a:p>
            <a:pPr>
              <a:lnSpc>
                <a:spcPct val="150000"/>
              </a:lnSpc>
            </a:pPr>
            <a:r>
              <a:rPr lang="en-US" sz="1600" dirty="0">
                <a:solidFill>
                  <a:schemeClr val="bg1"/>
                </a:solidFill>
                <a:latin typeface="方正兰亭黑简体" panose="02000000000000000000" pitchFamily="2" charset="-122"/>
                <a:ea typeface="方正兰亭粗黑简体" panose="02000000000000000000" pitchFamily="2" charset="-122"/>
              </a:rPr>
              <a:t>Users</a:t>
            </a:r>
          </a:p>
        </p:txBody>
      </p:sp>
      <p:sp>
        <p:nvSpPr>
          <p:cNvPr id="1048593" name="矩形 26"/>
          <p:cNvSpPr/>
          <p:nvPr/>
        </p:nvSpPr>
        <p:spPr>
          <a:xfrm>
            <a:off x="1355025" y="3566876"/>
            <a:ext cx="1468808" cy="423129"/>
          </a:xfrm>
          <a:prstGeom prst="rect">
            <a:avLst/>
          </a:prstGeom>
        </p:spPr>
        <p:txBody>
          <a:bodyPr wrap="square">
            <a:spAutoFit/>
          </a:bodyPr>
          <a:lstStyle/>
          <a:p>
            <a:pPr>
              <a:lnSpc>
                <a:spcPct val="150000"/>
              </a:lnSpc>
            </a:pPr>
            <a:r>
              <a:rPr lang="en-US" sz="1600" dirty="0">
                <a:solidFill>
                  <a:schemeClr val="bg1"/>
                </a:solidFill>
                <a:latin typeface="方正兰亭黑简体" panose="02000000000000000000" pitchFamily="2" charset="-122"/>
                <a:ea typeface="方正兰亭粗黑简体" panose="02000000000000000000" pitchFamily="2" charset="-122"/>
              </a:rPr>
              <a:t>Devices</a:t>
            </a:r>
          </a:p>
        </p:txBody>
      </p:sp>
      <p:sp>
        <p:nvSpPr>
          <p:cNvPr id="1048594" name="矩形 27"/>
          <p:cNvSpPr/>
          <p:nvPr/>
        </p:nvSpPr>
        <p:spPr>
          <a:xfrm>
            <a:off x="6352523" y="3610221"/>
            <a:ext cx="1468808" cy="423129"/>
          </a:xfrm>
          <a:prstGeom prst="rect">
            <a:avLst/>
          </a:prstGeom>
        </p:spPr>
        <p:txBody>
          <a:bodyPr wrap="square">
            <a:spAutoFit/>
          </a:bodyPr>
          <a:lstStyle/>
          <a:p>
            <a:pPr algn="ctr">
              <a:lnSpc>
                <a:spcPct val="150000"/>
              </a:lnSpc>
            </a:pPr>
            <a:r>
              <a:rPr lang="en-US" sz="1600" dirty="0">
                <a:solidFill>
                  <a:schemeClr val="bg1"/>
                </a:solidFill>
                <a:latin typeface="方正兰亭黑简体" panose="02000000000000000000" pitchFamily="2" charset="-122"/>
                <a:ea typeface="方正兰亭粗黑简体" panose="02000000000000000000" pitchFamily="2" charset="-122"/>
              </a:rPr>
              <a:t>APPs</a:t>
            </a:r>
          </a:p>
        </p:txBody>
      </p:sp>
      <p:cxnSp>
        <p:nvCxnSpPr>
          <p:cNvPr id="3145730" name="直接箭头连接符 36"/>
          <p:cNvCxnSpPr>
            <a:cxnSpLocks/>
          </p:cNvCxnSpPr>
          <p:nvPr/>
        </p:nvCxnSpPr>
        <p:spPr>
          <a:xfrm flipH="1" flipV="1">
            <a:off x="4715697" y="2266512"/>
            <a:ext cx="1012196" cy="42370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45731" name="直接箭头连接符 40"/>
          <p:cNvCxnSpPr>
            <a:cxnSpLocks/>
          </p:cNvCxnSpPr>
          <p:nvPr/>
        </p:nvCxnSpPr>
        <p:spPr>
          <a:xfrm flipV="1">
            <a:off x="6364045" y="4013606"/>
            <a:ext cx="0" cy="84447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8595" name="矩形 45"/>
          <p:cNvSpPr/>
          <p:nvPr/>
        </p:nvSpPr>
        <p:spPr>
          <a:xfrm rot="19938579">
            <a:off x="2485682" y="2099687"/>
            <a:ext cx="849877" cy="340414"/>
          </a:xfrm>
          <a:prstGeom prst="rect">
            <a:avLst/>
          </a:prstGeom>
        </p:spPr>
        <p:txBody>
          <a:bodyPr wrap="square">
            <a:spAutoFit/>
          </a:bodyPr>
          <a:lstStyle/>
          <a:p>
            <a:pPr algn="ctr">
              <a:lnSpc>
                <a:spcPct val="150000"/>
              </a:lnSpc>
            </a:pPr>
            <a:r>
              <a:rPr lang="en-US" sz="1200" dirty="0">
                <a:solidFill>
                  <a:schemeClr val="accent2">
                    <a:lumMod val="60000"/>
                    <a:lumOff val="40000"/>
                  </a:schemeClr>
                </a:solidFill>
                <a:latin typeface="方正兰亭黑简体" panose="02000000000000000000" pitchFamily="2" charset="-122"/>
                <a:ea typeface="方正兰亭黑简体" panose="02000000000000000000" pitchFamily="2" charset="-122"/>
              </a:rPr>
              <a:t>running</a:t>
            </a:r>
          </a:p>
        </p:txBody>
      </p:sp>
      <p:sp>
        <p:nvSpPr>
          <p:cNvPr id="1048596" name="矩形 46"/>
          <p:cNvSpPr/>
          <p:nvPr/>
        </p:nvSpPr>
        <p:spPr>
          <a:xfrm>
            <a:off x="1066413" y="4251176"/>
            <a:ext cx="849877" cy="340414"/>
          </a:xfrm>
          <a:prstGeom prst="rect">
            <a:avLst/>
          </a:prstGeom>
        </p:spPr>
        <p:txBody>
          <a:bodyPr wrap="square">
            <a:spAutoFit/>
          </a:bodyPr>
          <a:lstStyle/>
          <a:p>
            <a:pPr algn="ctr">
              <a:lnSpc>
                <a:spcPct val="150000"/>
              </a:lnSpc>
            </a:pPr>
            <a:r>
              <a:rPr lang="en-US" sz="1200" dirty="0">
                <a:solidFill>
                  <a:schemeClr val="accent2">
                    <a:lumMod val="60000"/>
                    <a:lumOff val="40000"/>
                  </a:schemeClr>
                </a:solidFill>
                <a:latin typeface="方正兰亭黑简体" panose="02000000000000000000" pitchFamily="2" charset="-122"/>
                <a:ea typeface="方正兰亭黑简体" panose="02000000000000000000" pitchFamily="2" charset="-122"/>
              </a:rPr>
              <a:t>data</a:t>
            </a:r>
          </a:p>
        </p:txBody>
      </p:sp>
      <p:sp>
        <p:nvSpPr>
          <p:cNvPr id="1048597" name="矩形 47"/>
          <p:cNvSpPr/>
          <p:nvPr/>
        </p:nvSpPr>
        <p:spPr>
          <a:xfrm>
            <a:off x="6352523" y="4251176"/>
            <a:ext cx="849877" cy="340414"/>
          </a:xfrm>
          <a:prstGeom prst="rect">
            <a:avLst/>
          </a:prstGeom>
        </p:spPr>
        <p:txBody>
          <a:bodyPr wrap="square">
            <a:spAutoFit/>
          </a:bodyPr>
          <a:lstStyle/>
          <a:p>
            <a:pPr algn="ctr">
              <a:lnSpc>
                <a:spcPct val="150000"/>
              </a:lnSpc>
            </a:pPr>
            <a:r>
              <a:rPr lang="en-US" sz="1200" dirty="0">
                <a:solidFill>
                  <a:schemeClr val="accent2">
                    <a:lumMod val="60000"/>
                    <a:lumOff val="40000"/>
                  </a:schemeClr>
                </a:solidFill>
                <a:latin typeface="方正兰亭黑简体" panose="02000000000000000000" pitchFamily="2" charset="-122"/>
                <a:ea typeface="方正兰亭黑简体" panose="02000000000000000000" pitchFamily="2" charset="-122"/>
              </a:rPr>
              <a:t>data</a:t>
            </a:r>
          </a:p>
        </p:txBody>
      </p:sp>
      <p:sp>
        <p:nvSpPr>
          <p:cNvPr id="1048598" name="矩形 48"/>
          <p:cNvSpPr/>
          <p:nvPr/>
        </p:nvSpPr>
        <p:spPr>
          <a:xfrm rot="1374409">
            <a:off x="4956191" y="2130472"/>
            <a:ext cx="849877" cy="340414"/>
          </a:xfrm>
          <a:prstGeom prst="rect">
            <a:avLst/>
          </a:prstGeom>
        </p:spPr>
        <p:txBody>
          <a:bodyPr wrap="square">
            <a:spAutoFit/>
          </a:bodyPr>
          <a:lstStyle/>
          <a:p>
            <a:pPr algn="ctr">
              <a:lnSpc>
                <a:spcPct val="150000"/>
              </a:lnSpc>
            </a:pPr>
            <a:r>
              <a:rPr lang="en-US" sz="1200" dirty="0">
                <a:solidFill>
                  <a:schemeClr val="accent2">
                    <a:lumMod val="60000"/>
                    <a:lumOff val="40000"/>
                  </a:schemeClr>
                </a:solidFill>
                <a:latin typeface="方正兰亭黑简体" panose="02000000000000000000" pitchFamily="2" charset="-122"/>
                <a:ea typeface="方正兰亭黑简体" panose="02000000000000000000" pitchFamily="2" charset="-122"/>
              </a:rPr>
              <a:t>service</a:t>
            </a:r>
          </a:p>
        </p:txBody>
      </p:sp>
      <p:sp>
        <p:nvSpPr>
          <p:cNvPr id="1048599" name="椭圆 52"/>
          <p:cNvSpPr/>
          <p:nvPr/>
        </p:nvSpPr>
        <p:spPr>
          <a:xfrm>
            <a:off x="3380969" y="2153534"/>
            <a:ext cx="200056" cy="200056"/>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latin typeface="方正兰亭黑简体" panose="02000000000000000000" pitchFamily="2" charset="-122"/>
              <a:ea typeface="方正兰亭黑简体" panose="02000000000000000000" pitchFamily="2" charset="-122"/>
            </a:endParaRPr>
          </a:p>
        </p:txBody>
      </p:sp>
      <p:sp>
        <p:nvSpPr>
          <p:cNvPr id="1048600" name="椭圆 53"/>
          <p:cNvSpPr/>
          <p:nvPr/>
        </p:nvSpPr>
        <p:spPr>
          <a:xfrm>
            <a:off x="4543935" y="2143138"/>
            <a:ext cx="200056" cy="200056"/>
          </a:xfrm>
          <a:prstGeom prst="ellipse">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latin typeface="方正兰亭黑简体" panose="02000000000000000000" pitchFamily="2" charset="-122"/>
              <a:ea typeface="方正兰亭黑简体" panose="02000000000000000000" pitchFamily="2" charset="-122"/>
            </a:endParaRPr>
          </a:p>
        </p:txBody>
      </p:sp>
      <p:sp>
        <p:nvSpPr>
          <p:cNvPr id="1048601" name="矩形 54"/>
          <p:cNvSpPr/>
          <p:nvPr/>
        </p:nvSpPr>
        <p:spPr>
          <a:xfrm>
            <a:off x="8610854" y="2130118"/>
            <a:ext cx="3173582" cy="2169825"/>
          </a:xfrm>
          <a:prstGeom prst="rect">
            <a:avLst/>
          </a:prstGeom>
        </p:spPr>
        <p:txBody>
          <a:bodyPr wrap="square">
            <a:spAutoFit/>
          </a:bodyPr>
          <a:lstStyle/>
          <a:p>
            <a:pPr>
              <a:lnSpc>
                <a:spcPct val="150000"/>
              </a:lnSpc>
            </a:pPr>
            <a:r>
              <a:rPr lang="en-US" i="1" dirty="0">
                <a:solidFill>
                  <a:schemeClr val="bg1"/>
                </a:solidFill>
                <a:latin typeface="方正兰亭黑简体" panose="02000000000000000000" pitchFamily="2" charset="-122"/>
                <a:ea typeface="方正兰亭粗黑简体" panose="02000000000000000000" pitchFamily="2" charset="-122"/>
              </a:rPr>
              <a:t>Devices collect data</a:t>
            </a:r>
          </a:p>
          <a:p>
            <a:pPr marL="285750" indent="-285750">
              <a:lnSpc>
                <a:spcPct val="150000"/>
              </a:lnSpc>
              <a:buFont typeface="Wingdings" panose="05000000000000000000" pitchFamily="2" charset="2"/>
              <a:buChar char="ü"/>
            </a:pPr>
            <a:r>
              <a:rPr lang="en-US" i="1" dirty="0">
                <a:solidFill>
                  <a:schemeClr val="bg1"/>
                </a:solidFill>
                <a:latin typeface="方正兰亭黑简体" panose="02000000000000000000" pitchFamily="2" charset="-122"/>
                <a:ea typeface="方正兰亭粗黑简体" panose="02000000000000000000" pitchFamily="2" charset="-122"/>
              </a:rPr>
              <a:t>HiHealth </a:t>
            </a:r>
            <a:r>
              <a:rPr lang="en-US" i="1" dirty="0" smtClean="0">
                <a:solidFill>
                  <a:schemeClr val="bg1"/>
                </a:solidFill>
                <a:latin typeface="方正兰亭黑简体" panose="02000000000000000000" pitchFamily="2" charset="-122"/>
                <a:ea typeface="方正兰亭粗黑简体" panose="02000000000000000000" pitchFamily="2" charset="-122"/>
              </a:rPr>
              <a:t>stores </a:t>
            </a:r>
            <a:r>
              <a:rPr lang="en-US" i="1" dirty="0">
                <a:solidFill>
                  <a:schemeClr val="bg1"/>
                </a:solidFill>
                <a:latin typeface="方正兰亭黑简体" panose="02000000000000000000" pitchFamily="2" charset="-122"/>
                <a:ea typeface="方正兰亭粗黑简体" panose="02000000000000000000" pitchFamily="2" charset="-122"/>
              </a:rPr>
              <a:t>data</a:t>
            </a:r>
          </a:p>
          <a:p>
            <a:pPr marL="285750" indent="-285750">
              <a:lnSpc>
                <a:spcPct val="150000"/>
              </a:lnSpc>
              <a:buFont typeface="Wingdings" panose="05000000000000000000" pitchFamily="2" charset="2"/>
              <a:buChar char="ü"/>
            </a:pPr>
            <a:endParaRPr lang="en-US" altLang="zh-CN" i="1" dirty="0" smtClean="0">
              <a:solidFill>
                <a:schemeClr val="bg1"/>
              </a:solidFill>
              <a:latin typeface="方正兰亭黑简体" panose="02000000000000000000" pitchFamily="2" charset="-122"/>
              <a:ea typeface="方正兰亭粗黑简体" panose="02000000000000000000" pitchFamily="2" charset="-122"/>
            </a:endParaRPr>
          </a:p>
          <a:p>
            <a:pPr>
              <a:lnSpc>
                <a:spcPct val="150000"/>
              </a:lnSpc>
            </a:pPr>
            <a:r>
              <a:rPr lang="en-US" i="1" dirty="0">
                <a:solidFill>
                  <a:schemeClr val="bg1"/>
                </a:solidFill>
                <a:latin typeface="方正兰亭黑简体" panose="02000000000000000000" pitchFamily="2" charset="-122"/>
                <a:ea typeface="方正兰亭粗黑简体" panose="02000000000000000000" pitchFamily="2" charset="-122"/>
              </a:rPr>
              <a:t>APPs ask for data</a:t>
            </a:r>
          </a:p>
          <a:p>
            <a:pPr marL="285750" indent="-285750">
              <a:lnSpc>
                <a:spcPct val="150000"/>
              </a:lnSpc>
              <a:buFont typeface="Wingdings" panose="05000000000000000000" pitchFamily="2" charset="2"/>
              <a:buChar char="ü"/>
            </a:pPr>
            <a:r>
              <a:rPr lang="en-US" i="1" dirty="0">
                <a:solidFill>
                  <a:schemeClr val="bg1"/>
                </a:solidFill>
                <a:latin typeface="方正兰亭黑简体" panose="02000000000000000000" pitchFamily="2" charset="-122"/>
                <a:ea typeface="方正兰亭粗黑简体" panose="02000000000000000000" pitchFamily="2" charset="-122"/>
              </a:rPr>
              <a:t>HiHealth </a:t>
            </a:r>
            <a:r>
              <a:rPr lang="en-US" i="1" dirty="0" smtClean="0">
                <a:solidFill>
                  <a:schemeClr val="bg1"/>
                </a:solidFill>
                <a:latin typeface="方正兰亭黑简体" panose="02000000000000000000" pitchFamily="2" charset="-122"/>
                <a:ea typeface="方正兰亭粗黑简体" panose="02000000000000000000" pitchFamily="2" charset="-122"/>
              </a:rPr>
              <a:t>opens data</a:t>
            </a:r>
            <a:endParaRPr lang="en-US" i="1" dirty="0">
              <a:solidFill>
                <a:schemeClr val="bg1"/>
              </a:solidFill>
              <a:latin typeface="方正兰亭黑简体" panose="02000000000000000000" pitchFamily="2" charset="-122"/>
              <a:ea typeface="方正兰亭粗黑简体" panose="02000000000000000000" pitchFamily="2" charset="-122"/>
            </a:endParaRPr>
          </a:p>
        </p:txBody>
      </p:sp>
      <p:sp>
        <p:nvSpPr>
          <p:cNvPr id="1048602" name="矩形 28"/>
          <p:cNvSpPr/>
          <p:nvPr/>
        </p:nvSpPr>
        <p:spPr>
          <a:xfrm>
            <a:off x="9118165" y="-67911"/>
            <a:ext cx="2364750"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1. Service overview</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38" name="Rectangle 1"/>
          <p:cNvSpPr>
            <a:spLocks noChangeArrowheads="1"/>
          </p:cNvSpPr>
          <p:nvPr/>
        </p:nvSpPr>
        <p:spPr bwMode="auto">
          <a:xfrm>
            <a:off x="420376" y="509338"/>
            <a:ext cx="10016835" cy="323165"/>
          </a:xfrm>
          <a:prstGeom prst="rect">
            <a:avLst/>
          </a:prstGeom>
          <a:noFill/>
          <a:ln>
            <a:noFill/>
          </a:ln>
          <a:effectLst/>
        </p:spPr>
        <p:txBody>
          <a:bodyPr vert="horz" wrap="square" lIns="91440" tIns="45720" rIns="91440" bIns="0" numCol="1" anchor="ctr" anchorCtr="0" compatLnSpc="1">
            <a:prstTxWarp prst="textNoShape">
              <a:avLst/>
            </a:prstTxWarp>
            <a:spAutoFit/>
          </a:bodyPr>
          <a:lstStyle/>
          <a:p>
            <a:pPr eaLnBrk="0" fontAlgn="base" hangingPunct="0">
              <a:spcBef>
                <a:spcPct val="0"/>
              </a:spcBef>
              <a:spcAft>
                <a:spcPct val="0"/>
              </a:spcAft>
            </a:pPr>
            <a:r>
              <a:rPr lang="en-US" b="1" dirty="0">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3. Requests user authorization.</a:t>
            </a:r>
          </a:p>
        </p:txBody>
      </p:sp>
      <p:sp>
        <p:nvSpPr>
          <p:cNvPr id="1048939" name="Rectangle 2"/>
          <p:cNvSpPr>
            <a:spLocks noChangeArrowheads="1"/>
          </p:cNvSpPr>
          <p:nvPr/>
        </p:nvSpPr>
        <p:spPr bwMode="auto">
          <a:xfrm>
            <a:off x="526099" y="1050228"/>
            <a:ext cx="11149964" cy="2800767"/>
          </a:xfrm>
          <a:prstGeom prst="rect">
            <a:avLst/>
          </a:prstGeom>
          <a:solidFill>
            <a:srgbClr val="FFFFFF"/>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kumimoji="0" lang="en-US" sz="1400" b="0" i="0" u="none" strike="noStrike" cap="none" normalizeH="0" baseline="0" dirty="0">
                <a:ln>
                  <a:noFill/>
                </a:ln>
                <a:solidFill>
                  <a:srgbClr val="333333"/>
                </a:solidFill>
                <a:latin typeface="方正兰亭黑简体" panose="02000000000000000000" pitchFamily="2" charset="-122"/>
                <a:ea typeface="Helvetica Neue"/>
              </a:rPr>
              <a:t>Open the java file from the directory: app\</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src</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\main\java\com\</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huawei</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codelab</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hihealth</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happysport</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utils</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\HiHealthSetup.java. </a:t>
            </a:r>
            <a:r>
              <a:rPr kumimoji="0" lang="en-US" sz="1400" i="0" u="none" strike="noStrike" cap="none" normalizeH="0" baseline="0" dirty="0">
                <a:ln>
                  <a:noFill/>
                </a:ln>
                <a:solidFill>
                  <a:srgbClr val="333333"/>
                </a:solidFill>
                <a:latin typeface="方正兰亭黑简体" panose="02000000000000000000" pitchFamily="2" charset="-122"/>
                <a:ea typeface="Helvetica Neue"/>
              </a:rPr>
              <a:t>Add the authorization code snippet to replace </a:t>
            </a:r>
            <a:r>
              <a:rPr kumimoji="0" lang="en-US" sz="1400" i="0" u="none" strike="noStrike" cap="none" normalizeH="0" baseline="0" dirty="0" err="1">
                <a:ln>
                  <a:noFill/>
                </a:ln>
                <a:solidFill>
                  <a:srgbClr val="333333"/>
                </a:solidFill>
                <a:latin typeface="方正兰亭黑简体" panose="02000000000000000000" pitchFamily="2" charset="-122"/>
                <a:ea typeface="Helvetica Neue"/>
              </a:rPr>
              <a:t>TODO:authorization</a:t>
            </a:r>
            <a:r>
              <a:rPr kumimoji="0" lang="en-US" sz="1400" i="0" u="none" strike="noStrike" cap="none" normalizeH="0" baseline="0" dirty="0">
                <a:ln>
                  <a:noFill/>
                </a:ln>
                <a:solidFill>
                  <a:srgbClr val="333333"/>
                </a:solidFill>
                <a:latin typeface="方正兰亭黑简体" panose="02000000000000000000" pitchFamily="2" charset="-122"/>
                <a:ea typeface="Helvetica Neue"/>
              </a:rPr>
              <a:t>.</a:t>
            </a:r>
          </a:p>
          <a:p>
            <a:pPr lvl="0"/>
            <a:endParaRPr kumimoji="0" lang="en-US" altLang="zh-CN" sz="1400" b="0" i="0" u="none" strike="noStrike" cap="none" normalizeH="0" baseline="0" dirty="0" smtClean="0">
              <a:ln>
                <a:noFill/>
              </a:ln>
              <a:solidFill>
                <a:srgbClr val="333333"/>
              </a:solidFill>
              <a:effectLst/>
              <a:latin typeface="方正兰亭黑简体" panose="02000000000000000000" pitchFamily="2" charset="-122"/>
              <a:ea typeface="Helvetica Neue"/>
            </a:endParaRPr>
          </a:p>
          <a:p>
            <a:pPr lvl="0"/>
            <a:r>
              <a:rPr lang="en-US" sz="1400" dirty="0">
                <a:solidFill>
                  <a:srgbClr val="333333"/>
                </a:solidFill>
                <a:latin typeface="方正兰亭黑简体" panose="02000000000000000000" pitchFamily="2" charset="-122"/>
                <a:ea typeface="Helvetica Neue"/>
              </a:rPr>
              <a:t>String[] </a:t>
            </a:r>
            <a:r>
              <a:rPr lang="en-US" sz="1400" dirty="0" err="1">
                <a:solidFill>
                  <a:srgbClr val="333333"/>
                </a:solidFill>
                <a:latin typeface="方正兰亭黑简体" panose="02000000000000000000" pitchFamily="2" charset="-122"/>
                <a:ea typeface="Helvetica Neue"/>
              </a:rPr>
              <a:t>maxScopes</a:t>
            </a:r>
            <a:r>
              <a:rPr lang="en-US" sz="1400" dirty="0">
                <a:solidFill>
                  <a:srgbClr val="333333"/>
                </a:solidFill>
                <a:latin typeface="方正兰亭黑简体" panose="02000000000000000000" pitchFamily="2" charset="-122"/>
                <a:ea typeface="Helvetica Neue"/>
              </a:rPr>
              <a:t> = </a:t>
            </a:r>
            <a:r>
              <a:rPr lang="en-US" sz="1400" dirty="0" err="1">
                <a:solidFill>
                  <a:srgbClr val="333333"/>
                </a:solidFill>
                <a:latin typeface="方正兰亭黑简体" panose="02000000000000000000" pitchFamily="2" charset="-122"/>
                <a:ea typeface="Helvetica Neue"/>
              </a:rPr>
              <a:t>Scopes.getMaxScopes</a:t>
            </a:r>
            <a:r>
              <a:rPr lang="en-US" sz="1400" dirty="0">
                <a:solidFill>
                  <a:srgbClr val="333333"/>
                </a:solidFill>
                <a:latin typeface="方正兰亭黑简体" panose="02000000000000000000" pitchFamily="2" charset="-122"/>
                <a:ea typeface="Helvetica Neue"/>
              </a:rPr>
              <a:t>();</a:t>
            </a:r>
          </a:p>
          <a:p>
            <a:pPr lvl="0"/>
            <a:r>
              <a:rPr lang="en-US" sz="1400" dirty="0">
                <a:solidFill>
                  <a:srgbClr val="333333"/>
                </a:solidFill>
                <a:latin typeface="方正兰亭黑简体" panose="02000000000000000000" pitchFamily="2" charset="-122"/>
                <a:ea typeface="Helvetica Neue"/>
              </a:rPr>
              <a:t>Scope[] </a:t>
            </a:r>
            <a:r>
              <a:rPr lang="en-US" sz="1400" dirty="0" err="1">
                <a:solidFill>
                  <a:srgbClr val="333333"/>
                </a:solidFill>
                <a:latin typeface="方正兰亭黑简体" panose="02000000000000000000" pitchFamily="2" charset="-122"/>
                <a:ea typeface="Helvetica Neue"/>
              </a:rPr>
              <a:t>allRequiredScopes</a:t>
            </a:r>
            <a:r>
              <a:rPr lang="en-US" sz="1400" dirty="0">
                <a:solidFill>
                  <a:srgbClr val="333333"/>
                </a:solidFill>
                <a:latin typeface="方正兰亭黑简体" panose="02000000000000000000" pitchFamily="2" charset="-122"/>
                <a:ea typeface="Helvetica Neue"/>
              </a:rPr>
              <a:t> = new Scope[</a:t>
            </a:r>
            <a:r>
              <a:rPr lang="en-US" sz="1400" dirty="0" err="1">
                <a:solidFill>
                  <a:srgbClr val="333333"/>
                </a:solidFill>
                <a:latin typeface="方正兰亭黑简体" panose="02000000000000000000" pitchFamily="2" charset="-122"/>
                <a:ea typeface="Helvetica Neue"/>
              </a:rPr>
              <a:t>maxScopes.length</a:t>
            </a:r>
            <a:r>
              <a:rPr lang="en-US" sz="1400" dirty="0">
                <a:solidFill>
                  <a:srgbClr val="333333"/>
                </a:solidFill>
                <a:latin typeface="方正兰亭黑简体" panose="02000000000000000000" pitchFamily="2" charset="-122"/>
                <a:ea typeface="Helvetica Neue"/>
              </a:rPr>
              <a:t>];</a:t>
            </a:r>
          </a:p>
          <a:p>
            <a:pPr lvl="0"/>
            <a:endParaRPr lang="en-US" altLang="zh-CN" sz="1400" dirty="0">
              <a:solidFill>
                <a:srgbClr val="333333"/>
              </a:solidFill>
              <a:latin typeface="方正兰亭黑简体" panose="02000000000000000000" pitchFamily="2" charset="-122"/>
              <a:ea typeface="Helvetica Neue"/>
            </a:endParaRPr>
          </a:p>
          <a:p>
            <a:pPr lvl="0"/>
            <a:r>
              <a:rPr lang="en-US" sz="1400" dirty="0">
                <a:solidFill>
                  <a:srgbClr val="333333"/>
                </a:solidFill>
                <a:latin typeface="方正兰亭黑简体" panose="02000000000000000000" pitchFamily="2" charset="-122"/>
                <a:ea typeface="Helvetica Neue"/>
              </a:rPr>
              <a:t>for (</a:t>
            </a:r>
            <a:r>
              <a:rPr lang="en-US" sz="1400" dirty="0" err="1">
                <a:solidFill>
                  <a:srgbClr val="333333"/>
                </a:solidFill>
                <a:latin typeface="方正兰亭黑简体" panose="02000000000000000000" pitchFamily="2" charset="-122"/>
                <a:ea typeface="Helvetica Neue"/>
              </a:rPr>
              <a:t>int</a:t>
            </a:r>
            <a:r>
              <a:rPr lang="en-US" sz="1400" dirty="0">
                <a:solidFill>
                  <a:srgbClr val="333333"/>
                </a:solidFill>
                <a:latin typeface="方正兰亭黑简体" panose="02000000000000000000" pitchFamily="2" charset="-122"/>
                <a:ea typeface="Helvetica Neue"/>
              </a:rPr>
              <a:t> i = 0; i &lt; </a:t>
            </a:r>
            <a:r>
              <a:rPr lang="en-US" sz="1400" dirty="0" err="1">
                <a:solidFill>
                  <a:srgbClr val="333333"/>
                </a:solidFill>
                <a:latin typeface="方正兰亭黑简体" panose="02000000000000000000" pitchFamily="2" charset="-122"/>
                <a:ea typeface="Helvetica Neue"/>
              </a:rPr>
              <a:t>allRequiredScopes.length</a:t>
            </a:r>
            <a:r>
              <a:rPr lang="en-US" sz="1400" dirty="0">
                <a:solidFill>
                  <a:srgbClr val="333333"/>
                </a:solidFill>
                <a:latin typeface="方正兰亭黑简体" panose="02000000000000000000" pitchFamily="2" charset="-122"/>
                <a:ea typeface="Helvetica Neue"/>
              </a:rPr>
              <a:t>; i++) {</a:t>
            </a:r>
          </a:p>
          <a:p>
            <a:pPr lvl="0"/>
            <a:r>
              <a:rPr lang="en-US" sz="1400" dirty="0">
                <a:solidFill>
                  <a:srgbClr val="333333"/>
                </a:solidFill>
                <a:latin typeface="方正兰亭黑简体" panose="02000000000000000000" pitchFamily="2" charset="-122"/>
                <a:ea typeface="Helvetica Neue"/>
              </a:rPr>
              <a:t>    </a:t>
            </a:r>
            <a:r>
              <a:rPr lang="en-US" sz="1400" dirty="0" err="1">
                <a:solidFill>
                  <a:srgbClr val="333333"/>
                </a:solidFill>
                <a:latin typeface="方正兰亭黑简体" panose="02000000000000000000" pitchFamily="2" charset="-122"/>
                <a:ea typeface="Helvetica Neue"/>
              </a:rPr>
              <a:t>allRequiredScopes</a:t>
            </a:r>
            <a:r>
              <a:rPr lang="en-US" sz="1400" dirty="0">
                <a:solidFill>
                  <a:srgbClr val="333333"/>
                </a:solidFill>
                <a:latin typeface="方正兰亭黑简体" panose="02000000000000000000" pitchFamily="2" charset="-122"/>
                <a:ea typeface="Helvetica Neue"/>
              </a:rPr>
              <a:t>[i] = new Scope(</a:t>
            </a:r>
            <a:r>
              <a:rPr lang="en-US" sz="1400" dirty="0" err="1">
                <a:solidFill>
                  <a:srgbClr val="333333"/>
                </a:solidFill>
                <a:latin typeface="方正兰亭黑简体" panose="02000000000000000000" pitchFamily="2" charset="-122"/>
                <a:ea typeface="Helvetica Neue"/>
              </a:rPr>
              <a:t>maxScopes</a:t>
            </a:r>
            <a:r>
              <a:rPr lang="en-US" sz="1400" dirty="0">
                <a:solidFill>
                  <a:srgbClr val="333333"/>
                </a:solidFill>
                <a:latin typeface="方正兰亭黑简体" panose="02000000000000000000" pitchFamily="2" charset="-122"/>
                <a:ea typeface="Helvetica Neue"/>
              </a:rPr>
              <a:t>[i]);</a:t>
            </a:r>
          </a:p>
          <a:p>
            <a:pPr lvl="0"/>
            <a:r>
              <a:rPr lang="en-US" sz="1400" dirty="0">
                <a:solidFill>
                  <a:srgbClr val="333333"/>
                </a:solidFill>
                <a:latin typeface="方正兰亭黑简体" panose="02000000000000000000" pitchFamily="2" charset="-122"/>
                <a:ea typeface="Helvetica Neue"/>
              </a:rPr>
              <a:t>}</a:t>
            </a:r>
          </a:p>
          <a:p>
            <a:pPr lvl="0"/>
            <a:endParaRPr lang="en-US" altLang="zh-CN" sz="1400" dirty="0">
              <a:solidFill>
                <a:srgbClr val="333333"/>
              </a:solidFill>
              <a:latin typeface="方正兰亭黑简体" panose="02000000000000000000" pitchFamily="2" charset="-122"/>
              <a:ea typeface="Helvetica Neue"/>
            </a:endParaRPr>
          </a:p>
          <a:p>
            <a:pPr lvl="0"/>
            <a:r>
              <a:rPr lang="en-US" sz="1400" dirty="0" err="1">
                <a:solidFill>
                  <a:srgbClr val="333333"/>
                </a:solidFill>
                <a:latin typeface="方正兰亭黑简体" panose="02000000000000000000" pitchFamily="2" charset="-122"/>
                <a:ea typeface="Helvetica Neue"/>
              </a:rPr>
              <a:t>HuaweiIdSignIn.requestPermissions</a:t>
            </a:r>
            <a:r>
              <a:rPr lang="en-US" sz="1400" dirty="0">
                <a:solidFill>
                  <a:srgbClr val="333333"/>
                </a:solidFill>
                <a:latin typeface="方正兰亭黑简体" panose="02000000000000000000" pitchFamily="2" charset="-122"/>
                <a:ea typeface="Helvetica Neue"/>
              </a:rPr>
              <a:t>(</a:t>
            </a:r>
            <a:r>
              <a:rPr lang="en-US" sz="1400" dirty="0" err="1">
                <a:solidFill>
                  <a:srgbClr val="333333"/>
                </a:solidFill>
                <a:latin typeface="方正兰亭黑简体" panose="02000000000000000000" pitchFamily="2" charset="-122"/>
                <a:ea typeface="Helvetica Neue"/>
              </a:rPr>
              <a:t>mActivity</a:t>
            </a:r>
            <a:r>
              <a:rPr lang="en-US" sz="1400" dirty="0">
                <a:solidFill>
                  <a:srgbClr val="333333"/>
                </a:solidFill>
                <a:latin typeface="方正兰亭黑简体" panose="02000000000000000000" pitchFamily="2" charset="-122"/>
                <a:ea typeface="Helvetica Neue"/>
              </a:rPr>
              <a:t>, REQUEST_CODE_PERMISSION, </a:t>
            </a:r>
            <a:r>
              <a:rPr lang="en-US" sz="1400" dirty="0" err="1">
                <a:solidFill>
                  <a:srgbClr val="333333"/>
                </a:solidFill>
                <a:latin typeface="方正兰亭黑简体" panose="02000000000000000000" pitchFamily="2" charset="-122"/>
                <a:ea typeface="Helvetica Neue"/>
              </a:rPr>
              <a:t>mAccount</a:t>
            </a:r>
            <a:r>
              <a:rPr lang="en-US" sz="1400" dirty="0">
                <a:solidFill>
                  <a:srgbClr val="333333"/>
                </a:solidFill>
                <a:latin typeface="方正兰亭黑简体" panose="02000000000000000000" pitchFamily="2" charset="-122"/>
                <a:ea typeface="Helvetica Neue"/>
              </a:rPr>
              <a:t>, </a:t>
            </a:r>
            <a:r>
              <a:rPr lang="en-US" sz="1400" dirty="0" err="1">
                <a:solidFill>
                  <a:srgbClr val="333333"/>
                </a:solidFill>
                <a:latin typeface="方正兰亭黑简体" panose="02000000000000000000" pitchFamily="2" charset="-122"/>
                <a:ea typeface="Helvetica Neue"/>
              </a:rPr>
              <a:t>allRequiredScopes</a:t>
            </a:r>
            <a:r>
              <a:rPr lang="en-US" sz="1400" dirty="0">
                <a:solidFill>
                  <a:srgbClr val="333333"/>
                </a:solidFill>
                <a:latin typeface="方正兰亭黑简体" panose="02000000000000000000" pitchFamily="2" charset="-122"/>
                <a:ea typeface="Helvetica Neue"/>
              </a:rPr>
              <a: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rgbClr val="333333"/>
              </a:solidFill>
              <a:effectLst/>
              <a:latin typeface="方正兰亭黑简体" panose="02000000000000000000" pitchFamily="2" charset="-122"/>
              <a:ea typeface="Helvetica Neue"/>
            </a:endParaRPr>
          </a:p>
          <a:p>
            <a:r>
              <a:rPr lang="en-US" sz="1400" dirty="0">
                <a:latin typeface="方正兰亭黑简体" panose="02000000000000000000" pitchFamily="2" charset="-122"/>
              </a:rPr>
              <a:t>The code requests all authorizations. The demo would gather the set of all authorizations</a:t>
            </a:r>
            <a:r>
              <a:rPr lang="en-US" sz="1400" dirty="0" smtClean="0">
                <a:latin typeface="方正兰亭黑简体" panose="02000000000000000000" pitchFamily="2" charset="-122"/>
              </a:rPr>
              <a:t>.</a:t>
            </a:r>
            <a:endParaRPr kumimoji="0" lang="zh-CN" altLang="zh-CN" sz="1400" b="0" i="0" u="none" strike="noStrike" cap="none" normalizeH="0" baseline="0" dirty="0" smtClean="0">
              <a:ln>
                <a:noFill/>
              </a:ln>
              <a:solidFill>
                <a:schemeClr val="tx1"/>
              </a:solidFill>
              <a:effectLst/>
              <a:latin typeface="方正兰亭黑简体" panose="02000000000000000000" pitchFamily="2" charset="-122"/>
              <a:ea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0" name="矩形 1"/>
          <p:cNvSpPr/>
          <p:nvPr/>
        </p:nvSpPr>
        <p:spPr>
          <a:xfrm>
            <a:off x="428506" y="501598"/>
            <a:ext cx="6096000" cy="323165"/>
          </a:xfrm>
          <a:prstGeom prst="rect">
            <a:avLst/>
          </a:prstGeom>
          <a:noFill/>
          <a:ln>
            <a:noFill/>
          </a:ln>
          <a:effectLst/>
        </p:spPr>
        <p:txBody>
          <a:bodyPr vert="horz" wrap="square" lIns="91440" tIns="45720" rIns="91440" bIns="0" numCol="1" anchor="ctr" anchorCtr="0" compatLnSpc="1">
            <a:prstTxWarp prst="textNoShape">
              <a:avLst/>
            </a:prstTxWarp>
            <a:spAutoFit/>
          </a:bodyPr>
          <a:lstStyle/>
          <a:p>
            <a:pPr eaLnBrk="0" fontAlgn="base" hangingPunct="0">
              <a:spcBef>
                <a:spcPct val="0"/>
              </a:spcBef>
              <a:spcAft>
                <a:spcPct val="0"/>
              </a:spcAft>
            </a:pPr>
            <a:r>
              <a:rPr lang="en-US" b="1" dirty="0">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4. Register a listener for real-time data</a:t>
            </a:r>
            <a:r>
              <a:rPr lang="en-US" b="1" dirty="0" smtClean="0">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a:t>
            </a:r>
            <a:endParaRPr lang="en-US" b="1" dirty="0">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endParaRPr>
          </a:p>
        </p:txBody>
      </p:sp>
      <p:sp>
        <p:nvSpPr>
          <p:cNvPr id="1048941" name="Rectangle 1"/>
          <p:cNvSpPr>
            <a:spLocks noChangeArrowheads="1"/>
          </p:cNvSpPr>
          <p:nvPr/>
        </p:nvSpPr>
        <p:spPr bwMode="auto">
          <a:xfrm>
            <a:off x="520700" y="979348"/>
            <a:ext cx="11155363" cy="4739759"/>
          </a:xfrm>
          <a:prstGeom prst="rect">
            <a:avLst/>
          </a:prstGeom>
          <a:solidFill>
            <a:srgbClr val="FFFFFF"/>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a:ln>
                  <a:noFill/>
                </a:ln>
                <a:solidFill>
                  <a:srgbClr val="333333"/>
                </a:solidFill>
                <a:latin typeface="方正兰亭黑简体" panose="02000000000000000000" pitchFamily="2" charset="-122"/>
                <a:ea typeface="Helvetica Neue"/>
              </a:rPr>
              <a:t>Open the java file from the directory: app\</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src</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\main\java\com\</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huawei</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codelab</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hihealth</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happysport</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viewmodels</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err="1">
                <a:ln>
                  <a:noFill/>
                </a:ln>
                <a:solidFill>
                  <a:srgbClr val="333333"/>
                </a:solidFill>
                <a:latin typeface="方正兰亭黑简体" panose="02000000000000000000" pitchFamily="2" charset="-122"/>
                <a:ea typeface="Helvetica Neue"/>
              </a:rPr>
              <a:t>HiHealthBaseAdapter</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\HiHealthBaseAdapter.java. </a:t>
            </a:r>
            <a:r>
              <a:rPr kumimoji="0" lang="en-US" sz="1400" i="0" u="none" strike="noStrike" cap="none" normalizeH="0" baseline="0" dirty="0">
                <a:ln>
                  <a:noFill/>
                </a:ln>
                <a:solidFill>
                  <a:srgbClr val="333333"/>
                </a:solidFill>
                <a:latin typeface="方正兰亭黑简体" panose="02000000000000000000" pitchFamily="2" charset="-122"/>
                <a:ea typeface="Helvetica Neue"/>
              </a:rPr>
              <a:t>Add the client instantiation code snippet to replace </a:t>
            </a:r>
            <a:r>
              <a:rPr kumimoji="0" lang="en-US" sz="1400" i="0" u="none" strike="noStrike" cap="none" normalizeH="0" baseline="0" dirty="0" err="1">
                <a:ln>
                  <a:noFill/>
                </a:ln>
                <a:solidFill>
                  <a:srgbClr val="333333"/>
                </a:solidFill>
                <a:latin typeface="方正兰亭黑简体" panose="02000000000000000000" pitchFamily="2" charset="-122"/>
                <a:ea typeface="Helvetica Neue"/>
              </a:rPr>
              <a:t>TODO:client</a:t>
            </a:r>
            <a:r>
              <a:rPr kumimoji="0" lang="en-US" sz="1400" i="0" u="none" strike="noStrike" cap="none" normalizeH="0" baseline="0" dirty="0">
                <a:ln>
                  <a:noFill/>
                </a:ln>
                <a:solidFill>
                  <a:srgbClr val="333333"/>
                </a:solidFill>
                <a:latin typeface="方正兰亭黑简体" panose="02000000000000000000" pitchFamily="2" charset="-122"/>
                <a:ea typeface="Helvetica Neue"/>
              </a:rPr>
              <a:t>.</a:t>
            </a:r>
            <a:r>
              <a:rPr kumimoji="0" lang="en-US" sz="1400" b="0" i="0" u="none" strike="noStrike" cap="none" normalizeH="0" baseline="0" dirty="0">
                <a:ln>
                  <a:noFill/>
                </a:ln>
                <a:solidFill>
                  <a:schemeClr val="tx1"/>
                </a:solidFill>
                <a:latin typeface="方正兰亭黑简体" panose="02000000000000000000" pitchFamily="2" charset="-122"/>
              </a:rPr>
              <a:t> </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方正兰亭黑简体" panose="02000000000000000000" pitchFamily="2" charset="-122"/>
              <a:ea typeface="方正兰亭黑简体" panose="02000000000000000000" pitchFamily="2" charset="-122"/>
            </a:endParaRPr>
          </a:p>
          <a:p>
            <a:pPr lvl="0"/>
            <a:r>
              <a:rPr lang="en-US" sz="1400" dirty="0" err="1">
                <a:latin typeface="方正兰亭黑简体" panose="02000000000000000000" pitchFamily="2" charset="-122"/>
              </a:rPr>
              <a:t>mSensorsClient</a:t>
            </a:r>
            <a:r>
              <a:rPr lang="en-US" sz="1400" dirty="0">
                <a:latin typeface="方正兰亭黑简体" panose="02000000000000000000" pitchFamily="2" charset="-122"/>
              </a:rPr>
              <a:t> = </a:t>
            </a:r>
            <a:r>
              <a:rPr lang="en-US" sz="1400" dirty="0" err="1">
                <a:latin typeface="方正兰亭黑简体" panose="02000000000000000000" pitchFamily="2" charset="-122"/>
              </a:rPr>
              <a:t>HuaweiHiHealth.getSensorsClient</a:t>
            </a:r>
            <a:r>
              <a:rPr lang="en-US" sz="1400" dirty="0">
                <a:latin typeface="方正兰亭黑简体" panose="02000000000000000000" pitchFamily="2" charset="-122"/>
              </a:rPr>
              <a:t>(</a:t>
            </a:r>
            <a:r>
              <a:rPr lang="en-US" sz="1400" dirty="0" err="1">
                <a:latin typeface="方正兰亭黑简体" panose="02000000000000000000" pitchFamily="2" charset="-122"/>
              </a:rPr>
              <a:t>mContext</a:t>
            </a:r>
            <a:r>
              <a:rPr lang="en-US" sz="1400" dirty="0">
                <a:latin typeface="方正兰亭黑简体" panose="02000000000000000000" pitchFamily="2" charset="-122"/>
              </a:rPr>
              <a:t>, new </a:t>
            </a:r>
            <a:r>
              <a:rPr lang="en-US" sz="1400" dirty="0" err="1">
                <a:latin typeface="方正兰亭黑简体" panose="02000000000000000000" pitchFamily="2" charset="-122"/>
              </a:rPr>
              <a:t>FitnessOptions.Builder</a:t>
            </a:r>
            <a:r>
              <a:rPr lang="en-US" sz="1400" dirty="0">
                <a:latin typeface="方正兰亭黑简体" panose="02000000000000000000" pitchFamily="2" charset="-122"/>
              </a:rPr>
              <a:t>().build());</a:t>
            </a:r>
          </a:p>
          <a:p>
            <a:pPr lvl="0"/>
            <a:endParaRPr lang="en-US" altLang="zh-CN" sz="1400" dirty="0" smtClean="0">
              <a:latin typeface="方正兰亭黑简体" panose="02000000000000000000" pitchFamily="2" charset="-122"/>
              <a:ea typeface="方正兰亭黑简体" panose="02000000000000000000" pitchFamily="2" charset="-122"/>
            </a:endParaRPr>
          </a:p>
          <a:p>
            <a:r>
              <a:rPr lang="en-US" sz="1400" dirty="0">
                <a:solidFill>
                  <a:srgbClr val="333333"/>
                </a:solidFill>
                <a:latin typeface="方正兰亭黑简体" panose="02000000000000000000" pitchFamily="2" charset="-122"/>
                <a:ea typeface="Helvetica Neue"/>
              </a:rPr>
              <a:t>Open the java file from the directory: app\</a:t>
            </a:r>
            <a:r>
              <a:rPr lang="en-US" sz="1400" dirty="0" err="1">
                <a:solidFill>
                  <a:srgbClr val="333333"/>
                </a:solidFill>
                <a:latin typeface="方正兰亭黑简体" panose="02000000000000000000" pitchFamily="2" charset="-122"/>
                <a:ea typeface="Helvetica Neue"/>
              </a:rPr>
              <a:t>src</a:t>
            </a:r>
            <a:r>
              <a:rPr lang="en-US" sz="1400" dirty="0">
                <a:solidFill>
                  <a:srgbClr val="333333"/>
                </a:solidFill>
                <a:latin typeface="方正兰亭黑简体" panose="02000000000000000000" pitchFamily="2" charset="-122"/>
                <a:ea typeface="Helvetica Neue"/>
              </a:rPr>
              <a:t>\main\java\com\</a:t>
            </a:r>
            <a:r>
              <a:rPr lang="en-US" sz="1400" dirty="0" err="1">
                <a:solidFill>
                  <a:srgbClr val="333333"/>
                </a:solidFill>
                <a:latin typeface="方正兰亭黑简体" panose="02000000000000000000" pitchFamily="2" charset="-122"/>
                <a:ea typeface="Helvetica Neue"/>
              </a:rPr>
              <a:t>huawei</a:t>
            </a:r>
            <a:r>
              <a:rPr lang="en-US" sz="1400" dirty="0">
                <a:solidFill>
                  <a:srgbClr val="333333"/>
                </a:solidFill>
                <a:latin typeface="方正兰亭黑简体" panose="02000000000000000000" pitchFamily="2" charset="-122"/>
                <a:ea typeface="Helvetica Neue"/>
              </a:rPr>
              <a:t>\</a:t>
            </a:r>
            <a:r>
              <a:rPr lang="en-US" sz="1400" dirty="0" err="1">
                <a:solidFill>
                  <a:srgbClr val="333333"/>
                </a:solidFill>
                <a:latin typeface="方正兰亭黑简体" panose="02000000000000000000" pitchFamily="2" charset="-122"/>
                <a:ea typeface="Helvetica Neue"/>
              </a:rPr>
              <a:t>codelab</a:t>
            </a:r>
            <a:r>
              <a:rPr lang="en-US" sz="1400" dirty="0">
                <a:solidFill>
                  <a:srgbClr val="333333"/>
                </a:solidFill>
                <a:latin typeface="方正兰亭黑简体" panose="02000000000000000000" pitchFamily="2" charset="-122"/>
                <a:ea typeface="Helvetica Neue"/>
              </a:rPr>
              <a:t>\</a:t>
            </a:r>
            <a:r>
              <a:rPr lang="en-US" sz="1400" dirty="0" err="1">
                <a:solidFill>
                  <a:srgbClr val="333333"/>
                </a:solidFill>
                <a:latin typeface="方正兰亭黑简体" panose="02000000000000000000" pitchFamily="2" charset="-122"/>
                <a:ea typeface="Helvetica Neue"/>
              </a:rPr>
              <a:t>hihealth</a:t>
            </a:r>
            <a:r>
              <a:rPr lang="en-US" sz="1400" dirty="0">
                <a:solidFill>
                  <a:srgbClr val="333333"/>
                </a:solidFill>
                <a:latin typeface="方正兰亭黑简体" panose="02000000000000000000" pitchFamily="2" charset="-122"/>
                <a:ea typeface="Helvetica Neue"/>
              </a:rPr>
              <a:t>\</a:t>
            </a:r>
            <a:r>
              <a:rPr lang="en-US" sz="1400" dirty="0" err="1">
                <a:solidFill>
                  <a:srgbClr val="333333"/>
                </a:solidFill>
                <a:latin typeface="方正兰亭黑简体" panose="02000000000000000000" pitchFamily="2" charset="-122"/>
                <a:ea typeface="Helvetica Neue"/>
              </a:rPr>
              <a:t>happysport</a:t>
            </a:r>
            <a:r>
              <a:rPr lang="en-US" sz="1400" dirty="0">
                <a:solidFill>
                  <a:srgbClr val="333333"/>
                </a:solidFill>
                <a:latin typeface="方正兰亭黑简体" panose="02000000000000000000" pitchFamily="2" charset="-122"/>
                <a:ea typeface="Helvetica Neue"/>
              </a:rPr>
              <a:t>\</a:t>
            </a:r>
            <a:r>
              <a:rPr lang="en-US" sz="1400" dirty="0" err="1">
                <a:solidFill>
                  <a:srgbClr val="333333"/>
                </a:solidFill>
                <a:latin typeface="方正兰亭黑简体" panose="02000000000000000000" pitchFamily="2" charset="-122"/>
                <a:ea typeface="Helvetica Neue"/>
              </a:rPr>
              <a:t>viewmodels</a:t>
            </a:r>
            <a:r>
              <a:rPr lang="en-US" sz="1400" dirty="0">
                <a:solidFill>
                  <a:srgbClr val="333333"/>
                </a:solidFill>
                <a:latin typeface="方正兰亭黑简体" panose="02000000000000000000" pitchFamily="2" charset="-122"/>
                <a:ea typeface="Helvetica Neue"/>
              </a:rPr>
              <a:t>\</a:t>
            </a:r>
            <a:r>
              <a:rPr lang="en-US" sz="1400" dirty="0" err="1">
                <a:solidFill>
                  <a:srgbClr val="333333"/>
                </a:solidFill>
                <a:latin typeface="方正兰亭黑简体" panose="02000000000000000000" pitchFamily="2" charset="-122"/>
                <a:ea typeface="Helvetica Neue"/>
              </a:rPr>
              <a:t>HiHealthBaseAdapter</a:t>
            </a:r>
            <a:r>
              <a:rPr lang="en-US" sz="1400" dirty="0">
                <a:solidFill>
                  <a:srgbClr val="333333"/>
                </a:solidFill>
                <a:latin typeface="方正兰亭黑简体" panose="02000000000000000000" pitchFamily="2" charset="-122"/>
                <a:ea typeface="Helvetica Neue"/>
              </a:rPr>
              <a:t>\HiHealthBaseAdapter.java. Add the listener registration code to replace TODO: start.</a:t>
            </a:r>
            <a:r>
              <a:rPr lang="en-US" sz="1400" dirty="0">
                <a:latin typeface="方正兰亭黑简体" panose="02000000000000000000" pitchFamily="2" charset="-122"/>
              </a:rPr>
              <a:t> </a:t>
            </a:r>
          </a:p>
          <a:p>
            <a:endParaRPr lang="en-US" altLang="zh-CN" sz="1400" dirty="0" smtClean="0">
              <a:latin typeface="方正兰亭黑简体" panose="02000000000000000000" pitchFamily="2" charset="-122"/>
              <a:ea typeface="方正兰亭黑简体" panose="02000000000000000000" pitchFamily="2" charset="-122"/>
            </a:endParaRPr>
          </a:p>
          <a:p>
            <a:r>
              <a:rPr lang="en-US" sz="1400" dirty="0" err="1">
                <a:latin typeface="方正兰亭黑简体" panose="02000000000000000000" pitchFamily="2" charset="-122"/>
              </a:rPr>
              <a:t>DataSource</a:t>
            </a:r>
            <a:r>
              <a:rPr lang="en-US" sz="1400" dirty="0">
                <a:latin typeface="方正兰亭黑简体" panose="02000000000000000000" pitchFamily="2" charset="-122"/>
              </a:rPr>
              <a:t> </a:t>
            </a:r>
            <a:r>
              <a:rPr lang="en-US" sz="1400" dirty="0" err="1">
                <a:latin typeface="方正兰亭黑简体" panose="02000000000000000000" pitchFamily="2" charset="-122"/>
              </a:rPr>
              <a:t>dataSource</a:t>
            </a:r>
            <a:r>
              <a:rPr lang="en-US" sz="1400" dirty="0">
                <a:latin typeface="方正兰亭黑简体" panose="02000000000000000000" pitchFamily="2" charset="-122"/>
              </a:rPr>
              <a:t> = new </a:t>
            </a:r>
            <a:r>
              <a:rPr lang="en-US" sz="1400" dirty="0" err="1">
                <a:latin typeface="方正兰亭黑简体" panose="02000000000000000000" pitchFamily="2" charset="-122"/>
              </a:rPr>
              <a:t>DataSource.Builder</a:t>
            </a:r>
            <a:r>
              <a:rPr lang="en-US" sz="1400" dirty="0">
                <a:latin typeface="方正兰亭黑简体" panose="02000000000000000000" pitchFamily="2" charset="-122"/>
              </a:rPr>
              <a:t>()</a:t>
            </a:r>
          </a:p>
          <a:p>
            <a:r>
              <a:rPr lang="en-US" sz="1400" dirty="0">
                <a:latin typeface="方正兰亭黑简体" panose="02000000000000000000" pitchFamily="2" charset="-122"/>
              </a:rPr>
              <a:t>        .</a:t>
            </a:r>
            <a:r>
              <a:rPr lang="en-US" sz="1400" dirty="0" err="1">
                <a:latin typeface="方正兰亭黑简体" panose="02000000000000000000" pitchFamily="2" charset="-122"/>
              </a:rPr>
              <a:t>setDataType</a:t>
            </a:r>
            <a:r>
              <a:rPr lang="en-US" sz="1400" dirty="0">
                <a:latin typeface="方正兰亭黑简体" panose="02000000000000000000" pitchFamily="2" charset="-122"/>
              </a:rPr>
              <a:t>(</a:t>
            </a:r>
            <a:r>
              <a:rPr lang="en-US" sz="1400" dirty="0" err="1">
                <a:latin typeface="方正兰亭黑简体" panose="02000000000000000000" pitchFamily="2" charset="-122"/>
              </a:rPr>
              <a:t>DataType.TYPE_STEP_COUNT_CUMULATIVE</a:t>
            </a:r>
            <a:r>
              <a:rPr lang="en-US" sz="1400" dirty="0">
                <a:latin typeface="方正兰亭黑简体" panose="02000000000000000000" pitchFamily="2" charset="-122"/>
              </a:rPr>
              <a:t>)</a:t>
            </a:r>
          </a:p>
          <a:p>
            <a:r>
              <a:rPr lang="en-US" sz="1400" dirty="0">
                <a:latin typeface="方正兰亭黑简体" panose="02000000000000000000" pitchFamily="2" charset="-122"/>
              </a:rPr>
              <a:t>        .</a:t>
            </a:r>
            <a:r>
              <a:rPr lang="en-US" sz="1400" dirty="0" err="1">
                <a:latin typeface="方正兰亭黑简体" panose="02000000000000000000" pitchFamily="2" charset="-122"/>
              </a:rPr>
              <a:t>setDevice</a:t>
            </a:r>
            <a:r>
              <a:rPr lang="en-US" sz="1400" dirty="0">
                <a:latin typeface="方正兰亭黑简体" panose="02000000000000000000" pitchFamily="2" charset="-122"/>
              </a:rPr>
              <a:t>(new Device("hw", "hw", "hw", 0))</a:t>
            </a:r>
          </a:p>
          <a:p>
            <a:r>
              <a:rPr lang="en-US" sz="1400" dirty="0">
                <a:latin typeface="方正兰亭黑简体" panose="02000000000000000000" pitchFamily="2" charset="-122"/>
              </a:rPr>
              <a:t>        .build();</a:t>
            </a:r>
          </a:p>
          <a:p>
            <a:endParaRPr lang="en-US" altLang="zh-CN" sz="1400" dirty="0">
              <a:latin typeface="方正兰亭黑简体" panose="02000000000000000000" pitchFamily="2" charset="-122"/>
              <a:ea typeface="方正兰亭黑简体" panose="02000000000000000000" pitchFamily="2" charset="-122"/>
            </a:endParaRPr>
          </a:p>
          <a:p>
            <a:r>
              <a:rPr lang="en-US" sz="1400" dirty="0" err="1">
                <a:latin typeface="方正兰亭黑简体" panose="02000000000000000000" pitchFamily="2" charset="-122"/>
              </a:rPr>
              <a:t>mSensorsClient.add</a:t>
            </a:r>
            <a:r>
              <a:rPr lang="en-US" sz="1400" dirty="0">
                <a:latin typeface="方正兰亭黑简体" panose="02000000000000000000" pitchFamily="2" charset="-122"/>
              </a:rPr>
              <a:t>(new </a:t>
            </a:r>
            <a:r>
              <a:rPr lang="en-US" sz="1400" dirty="0" err="1">
                <a:latin typeface="方正兰亭黑简体" panose="02000000000000000000" pitchFamily="2" charset="-122"/>
              </a:rPr>
              <a:t>SensorRequest.Builder</a:t>
            </a:r>
            <a:r>
              <a:rPr lang="en-US" sz="1400" dirty="0">
                <a:latin typeface="方正兰亭黑简体" panose="02000000000000000000" pitchFamily="2" charset="-122"/>
              </a:rPr>
              <a:t>()</a:t>
            </a:r>
          </a:p>
          <a:p>
            <a:r>
              <a:rPr lang="en-US" sz="1400" dirty="0">
                <a:latin typeface="方正兰亭黑简体" panose="02000000000000000000" pitchFamily="2" charset="-122"/>
              </a:rPr>
              <a:t>                .</a:t>
            </a:r>
            <a:r>
              <a:rPr lang="en-US" sz="1400" dirty="0" err="1">
                <a:latin typeface="方正兰亭黑简体" panose="02000000000000000000" pitchFamily="2" charset="-122"/>
              </a:rPr>
              <a:t>setDataType</a:t>
            </a:r>
            <a:r>
              <a:rPr lang="en-US" sz="1400" dirty="0">
                <a:latin typeface="方正兰亭黑简体" panose="02000000000000000000" pitchFamily="2" charset="-122"/>
              </a:rPr>
              <a:t>(</a:t>
            </a:r>
            <a:r>
              <a:rPr lang="en-US" sz="1400" dirty="0" err="1">
                <a:latin typeface="方正兰亭黑简体" panose="02000000000000000000" pitchFamily="2" charset="-122"/>
              </a:rPr>
              <a:t>DataType.TYPE_STEP_COUNT_CUMULATIVE</a:t>
            </a:r>
            <a:r>
              <a:rPr lang="en-US" sz="1400" dirty="0">
                <a:latin typeface="方正兰亭黑简体" panose="02000000000000000000" pitchFamily="2" charset="-122"/>
              </a:rPr>
              <a:t>)</a:t>
            </a:r>
          </a:p>
          <a:p>
            <a:r>
              <a:rPr lang="en-US" sz="1400" dirty="0">
                <a:latin typeface="方正兰亭黑简体" panose="02000000000000000000" pitchFamily="2" charset="-122"/>
              </a:rPr>
              <a:t>                .</a:t>
            </a:r>
            <a:r>
              <a:rPr lang="en-US" sz="1400" dirty="0" err="1">
                <a:latin typeface="方正兰亭黑简体" panose="02000000000000000000" pitchFamily="2" charset="-122"/>
              </a:rPr>
              <a:t>setDataSource</a:t>
            </a:r>
            <a:r>
              <a:rPr lang="en-US" sz="1400" dirty="0">
                <a:latin typeface="方正兰亭黑简体" panose="02000000000000000000" pitchFamily="2" charset="-122"/>
              </a:rPr>
              <a:t>(</a:t>
            </a:r>
            <a:r>
              <a:rPr lang="en-US" sz="1400" dirty="0" err="1">
                <a:latin typeface="方正兰亭黑简体" panose="02000000000000000000" pitchFamily="2" charset="-122"/>
              </a:rPr>
              <a:t>dataSource</a:t>
            </a:r>
            <a:r>
              <a:rPr lang="en-US" sz="1400" dirty="0">
                <a:latin typeface="方正兰亭黑简体" panose="02000000000000000000" pitchFamily="2" charset="-122"/>
              </a:rPr>
              <a:t>)</a:t>
            </a:r>
          </a:p>
          <a:p>
            <a:r>
              <a:rPr lang="en-US" sz="1400" dirty="0">
                <a:latin typeface="方正兰亭黑简体" panose="02000000000000000000" pitchFamily="2" charset="-122"/>
              </a:rPr>
              <a:t>                .build(),</a:t>
            </a:r>
          </a:p>
          <a:p>
            <a:r>
              <a:rPr lang="en-US" sz="1400" dirty="0">
                <a:latin typeface="方正兰亭黑简体" panose="02000000000000000000" pitchFamily="2" charset="-122"/>
              </a:rPr>
              <a:t>        </a:t>
            </a:r>
            <a:r>
              <a:rPr lang="en-US" sz="1400" dirty="0" err="1">
                <a:latin typeface="方正兰亭黑简体" panose="02000000000000000000" pitchFamily="2" charset="-122"/>
              </a:rPr>
              <a:t>mListener</a:t>
            </a:r>
            <a:r>
              <a:rPr lang="en-US" sz="1400" dirty="0">
                <a:latin typeface="方正兰亭黑简体" panose="02000000000000000000" pitchFamily="2" charset="-122"/>
              </a:rPr>
              <a:t>);</a:t>
            </a:r>
          </a:p>
          <a:p>
            <a:endParaRPr lang="zh-CN" altLang="zh-CN" sz="1400" dirty="0">
              <a:latin typeface="方正兰亭黑简体" panose="02000000000000000000" pitchFamily="2" charset="-122"/>
              <a:ea typeface="方正兰亭黑简体" panose="02000000000000000000" pitchFamily="2" charset="-122"/>
            </a:endParaRPr>
          </a:p>
          <a:p>
            <a:pPr lvl="0"/>
            <a:r>
              <a:rPr lang="en-US" sz="1400" dirty="0">
                <a:solidFill>
                  <a:srgbClr val="333333"/>
                </a:solidFill>
                <a:latin typeface="方正兰亭黑简体" panose="02000000000000000000" pitchFamily="2" charset="-122"/>
                <a:ea typeface="Helvetica Neue"/>
              </a:rPr>
              <a:t>The code will fetch data from the step count sensor on the phone by setting a listener and a callback with </a:t>
            </a:r>
            <a:r>
              <a:rPr lang="en-US" sz="1400" dirty="0" err="1">
                <a:solidFill>
                  <a:srgbClr val="333333"/>
                </a:solidFill>
                <a:latin typeface="方正兰亭黑简体" panose="02000000000000000000" pitchFamily="2" charset="-122"/>
                <a:ea typeface="Helvetica Neue"/>
              </a:rPr>
              <a:t>mListener</a:t>
            </a:r>
            <a:r>
              <a:rPr lang="en-US" sz="1400" dirty="0" smtClean="0">
                <a:solidFill>
                  <a:srgbClr val="333333"/>
                </a:solidFill>
                <a:latin typeface="方正兰亭黑简体" panose="02000000000000000000" pitchFamily="2" charset="-122"/>
                <a:ea typeface="Helvetica Neue"/>
              </a:rPr>
              <a:t>.</a:t>
            </a:r>
            <a:endParaRPr kumimoji="0" lang="zh-CN" altLang="zh-CN" sz="1400" b="0" i="0" u="none" strike="noStrike" cap="none" normalizeH="0" baseline="0" dirty="0" smtClean="0">
              <a:ln>
                <a:noFill/>
              </a:ln>
              <a:solidFill>
                <a:schemeClr val="tx1"/>
              </a:solidFill>
              <a:effectLst/>
              <a:latin typeface="方正兰亭黑简体" panose="02000000000000000000" pitchFamily="2" charset="-122"/>
              <a:ea typeface="方正兰亭黑简体" panose="02000000000000000000" pitchFamily="2" charset="-122"/>
            </a:endParaRPr>
          </a:p>
        </p:txBody>
      </p:sp>
      <p:sp>
        <p:nvSpPr>
          <p:cNvPr id="1048942" name="Rectangle 4"/>
          <p:cNvSpPr>
            <a:spLocks noChangeArrowheads="1"/>
          </p:cNvSpPr>
          <p:nvPr/>
        </p:nvSpPr>
        <p:spPr bwMode="auto">
          <a:xfrm>
            <a:off x="1056387" y="1209922"/>
            <a:ext cx="65" cy="215444"/>
          </a:xfrm>
          <a:prstGeom prst="rect">
            <a:avLst/>
          </a:prstGeom>
          <a:solidFill>
            <a:srgbClr val="FFFFFF"/>
          </a:solid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400" b="0" i="0" u="none" strike="noStrike" cap="none" normalizeH="0" baseline="0" dirty="0" smtClean="0">
              <a:ln>
                <a:noFill/>
              </a:ln>
              <a:solidFill>
                <a:schemeClr val="tx1"/>
              </a:solidFill>
              <a:effectLst/>
              <a:latin typeface="方正兰亭黑简体" panose="02000000000000000000" pitchFamily="2" charset="-122"/>
              <a:ea typeface="方正兰亭黑简体" panose="02000000000000000000" pitchFamily="2" charset="-122"/>
            </a:endParaRPr>
          </a:p>
        </p:txBody>
      </p:sp>
      <p:sp>
        <p:nvSpPr>
          <p:cNvPr id="1048943" name="Rectangle 6"/>
          <p:cNvSpPr>
            <a:spLocks noChangeArrowheads="1"/>
          </p:cNvSpPr>
          <p:nvPr/>
        </p:nvSpPr>
        <p:spPr bwMode="auto">
          <a:xfrm>
            <a:off x="0" y="120878"/>
            <a:ext cx="65" cy="215444"/>
          </a:xfrm>
          <a:prstGeom prst="rect">
            <a:avLst/>
          </a:prstGeom>
          <a:solidFill>
            <a:srgbClr val="F7F7F7"/>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400" b="0" i="0" u="none" strike="noStrike" cap="none" normalizeH="0" baseline="0" dirty="0" smtClean="0">
              <a:ln>
                <a:noFill/>
              </a:ln>
              <a:solidFill>
                <a:schemeClr val="tx1"/>
              </a:solidFill>
              <a:effectLst/>
              <a:latin typeface="方正兰亭黑简体" panose="02000000000000000000" pitchFamily="2" charset="-122"/>
              <a:ea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4" name="矩形 1"/>
          <p:cNvSpPr/>
          <p:nvPr/>
        </p:nvSpPr>
        <p:spPr>
          <a:xfrm>
            <a:off x="414013" y="499723"/>
            <a:ext cx="6096000" cy="323165"/>
          </a:xfrm>
          <a:prstGeom prst="rect">
            <a:avLst/>
          </a:prstGeom>
          <a:noFill/>
          <a:ln>
            <a:noFill/>
          </a:ln>
          <a:effectLst/>
        </p:spPr>
        <p:txBody>
          <a:bodyPr vert="horz" wrap="square" lIns="91440" tIns="45720" rIns="91440" bIns="0" numCol="1" anchor="ctr" anchorCtr="0" compatLnSpc="1">
            <a:prstTxWarp prst="textNoShape">
              <a:avLst/>
            </a:prstTxWarp>
            <a:spAutoFit/>
          </a:bodyPr>
          <a:lstStyle/>
          <a:p>
            <a:pPr eaLnBrk="0" fontAlgn="base" hangingPunct="0">
              <a:spcBef>
                <a:spcPct val="0"/>
              </a:spcBef>
              <a:spcAft>
                <a:spcPct val="0"/>
              </a:spcAft>
            </a:pPr>
            <a:r>
              <a:rPr lang="en-US" b="1" dirty="0">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5. Read real-time data.</a:t>
            </a:r>
          </a:p>
        </p:txBody>
      </p:sp>
      <p:sp>
        <p:nvSpPr>
          <p:cNvPr id="1048945" name="Rectangle 1"/>
          <p:cNvSpPr>
            <a:spLocks noChangeArrowheads="1"/>
          </p:cNvSpPr>
          <p:nvPr/>
        </p:nvSpPr>
        <p:spPr bwMode="auto">
          <a:xfrm>
            <a:off x="520700" y="1000636"/>
            <a:ext cx="11146597" cy="2800767"/>
          </a:xfrm>
          <a:prstGeom prst="rect">
            <a:avLst/>
          </a:prstGeom>
          <a:solidFill>
            <a:srgbClr val="FFFFFF"/>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a:ln>
                  <a:noFill/>
                </a:ln>
                <a:solidFill>
                  <a:srgbClr val="333333"/>
                </a:solidFill>
                <a:latin typeface="方正兰亭黑简体" panose="02000000000000000000" pitchFamily="2" charset="-122"/>
              </a:rPr>
              <a:t>Open the java file from the directory: app\</a:t>
            </a:r>
            <a:r>
              <a:rPr kumimoji="0" lang="en-US" sz="1400" b="0" i="0" u="none" strike="noStrike" cap="none" normalizeH="0" baseline="0" dirty="0" err="1">
                <a:ln>
                  <a:noFill/>
                </a:ln>
                <a:solidFill>
                  <a:srgbClr val="333333"/>
                </a:solidFill>
                <a:latin typeface="方正兰亭黑简体" panose="02000000000000000000" pitchFamily="2" charset="-122"/>
              </a:rPr>
              <a:t>src</a:t>
            </a:r>
            <a:r>
              <a:rPr kumimoji="0" lang="en-US" sz="1400" b="0" i="0" u="none" strike="noStrike" cap="none" normalizeH="0" baseline="0" dirty="0">
                <a:ln>
                  <a:noFill/>
                </a:ln>
                <a:solidFill>
                  <a:srgbClr val="333333"/>
                </a:solidFill>
                <a:latin typeface="方正兰亭黑简体" panose="02000000000000000000" pitchFamily="2" charset="-122"/>
              </a:rPr>
              <a:t>\main\java\com\</a:t>
            </a:r>
            <a:r>
              <a:rPr kumimoji="0" lang="en-US" sz="1400" b="0" i="0" u="none" strike="noStrike" cap="none" normalizeH="0" baseline="0" dirty="0" err="1">
                <a:ln>
                  <a:noFill/>
                </a:ln>
                <a:solidFill>
                  <a:srgbClr val="333333"/>
                </a:solidFill>
                <a:latin typeface="方正兰亭黑简体" panose="02000000000000000000" pitchFamily="2" charset="-122"/>
              </a:rPr>
              <a:t>huawei</a:t>
            </a:r>
            <a:r>
              <a:rPr kumimoji="0" lang="en-US" sz="1400" b="0" i="0" u="none" strike="noStrike" cap="none" normalizeH="0" baseline="0" dirty="0">
                <a:ln>
                  <a:noFill/>
                </a:ln>
                <a:solidFill>
                  <a:srgbClr val="333333"/>
                </a:solidFill>
                <a:latin typeface="方正兰亭黑简体" panose="02000000000000000000" pitchFamily="2" charset="-122"/>
              </a:rPr>
              <a:t>\</a:t>
            </a:r>
            <a:r>
              <a:rPr kumimoji="0" lang="en-US" sz="1400" b="0" i="0" u="none" strike="noStrike" cap="none" normalizeH="0" baseline="0" dirty="0" err="1">
                <a:ln>
                  <a:noFill/>
                </a:ln>
                <a:solidFill>
                  <a:srgbClr val="333333"/>
                </a:solidFill>
                <a:latin typeface="方正兰亭黑简体" panose="02000000000000000000" pitchFamily="2" charset="-122"/>
              </a:rPr>
              <a:t>codelab</a:t>
            </a:r>
            <a:r>
              <a:rPr kumimoji="0" lang="en-US" sz="1400" b="0" i="0" u="none" strike="noStrike" cap="none" normalizeH="0" baseline="0" dirty="0">
                <a:ln>
                  <a:noFill/>
                </a:ln>
                <a:solidFill>
                  <a:srgbClr val="333333"/>
                </a:solidFill>
                <a:latin typeface="方正兰亭黑简体" panose="02000000000000000000" pitchFamily="2" charset="-122"/>
              </a:rPr>
              <a:t>\</a:t>
            </a:r>
            <a:r>
              <a:rPr kumimoji="0" lang="en-US" sz="1400" b="0" i="0" u="none" strike="noStrike" cap="none" normalizeH="0" baseline="0" dirty="0" err="1">
                <a:ln>
                  <a:noFill/>
                </a:ln>
                <a:solidFill>
                  <a:srgbClr val="333333"/>
                </a:solidFill>
                <a:latin typeface="方正兰亭黑简体" panose="02000000000000000000" pitchFamily="2" charset="-122"/>
              </a:rPr>
              <a:t>hihealth</a:t>
            </a:r>
            <a:r>
              <a:rPr kumimoji="0" lang="en-US" sz="1400" b="0" i="0" u="none" strike="noStrike" cap="none" normalizeH="0" baseline="0" dirty="0">
                <a:ln>
                  <a:noFill/>
                </a:ln>
                <a:solidFill>
                  <a:srgbClr val="333333"/>
                </a:solidFill>
                <a:latin typeface="方正兰亭黑简体" panose="02000000000000000000" pitchFamily="2" charset="-122"/>
              </a:rPr>
              <a:t>\</a:t>
            </a:r>
            <a:r>
              <a:rPr kumimoji="0" lang="en-US" sz="1400" b="0" i="0" u="none" strike="noStrike" cap="none" normalizeH="0" baseline="0" dirty="0" err="1">
                <a:ln>
                  <a:noFill/>
                </a:ln>
                <a:solidFill>
                  <a:srgbClr val="333333"/>
                </a:solidFill>
                <a:latin typeface="方正兰亭黑简体" panose="02000000000000000000" pitchFamily="2" charset="-122"/>
              </a:rPr>
              <a:t>happysport</a:t>
            </a:r>
            <a:r>
              <a:rPr kumimoji="0" lang="en-US" sz="1400" b="0" i="0" u="none" strike="noStrike" cap="none" normalizeH="0" baseline="0" dirty="0">
                <a:ln>
                  <a:noFill/>
                </a:ln>
                <a:solidFill>
                  <a:srgbClr val="333333"/>
                </a:solidFill>
                <a:latin typeface="方正兰亭黑简体" panose="02000000000000000000" pitchFamily="2" charset="-122"/>
              </a:rPr>
              <a:t>\</a:t>
            </a:r>
            <a:r>
              <a:rPr kumimoji="0" lang="en-US" sz="1400" b="0" i="0" u="none" strike="noStrike" cap="none" normalizeH="0" baseline="0" dirty="0" err="1">
                <a:ln>
                  <a:noFill/>
                </a:ln>
                <a:solidFill>
                  <a:srgbClr val="333333"/>
                </a:solidFill>
                <a:latin typeface="方正兰亭黑简体" panose="02000000000000000000" pitchFamily="2" charset="-122"/>
              </a:rPr>
              <a:t>viewmodels</a:t>
            </a:r>
            <a:r>
              <a:rPr kumimoji="0" lang="en-US" sz="1400" b="0" i="0" u="none" strike="noStrike" cap="none" normalizeH="0" baseline="0" dirty="0">
                <a:ln>
                  <a:noFill/>
                </a:ln>
                <a:solidFill>
                  <a:srgbClr val="333333"/>
                </a:solidFill>
                <a:latin typeface="方正兰亭黑简体" panose="02000000000000000000" pitchFamily="2" charset="-122"/>
              </a:rPr>
              <a:t>\</a:t>
            </a:r>
            <a:r>
              <a:rPr kumimoji="0" lang="en-US" sz="1400" b="0" i="0" u="none" strike="noStrike" cap="none" normalizeH="0" baseline="0" dirty="0" err="1">
                <a:ln>
                  <a:noFill/>
                </a:ln>
                <a:solidFill>
                  <a:srgbClr val="333333"/>
                </a:solidFill>
                <a:latin typeface="方正兰亭黑简体" panose="02000000000000000000" pitchFamily="2" charset="-122"/>
              </a:rPr>
              <a:t>HiHealthBaseAdapter</a:t>
            </a:r>
            <a:r>
              <a:rPr kumimoji="0" lang="en-US" sz="1400" b="0" i="0" u="none" strike="noStrike" cap="none" normalizeH="0" baseline="0" dirty="0">
                <a:ln>
                  <a:noFill/>
                </a:ln>
                <a:solidFill>
                  <a:srgbClr val="333333"/>
                </a:solidFill>
                <a:latin typeface="方正兰亭黑简体" panose="02000000000000000000" pitchFamily="2" charset="-122"/>
              </a:rPr>
              <a:t>\HiHealthBaseAdapter.java.</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 </a:t>
            </a:r>
            <a:r>
              <a:rPr kumimoji="0" lang="en-US" sz="1400" i="0" u="none" strike="noStrike" cap="none" normalizeH="0" baseline="0" dirty="0">
                <a:ln>
                  <a:noFill/>
                </a:ln>
                <a:solidFill>
                  <a:srgbClr val="333333"/>
                </a:solidFill>
                <a:latin typeface="方正兰亭黑简体" panose="02000000000000000000" pitchFamily="2" charset="-122"/>
              </a:rPr>
              <a:t>Add the listener initialization code to replace </a:t>
            </a:r>
            <a:r>
              <a:rPr kumimoji="0" lang="en-US" sz="1400" i="0" u="none" strike="noStrike" cap="none" normalizeH="0" baseline="0" dirty="0" err="1">
                <a:ln>
                  <a:noFill/>
                </a:ln>
                <a:solidFill>
                  <a:srgbClr val="333333"/>
                </a:solidFill>
                <a:latin typeface="方正兰亭黑简体" panose="02000000000000000000" pitchFamily="2" charset="-122"/>
              </a:rPr>
              <a:t>TODO:listener</a:t>
            </a:r>
            <a:r>
              <a:rPr kumimoji="0" lang="en-US" sz="1400" i="0" u="none" strike="noStrike" cap="none" normalizeH="0" baseline="0" dirty="0">
                <a:ln>
                  <a:noFill/>
                </a:ln>
                <a:solidFill>
                  <a:srgbClr val="333333"/>
                </a:solidFill>
                <a:latin typeface="方正兰亭黑简体" panose="02000000000000000000" pitchFamily="2" charset="-122"/>
              </a:rPr>
              <a:t> and comment out the default section.</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smtClean="0">
              <a:ln>
                <a:noFill/>
              </a:ln>
              <a:solidFill>
                <a:schemeClr val="tx1"/>
              </a:solidFill>
              <a:effectLst/>
              <a:latin typeface="方正兰亭黑简体" panose="02000000000000000000" pitchFamily="2" charset="-122"/>
              <a:ea typeface="方正兰亭黑简体" panose="02000000000000000000" pitchFamily="2" charset="-122"/>
            </a:endParaRPr>
          </a:p>
          <a:p>
            <a:pPr lvl="0" eaLnBrk="0" fontAlgn="base" hangingPunct="0">
              <a:spcBef>
                <a:spcPct val="0"/>
              </a:spcBef>
              <a:spcAft>
                <a:spcPct val="0"/>
              </a:spcAft>
            </a:pPr>
            <a:r>
              <a:rPr lang="en-US" sz="1400" dirty="0">
                <a:latin typeface="方正兰亭黑简体" panose="02000000000000000000" pitchFamily="2" charset="-122"/>
              </a:rPr>
              <a:t>//private </a:t>
            </a:r>
            <a:r>
              <a:rPr lang="en-US" sz="1400" dirty="0" err="1">
                <a:latin typeface="方正兰亭黑简体" panose="02000000000000000000" pitchFamily="2" charset="-122"/>
              </a:rPr>
              <a:t>OnDataPointListener</a:t>
            </a:r>
            <a:r>
              <a:rPr lang="en-US" sz="1400" dirty="0">
                <a:latin typeface="方正兰亭黑简体" panose="02000000000000000000" pitchFamily="2" charset="-122"/>
              </a:rPr>
              <a:t> </a:t>
            </a:r>
            <a:r>
              <a:rPr lang="en-US" sz="1400" dirty="0" err="1">
                <a:latin typeface="方正兰亭黑简体" panose="02000000000000000000" pitchFamily="2" charset="-122"/>
              </a:rPr>
              <a:t>mListener</a:t>
            </a:r>
            <a:r>
              <a:rPr lang="en-US" sz="1400" dirty="0">
                <a:latin typeface="方正兰亭黑简体" panose="02000000000000000000" pitchFamily="2" charset="-122"/>
              </a:rPr>
              <a:t> = null;</a:t>
            </a:r>
          </a:p>
          <a:p>
            <a:pPr lvl="0" eaLnBrk="0" fontAlgn="base" hangingPunct="0">
              <a:spcBef>
                <a:spcPct val="0"/>
              </a:spcBef>
              <a:spcAft>
                <a:spcPct val="0"/>
              </a:spcAft>
            </a:pPr>
            <a:r>
              <a:rPr lang="en-US" sz="1400" dirty="0">
                <a:latin typeface="方正兰亭黑简体" panose="02000000000000000000" pitchFamily="2" charset="-122"/>
              </a:rPr>
              <a:t>private </a:t>
            </a:r>
            <a:r>
              <a:rPr lang="en-US" sz="1400" dirty="0" err="1">
                <a:latin typeface="方正兰亭黑简体" panose="02000000000000000000" pitchFamily="2" charset="-122"/>
              </a:rPr>
              <a:t>OnDataPointListener</a:t>
            </a:r>
            <a:r>
              <a:rPr lang="en-US" sz="1400" dirty="0">
                <a:latin typeface="方正兰亭黑简体" panose="02000000000000000000" pitchFamily="2" charset="-122"/>
              </a:rPr>
              <a:t> </a:t>
            </a:r>
            <a:r>
              <a:rPr lang="en-US" sz="1400" dirty="0" err="1">
                <a:latin typeface="方正兰亭黑简体" panose="02000000000000000000" pitchFamily="2" charset="-122"/>
              </a:rPr>
              <a:t>mListener</a:t>
            </a:r>
            <a:r>
              <a:rPr lang="en-US" sz="1400" dirty="0">
                <a:latin typeface="方正兰亭黑简体" panose="02000000000000000000" pitchFamily="2" charset="-122"/>
              </a:rPr>
              <a:t> = new </a:t>
            </a:r>
            <a:r>
              <a:rPr lang="en-US" sz="1400" dirty="0" err="1">
                <a:latin typeface="方正兰亭黑简体" panose="02000000000000000000" pitchFamily="2" charset="-122"/>
              </a:rPr>
              <a:t>OnDataPointListener</a:t>
            </a:r>
            <a:r>
              <a:rPr lang="en-US" sz="1400" dirty="0">
                <a:latin typeface="方正兰亭黑简体" panose="02000000000000000000" pitchFamily="2" charset="-122"/>
              </a:rPr>
              <a:t>() {</a:t>
            </a:r>
          </a:p>
          <a:p>
            <a:pPr lvl="0" eaLnBrk="0" fontAlgn="base" hangingPunct="0">
              <a:spcBef>
                <a:spcPct val="0"/>
              </a:spcBef>
              <a:spcAft>
                <a:spcPct val="0"/>
              </a:spcAft>
            </a:pPr>
            <a:r>
              <a:rPr lang="en-US" sz="1400" dirty="0">
                <a:latin typeface="方正兰亭黑简体" panose="02000000000000000000" pitchFamily="2" charset="-122"/>
              </a:rPr>
              <a:t>    @Override</a:t>
            </a:r>
          </a:p>
          <a:p>
            <a:pPr lvl="0" eaLnBrk="0" fontAlgn="base" hangingPunct="0">
              <a:spcBef>
                <a:spcPct val="0"/>
              </a:spcBef>
              <a:spcAft>
                <a:spcPct val="0"/>
              </a:spcAft>
            </a:pPr>
            <a:r>
              <a:rPr lang="en-US" sz="1400" dirty="0">
                <a:latin typeface="方正兰亭黑简体" panose="02000000000000000000" pitchFamily="2" charset="-122"/>
              </a:rPr>
              <a:t>    public void </a:t>
            </a:r>
            <a:r>
              <a:rPr lang="en-US" sz="1400" dirty="0" err="1">
                <a:latin typeface="方正兰亭黑简体" panose="02000000000000000000" pitchFamily="2" charset="-122"/>
              </a:rPr>
              <a:t>onDataPoint</a:t>
            </a:r>
            <a:r>
              <a:rPr lang="en-US" sz="1400" dirty="0">
                <a:latin typeface="方正兰亭黑简体" panose="02000000000000000000" pitchFamily="2" charset="-122"/>
              </a:rPr>
              <a:t>(</a:t>
            </a:r>
            <a:r>
              <a:rPr lang="en-US" sz="1400" dirty="0" err="1">
                <a:latin typeface="方正兰亭黑简体" panose="02000000000000000000" pitchFamily="2" charset="-122"/>
              </a:rPr>
              <a:t>DataPoint</a:t>
            </a:r>
            <a:r>
              <a:rPr lang="en-US" sz="1400" dirty="0">
                <a:latin typeface="方正兰亭黑简体" panose="02000000000000000000" pitchFamily="2" charset="-122"/>
              </a:rPr>
              <a:t> </a:t>
            </a:r>
            <a:r>
              <a:rPr lang="en-US" sz="1400" dirty="0" err="1">
                <a:latin typeface="方正兰亭黑简体" panose="02000000000000000000" pitchFamily="2" charset="-122"/>
              </a:rPr>
              <a:t>dataPoint</a:t>
            </a:r>
            <a:r>
              <a:rPr lang="en-US" sz="1400" dirty="0">
                <a:latin typeface="方正兰亭黑简体" panose="02000000000000000000" pitchFamily="2" charset="-122"/>
              </a:rPr>
              <a:t>) {</a:t>
            </a:r>
          </a:p>
          <a:p>
            <a:pPr lvl="0" eaLnBrk="0" fontAlgn="base" hangingPunct="0">
              <a:spcBef>
                <a:spcPct val="0"/>
              </a:spcBef>
              <a:spcAft>
                <a:spcPct val="0"/>
              </a:spcAft>
            </a:pPr>
            <a:r>
              <a:rPr lang="en-US" sz="1400" dirty="0">
                <a:latin typeface="方正兰亭黑简体" panose="02000000000000000000" pitchFamily="2" charset="-122"/>
              </a:rPr>
              <a:t>        </a:t>
            </a:r>
            <a:r>
              <a:rPr lang="en-US" sz="1400" dirty="0" err="1">
                <a:latin typeface="方正兰亭黑简体" panose="02000000000000000000" pitchFamily="2" charset="-122"/>
              </a:rPr>
              <a:t>Log.d</a:t>
            </a:r>
            <a:r>
              <a:rPr lang="en-US" sz="1400" dirty="0">
                <a:latin typeface="方正兰亭黑简体" panose="02000000000000000000" pitchFamily="2" charset="-122"/>
              </a:rPr>
              <a:t>(TAG, "on data point received");</a:t>
            </a:r>
          </a:p>
          <a:p>
            <a:pPr lvl="0" eaLnBrk="0" fontAlgn="base" hangingPunct="0">
              <a:spcBef>
                <a:spcPct val="0"/>
              </a:spcBef>
              <a:spcAft>
                <a:spcPct val="0"/>
              </a:spcAft>
            </a:pPr>
            <a:r>
              <a:rPr lang="en-US" sz="1400" dirty="0">
                <a:latin typeface="方正兰亭黑简体" panose="02000000000000000000" pitchFamily="2" charset="-122"/>
              </a:rPr>
              <a:t>        </a:t>
            </a:r>
            <a:r>
              <a:rPr lang="en-US" sz="1400" dirty="0" err="1">
                <a:latin typeface="方正兰亭黑简体" panose="02000000000000000000" pitchFamily="2" charset="-122"/>
              </a:rPr>
              <a:t>processDataPoint</a:t>
            </a:r>
            <a:r>
              <a:rPr lang="en-US" sz="1400" dirty="0">
                <a:latin typeface="方正兰亭黑简体" panose="02000000000000000000" pitchFamily="2" charset="-122"/>
              </a:rPr>
              <a:t>(this, </a:t>
            </a:r>
            <a:r>
              <a:rPr lang="en-US" sz="1400" dirty="0" err="1">
                <a:latin typeface="方正兰亭黑简体" panose="02000000000000000000" pitchFamily="2" charset="-122"/>
              </a:rPr>
              <a:t>dataPoint</a:t>
            </a:r>
            <a:r>
              <a:rPr lang="en-US" sz="1400" dirty="0">
                <a:latin typeface="方正兰亭黑简体" panose="02000000000000000000" pitchFamily="2" charset="-122"/>
              </a:rPr>
              <a:t>);</a:t>
            </a:r>
          </a:p>
          <a:p>
            <a:pPr lvl="0" eaLnBrk="0" fontAlgn="base" hangingPunct="0">
              <a:spcBef>
                <a:spcPct val="0"/>
              </a:spcBef>
              <a:spcAft>
                <a:spcPct val="0"/>
              </a:spcAft>
            </a:pPr>
            <a:r>
              <a:rPr lang="en-US" sz="1400" dirty="0">
                <a:latin typeface="方正兰亭黑简体" panose="02000000000000000000" pitchFamily="2" charset="-122"/>
              </a:rPr>
              <a:t>    }</a:t>
            </a:r>
          </a:p>
          <a:p>
            <a:pPr lvl="0" eaLnBrk="0" fontAlgn="base" hangingPunct="0">
              <a:spcBef>
                <a:spcPct val="0"/>
              </a:spcBef>
              <a:spcAft>
                <a:spcPct val="0"/>
              </a:spcAft>
            </a:pPr>
            <a:r>
              <a:rPr lang="en-US" sz="1400" dirty="0">
                <a:latin typeface="方正兰亭黑简体" panose="02000000000000000000" pitchFamily="2" charset="-122"/>
              </a:rPr>
              <a:t>};</a:t>
            </a:r>
          </a:p>
          <a:p>
            <a:pPr lvl="0" eaLnBrk="0" fontAlgn="base" hangingPunct="0">
              <a:spcBef>
                <a:spcPct val="0"/>
              </a:spcBef>
              <a:spcAft>
                <a:spcPct val="0"/>
              </a:spcAft>
            </a:pPr>
            <a:r>
              <a:rPr lang="en-US" sz="1400" dirty="0">
                <a:solidFill>
                  <a:srgbClr val="333333"/>
                </a:solidFill>
                <a:latin typeface="方正兰亭黑简体" panose="02000000000000000000" pitchFamily="2" charset="-122"/>
              </a:rPr>
              <a:t>The real time data would be called back via the </a:t>
            </a:r>
            <a:r>
              <a:rPr lang="en-US" sz="1400" dirty="0" err="1">
                <a:solidFill>
                  <a:srgbClr val="333333"/>
                </a:solidFill>
                <a:latin typeface="方正兰亭黑简体" panose="02000000000000000000" pitchFamily="2" charset="-122"/>
              </a:rPr>
              <a:t>onDataPoint</a:t>
            </a:r>
            <a:r>
              <a:rPr lang="en-US" sz="1400" dirty="0">
                <a:solidFill>
                  <a:srgbClr val="333333"/>
                </a:solidFill>
                <a:latin typeface="方正兰亭黑简体" panose="02000000000000000000" pitchFamily="2" charset="-122"/>
              </a:rPr>
              <a:t> method</a:t>
            </a:r>
            <a:r>
              <a:rPr lang="en-US" sz="1400" dirty="0" smtClean="0">
                <a:solidFill>
                  <a:srgbClr val="333333"/>
                </a:solidFill>
                <a:latin typeface="方正兰亭黑简体" panose="02000000000000000000" pitchFamily="2" charset="-122"/>
              </a:rPr>
              <a:t>.</a:t>
            </a:r>
            <a:endParaRPr lang="en-US" sz="1400" dirty="0">
              <a:solidFill>
                <a:srgbClr val="333333"/>
              </a:solidFill>
              <a:latin typeface="方正兰亭黑简体" panose="02000000000000000000" pitchFamily="2" charset="-122"/>
            </a:endParaRPr>
          </a:p>
        </p:txBody>
      </p:sp>
      <p:sp>
        <p:nvSpPr>
          <p:cNvPr id="1048946" name="Rectangle 5"/>
          <p:cNvSpPr>
            <a:spLocks noChangeArrowheads="1"/>
          </p:cNvSpPr>
          <p:nvPr/>
        </p:nvSpPr>
        <p:spPr bwMode="auto">
          <a:xfrm>
            <a:off x="0" y="120878"/>
            <a:ext cx="65" cy="215444"/>
          </a:xfrm>
          <a:prstGeom prst="rect">
            <a:avLst/>
          </a:prstGeom>
          <a:solidFill>
            <a:srgbClr val="F7F7F7"/>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400" b="0" i="0" u="none" strike="noStrike" cap="none" normalizeH="0" baseline="0" dirty="0" smtClean="0">
              <a:ln>
                <a:noFill/>
              </a:ln>
              <a:solidFill>
                <a:schemeClr val="tx1"/>
              </a:solidFill>
              <a:effectLst/>
              <a:latin typeface="方正兰亭黑简体" panose="02000000000000000000" pitchFamily="2" charset="-122"/>
              <a:ea typeface="方正兰亭黑简体" panose="02000000000000000000" pitchFamily="2" charset="-122"/>
            </a:endParaRPr>
          </a:p>
        </p:txBody>
      </p:sp>
      <p:sp>
        <p:nvSpPr>
          <p:cNvPr id="1048947" name="矩形 8"/>
          <p:cNvSpPr/>
          <p:nvPr/>
        </p:nvSpPr>
        <p:spPr>
          <a:xfrm>
            <a:off x="414013" y="3979151"/>
            <a:ext cx="6096000" cy="323165"/>
          </a:xfrm>
          <a:prstGeom prst="rect">
            <a:avLst/>
          </a:prstGeom>
          <a:noFill/>
          <a:ln>
            <a:noFill/>
          </a:ln>
          <a:effectLst/>
        </p:spPr>
        <p:txBody>
          <a:bodyPr vert="horz" wrap="square" lIns="91440" tIns="45720" rIns="91440" bIns="0" numCol="1" anchor="ctr" anchorCtr="0" compatLnSpc="1">
            <a:prstTxWarp prst="textNoShape">
              <a:avLst/>
            </a:prstTxWarp>
            <a:spAutoFit/>
          </a:bodyPr>
          <a:lstStyle/>
          <a:p>
            <a:pPr eaLnBrk="0" fontAlgn="base" hangingPunct="0">
              <a:spcBef>
                <a:spcPct val="0"/>
              </a:spcBef>
              <a:spcAft>
                <a:spcPct val="0"/>
              </a:spcAft>
            </a:pPr>
            <a:r>
              <a:rPr lang="en-US" b="1" dirty="0">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6. Unregister the listener.</a:t>
            </a:r>
          </a:p>
        </p:txBody>
      </p:sp>
      <p:sp>
        <p:nvSpPr>
          <p:cNvPr id="1048948" name="Rectangle 6"/>
          <p:cNvSpPr>
            <a:spLocks noChangeArrowheads="1"/>
          </p:cNvSpPr>
          <p:nvPr/>
        </p:nvSpPr>
        <p:spPr bwMode="auto">
          <a:xfrm>
            <a:off x="520700" y="4480063"/>
            <a:ext cx="11146597" cy="1077218"/>
          </a:xfrm>
          <a:prstGeom prst="rect">
            <a:avLst/>
          </a:prstGeom>
          <a:solidFill>
            <a:srgbClr val="FFFFFF"/>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400" b="0" i="0" u="none" strike="noStrike" cap="none" normalizeH="0" baseline="0" dirty="0">
                <a:ln>
                  <a:noFill/>
                </a:ln>
                <a:solidFill>
                  <a:srgbClr val="333333"/>
                </a:solidFill>
                <a:latin typeface="方正兰亭黑简体" panose="02000000000000000000" pitchFamily="2" charset="-122"/>
              </a:rPr>
              <a:t>Open the java file from the directory: app\</a:t>
            </a:r>
            <a:r>
              <a:rPr kumimoji="0" lang="en-US" sz="1400" b="0" i="0" u="none" strike="noStrike" cap="none" normalizeH="0" baseline="0" dirty="0" err="1">
                <a:ln>
                  <a:noFill/>
                </a:ln>
                <a:solidFill>
                  <a:srgbClr val="333333"/>
                </a:solidFill>
                <a:latin typeface="方正兰亭黑简体" panose="02000000000000000000" pitchFamily="2" charset="-122"/>
              </a:rPr>
              <a:t>src</a:t>
            </a:r>
            <a:r>
              <a:rPr kumimoji="0" lang="en-US" sz="1400" b="0" i="0" u="none" strike="noStrike" cap="none" normalizeH="0" baseline="0" dirty="0">
                <a:ln>
                  <a:noFill/>
                </a:ln>
                <a:solidFill>
                  <a:srgbClr val="333333"/>
                </a:solidFill>
                <a:latin typeface="方正兰亭黑简体" panose="02000000000000000000" pitchFamily="2" charset="-122"/>
              </a:rPr>
              <a:t>\main\java\com\</a:t>
            </a:r>
            <a:r>
              <a:rPr kumimoji="0" lang="en-US" sz="1400" b="0" i="0" u="none" strike="noStrike" cap="none" normalizeH="0" baseline="0" dirty="0" err="1">
                <a:ln>
                  <a:noFill/>
                </a:ln>
                <a:solidFill>
                  <a:srgbClr val="333333"/>
                </a:solidFill>
                <a:latin typeface="方正兰亭黑简体" panose="02000000000000000000" pitchFamily="2" charset="-122"/>
              </a:rPr>
              <a:t>huawei</a:t>
            </a:r>
            <a:r>
              <a:rPr kumimoji="0" lang="en-US" sz="1400" b="0" i="0" u="none" strike="noStrike" cap="none" normalizeH="0" baseline="0" dirty="0">
                <a:ln>
                  <a:noFill/>
                </a:ln>
                <a:solidFill>
                  <a:srgbClr val="333333"/>
                </a:solidFill>
                <a:latin typeface="方正兰亭黑简体" panose="02000000000000000000" pitchFamily="2" charset="-122"/>
              </a:rPr>
              <a:t>\</a:t>
            </a:r>
            <a:r>
              <a:rPr kumimoji="0" lang="en-US" sz="1400" b="0" i="0" u="none" strike="noStrike" cap="none" normalizeH="0" baseline="0" dirty="0" err="1">
                <a:ln>
                  <a:noFill/>
                </a:ln>
                <a:solidFill>
                  <a:srgbClr val="333333"/>
                </a:solidFill>
                <a:latin typeface="方正兰亭黑简体" panose="02000000000000000000" pitchFamily="2" charset="-122"/>
              </a:rPr>
              <a:t>codelab</a:t>
            </a:r>
            <a:r>
              <a:rPr kumimoji="0" lang="en-US" sz="1400" b="0" i="0" u="none" strike="noStrike" cap="none" normalizeH="0" baseline="0" dirty="0">
                <a:ln>
                  <a:noFill/>
                </a:ln>
                <a:solidFill>
                  <a:srgbClr val="333333"/>
                </a:solidFill>
                <a:latin typeface="方正兰亭黑简体" panose="02000000000000000000" pitchFamily="2" charset="-122"/>
              </a:rPr>
              <a:t>\</a:t>
            </a:r>
            <a:r>
              <a:rPr kumimoji="0" lang="en-US" sz="1400" b="0" i="0" u="none" strike="noStrike" cap="none" normalizeH="0" baseline="0" dirty="0" err="1">
                <a:ln>
                  <a:noFill/>
                </a:ln>
                <a:solidFill>
                  <a:srgbClr val="333333"/>
                </a:solidFill>
                <a:latin typeface="方正兰亭黑简体" panose="02000000000000000000" pitchFamily="2" charset="-122"/>
              </a:rPr>
              <a:t>hihealth</a:t>
            </a:r>
            <a:r>
              <a:rPr kumimoji="0" lang="en-US" sz="1400" b="0" i="0" u="none" strike="noStrike" cap="none" normalizeH="0" baseline="0" dirty="0">
                <a:ln>
                  <a:noFill/>
                </a:ln>
                <a:solidFill>
                  <a:srgbClr val="333333"/>
                </a:solidFill>
                <a:latin typeface="方正兰亭黑简体" panose="02000000000000000000" pitchFamily="2" charset="-122"/>
              </a:rPr>
              <a:t>\</a:t>
            </a:r>
            <a:r>
              <a:rPr kumimoji="0" lang="en-US" sz="1400" b="0" i="0" u="none" strike="noStrike" cap="none" normalizeH="0" baseline="0" dirty="0" err="1">
                <a:ln>
                  <a:noFill/>
                </a:ln>
                <a:solidFill>
                  <a:srgbClr val="333333"/>
                </a:solidFill>
                <a:latin typeface="方正兰亭黑简体" panose="02000000000000000000" pitchFamily="2" charset="-122"/>
              </a:rPr>
              <a:t>happysport</a:t>
            </a:r>
            <a:r>
              <a:rPr kumimoji="0" lang="en-US" sz="1400" b="0" i="0" u="none" strike="noStrike" cap="none" normalizeH="0" baseline="0" dirty="0">
                <a:ln>
                  <a:noFill/>
                </a:ln>
                <a:solidFill>
                  <a:srgbClr val="333333"/>
                </a:solidFill>
                <a:latin typeface="方正兰亭黑简体" panose="02000000000000000000" pitchFamily="2" charset="-122"/>
              </a:rPr>
              <a:t>\</a:t>
            </a:r>
            <a:r>
              <a:rPr kumimoji="0" lang="en-US" sz="1400" b="0" i="0" u="none" strike="noStrike" cap="none" normalizeH="0" baseline="0" dirty="0" err="1">
                <a:ln>
                  <a:noFill/>
                </a:ln>
                <a:solidFill>
                  <a:srgbClr val="333333"/>
                </a:solidFill>
                <a:latin typeface="方正兰亭黑简体" panose="02000000000000000000" pitchFamily="2" charset="-122"/>
              </a:rPr>
              <a:t>viewmodels</a:t>
            </a:r>
            <a:r>
              <a:rPr kumimoji="0" lang="en-US" sz="1400" b="0" i="0" u="none" strike="noStrike" cap="none" normalizeH="0" baseline="0" dirty="0">
                <a:ln>
                  <a:noFill/>
                </a:ln>
                <a:solidFill>
                  <a:srgbClr val="333333"/>
                </a:solidFill>
                <a:latin typeface="方正兰亭黑简体" panose="02000000000000000000" pitchFamily="2" charset="-122"/>
              </a:rPr>
              <a:t>\</a:t>
            </a:r>
            <a:r>
              <a:rPr kumimoji="0" lang="en-US" sz="1400" b="0" i="0" u="none" strike="noStrike" cap="none" normalizeH="0" baseline="0" dirty="0" err="1">
                <a:ln>
                  <a:noFill/>
                </a:ln>
                <a:solidFill>
                  <a:srgbClr val="333333"/>
                </a:solidFill>
                <a:latin typeface="方正兰亭黑简体" panose="02000000000000000000" pitchFamily="2" charset="-122"/>
              </a:rPr>
              <a:t>HiHealthBaseAdapter</a:t>
            </a:r>
            <a:r>
              <a:rPr kumimoji="0" lang="en-US" sz="1400" b="0" i="0" u="none" strike="noStrike" cap="none" normalizeH="0" baseline="0" dirty="0">
                <a:ln>
                  <a:noFill/>
                </a:ln>
                <a:solidFill>
                  <a:srgbClr val="333333"/>
                </a:solidFill>
                <a:latin typeface="方正兰亭黑简体" panose="02000000000000000000" pitchFamily="2" charset="-122"/>
              </a:rPr>
              <a:t>\HiHealthBaseAdapter.java.</a:t>
            </a:r>
            <a:r>
              <a:rPr kumimoji="0" lang="en-US" sz="1400" b="0" i="0" u="none" strike="noStrike" cap="none" normalizeH="0" baseline="0" dirty="0">
                <a:ln>
                  <a:noFill/>
                </a:ln>
                <a:solidFill>
                  <a:srgbClr val="333333"/>
                </a:solidFill>
                <a:latin typeface="方正兰亭黑简体" panose="02000000000000000000" pitchFamily="2" charset="-122"/>
                <a:ea typeface="Helvetica Neue"/>
              </a:rPr>
              <a:t> </a:t>
            </a:r>
            <a:r>
              <a:rPr kumimoji="0" lang="en-US" sz="1400" i="0" u="none" strike="noStrike" cap="none" normalizeH="0" baseline="0" dirty="0">
                <a:ln>
                  <a:noFill/>
                </a:ln>
                <a:solidFill>
                  <a:srgbClr val="333333"/>
                </a:solidFill>
                <a:latin typeface="方正兰亭黑简体" panose="02000000000000000000" pitchFamily="2" charset="-122"/>
              </a:rPr>
              <a:t>Add the listener </a:t>
            </a:r>
            <a:r>
              <a:rPr kumimoji="0" lang="en-US" sz="1400" i="0" u="none" strike="noStrike" cap="none" normalizeH="0" baseline="0" dirty="0" err="1">
                <a:ln>
                  <a:noFill/>
                </a:ln>
                <a:solidFill>
                  <a:srgbClr val="333333"/>
                </a:solidFill>
                <a:latin typeface="方正兰亭黑简体" panose="02000000000000000000" pitchFamily="2" charset="-122"/>
              </a:rPr>
              <a:t>unregistration</a:t>
            </a:r>
            <a:r>
              <a:rPr kumimoji="0" lang="en-US" sz="1400" i="0" u="none" strike="noStrike" cap="none" normalizeH="0" baseline="0" dirty="0">
                <a:ln>
                  <a:noFill/>
                </a:ln>
                <a:solidFill>
                  <a:srgbClr val="333333"/>
                </a:solidFill>
                <a:latin typeface="方正兰亭黑简体" panose="02000000000000000000" pitchFamily="2" charset="-122"/>
              </a:rPr>
              <a:t> code to replace </a:t>
            </a:r>
            <a:r>
              <a:rPr kumimoji="0" lang="en-US" sz="1400" i="0" u="none" strike="noStrike" cap="none" normalizeH="0" baseline="0" dirty="0" err="1">
                <a:ln>
                  <a:noFill/>
                </a:ln>
                <a:solidFill>
                  <a:srgbClr val="333333"/>
                </a:solidFill>
                <a:latin typeface="方正兰亭黑简体" panose="02000000000000000000" pitchFamily="2" charset="-122"/>
              </a:rPr>
              <a:t>TODO:stop</a:t>
            </a:r>
            <a:r>
              <a:rPr kumimoji="0" lang="en-US" sz="1400" i="0" u="none" strike="noStrike" cap="none" normalizeH="0" baseline="0" dirty="0">
                <a:ln>
                  <a:noFill/>
                </a:ln>
                <a:solidFill>
                  <a:srgbClr val="333333"/>
                </a:solidFill>
                <a:latin typeface="方正兰亭黑简体" panose="02000000000000000000" pitchFamily="2" charset="-122"/>
              </a:rPr>
              <a:t>.</a:t>
            </a:r>
          </a:p>
          <a:p>
            <a:pPr lvl="0" eaLnBrk="0" fontAlgn="base" hangingPunct="0">
              <a:spcBef>
                <a:spcPct val="0"/>
              </a:spcBef>
              <a:spcAft>
                <a:spcPct val="0"/>
              </a:spcAft>
            </a:pPr>
            <a:r>
              <a:rPr kumimoji="0" lang="en-US" sz="1400" b="0" i="0" u="none" strike="noStrike" cap="none" normalizeH="0" baseline="0" dirty="0">
                <a:ln>
                  <a:noFill/>
                </a:ln>
                <a:solidFill>
                  <a:schemeClr val="tx1"/>
                </a:solidFill>
                <a:latin typeface="方正兰亭黑简体" panose="02000000000000000000" pitchFamily="2" charset="-122"/>
              </a:rPr>
              <a:t/>
            </a:r>
            <a:br>
              <a:rPr kumimoji="0" lang="en-US" sz="1400" b="0" i="0" u="none" strike="noStrike" cap="none" normalizeH="0" baseline="0" dirty="0">
                <a:ln>
                  <a:noFill/>
                </a:ln>
                <a:solidFill>
                  <a:schemeClr val="tx1"/>
                </a:solidFill>
                <a:latin typeface="方正兰亭黑简体" panose="02000000000000000000" pitchFamily="2" charset="-122"/>
              </a:rPr>
            </a:br>
            <a:r>
              <a:rPr lang="en-US" sz="1400" dirty="0" err="1">
                <a:latin typeface="方正兰亭黑简体" panose="02000000000000000000" pitchFamily="2" charset="-122"/>
              </a:rPr>
              <a:t>mSensorsClient.remove</a:t>
            </a:r>
            <a:r>
              <a:rPr lang="en-US" sz="1400" dirty="0">
                <a:latin typeface="方正兰亭黑简体" panose="02000000000000000000" pitchFamily="2" charset="-122"/>
              </a:rPr>
              <a:t>(</a:t>
            </a:r>
            <a:r>
              <a:rPr lang="en-US" sz="1400" dirty="0" err="1">
                <a:latin typeface="方正兰亭黑简体" panose="02000000000000000000" pitchFamily="2" charset="-122"/>
              </a:rPr>
              <a:t>mListener</a:t>
            </a:r>
            <a:r>
              <a:rPr lang="en-US" sz="1400" dirty="0" smtClean="0">
                <a:latin typeface="方正兰亭黑简体" panose="02000000000000000000" pitchFamily="2" charset="-122"/>
              </a:rPr>
              <a:t>);</a:t>
            </a:r>
            <a:endParaRPr kumimoji="0" lang="zh-CN" altLang="zh-CN" sz="1400" b="0" i="0" u="none" strike="noStrike" cap="none" normalizeH="0" baseline="0" dirty="0" smtClean="0">
              <a:ln>
                <a:noFill/>
              </a:ln>
              <a:solidFill>
                <a:schemeClr val="tx1"/>
              </a:solidFill>
              <a:effectLst/>
              <a:latin typeface="方正兰亭黑简体" panose="02000000000000000000" pitchFamily="2" charset="-122"/>
              <a:ea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49" name="矩形 1"/>
          <p:cNvSpPr/>
          <p:nvPr/>
        </p:nvSpPr>
        <p:spPr>
          <a:xfrm>
            <a:off x="414013" y="470543"/>
            <a:ext cx="6096000" cy="323165"/>
          </a:xfrm>
          <a:prstGeom prst="rect">
            <a:avLst/>
          </a:prstGeom>
          <a:noFill/>
          <a:ln>
            <a:noFill/>
          </a:ln>
          <a:effectLst/>
        </p:spPr>
        <p:txBody>
          <a:bodyPr vert="horz" wrap="square" lIns="91440" tIns="45720" rIns="91440" bIns="0" numCol="1" anchor="ctr" anchorCtr="0" compatLnSpc="1">
            <a:prstTxWarp prst="textNoShape">
              <a:avLst/>
            </a:prstTxWarp>
            <a:spAutoFit/>
          </a:bodyPr>
          <a:lstStyle/>
          <a:p>
            <a:pPr eaLnBrk="0" fontAlgn="base" hangingPunct="0">
              <a:spcBef>
                <a:spcPct val="0"/>
              </a:spcBef>
              <a:spcAft>
                <a:spcPct val="0"/>
              </a:spcAft>
            </a:pPr>
            <a:r>
              <a:rPr lang="en-US" b="1" dirty="0">
                <a:solidFill>
                  <a:schemeClr val="bg1"/>
                </a:solidFill>
                <a:latin typeface="方正兰亭黑简体" panose="02000000000000000000" pitchFamily="2" charset="-122"/>
                <a:ea typeface="方正兰亭黑简体" panose="02000000000000000000" pitchFamily="2" charset="-122"/>
                <a:cs typeface="宋体" panose="02010600030101010101" pitchFamily="2" charset="-122"/>
              </a:rPr>
              <a:t>Try the implementation on a phone:</a:t>
            </a:r>
          </a:p>
        </p:txBody>
      </p:sp>
      <p:sp>
        <p:nvSpPr>
          <p:cNvPr id="1048950" name="Rectangle 1"/>
          <p:cNvSpPr>
            <a:spLocks noChangeArrowheads="1"/>
          </p:cNvSpPr>
          <p:nvPr/>
        </p:nvSpPr>
        <p:spPr bwMode="auto">
          <a:xfrm>
            <a:off x="518788" y="1158065"/>
            <a:ext cx="11695509" cy="3939540"/>
          </a:xfrm>
          <a:prstGeom prst="rect">
            <a:avLst/>
          </a:prstGeom>
          <a:noFill/>
          <a:ln>
            <a:noFill/>
          </a:ln>
          <a:effectLst/>
        </p:spPr>
        <p:txBody>
          <a:bodyPr vert="horz" wrap="none" lIns="0" tIns="0" rIns="0" bIns="0" numCol="1" anchor="ctr" anchorCtr="0" compatLnSpc="1">
            <a:prstTxWarp prst="textNoShape">
              <a:avLst/>
            </a:prstTxWarp>
            <a:spAutoFit/>
          </a:bodyPr>
          <a:lstStyle/>
          <a:p>
            <a:pPr marL="342900" marR="0" lvl="0" indent="-342900" algn="l" defTabSz="914400" rtl="0" eaLnBrk="0" fontAlgn="base" latinLnBrk="0" hangingPunct="0">
              <a:lnSpc>
                <a:spcPct val="200000"/>
              </a:lnSpc>
              <a:spcBef>
                <a:spcPct val="0"/>
              </a:spcBef>
              <a:spcAft>
                <a:spcPct val="0"/>
              </a:spcAft>
              <a:buClrTx/>
              <a:buSzTx/>
              <a:buFont typeface="+mj-ea"/>
              <a:buAutoNum type="circleNumDbPlain"/>
            </a:pPr>
            <a:r>
              <a:rPr kumimoji="0" lang="en-US" sz="1600" b="0" i="0" u="none" strike="noStrike" cap="none" normalizeH="0" baseline="0" dirty="0" smtClean="0">
                <a:ln>
                  <a:noFill/>
                </a:ln>
                <a:solidFill>
                  <a:schemeClr val="bg1"/>
                </a:solidFill>
                <a:latin typeface="方正兰亭黑简体" panose="02000000000000000000" pitchFamily="2" charset="-122"/>
                <a:ea typeface="方正兰亭黑简体" panose="02000000000000000000" pitchFamily="2" charset="-122"/>
              </a:rPr>
              <a:t>Build </a:t>
            </a:r>
            <a:r>
              <a:rPr kumimoji="0" lang="en-US" sz="16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and generate an APK file, and install it on a phone.</a:t>
            </a:r>
          </a:p>
          <a:p>
            <a:pPr marL="342900" marR="0" lvl="0" indent="-342900" algn="l" defTabSz="914400" rtl="0" eaLnBrk="0" fontAlgn="base" latinLnBrk="0" hangingPunct="0">
              <a:lnSpc>
                <a:spcPct val="200000"/>
              </a:lnSpc>
              <a:spcBef>
                <a:spcPct val="0"/>
              </a:spcBef>
              <a:spcAft>
                <a:spcPct val="0"/>
              </a:spcAft>
              <a:buClrTx/>
              <a:buSzTx/>
              <a:buFont typeface="+mj-ea"/>
              <a:buAutoNum type="circleNumDbPlain"/>
            </a:pPr>
            <a:r>
              <a:rPr kumimoji="0" lang="en-US" sz="16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Open the </a:t>
            </a:r>
            <a:r>
              <a:rPr kumimoji="0" lang="en-US" sz="1600" i="0" u="none" strike="noStrike" cap="none" normalizeH="0" baseline="0" dirty="0" err="1">
                <a:ln>
                  <a:noFill/>
                </a:ln>
                <a:solidFill>
                  <a:schemeClr val="bg1"/>
                </a:solidFill>
                <a:latin typeface="方正兰亭黑简体" panose="02000000000000000000" pitchFamily="2" charset="-122"/>
                <a:ea typeface="方正兰亭黑简体" panose="02000000000000000000" pitchFamily="2" charset="-122"/>
              </a:rPr>
              <a:t>happysport</a:t>
            </a:r>
            <a:r>
              <a:rPr kumimoji="0" lang="en-US" sz="160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 app you have just installed.</a:t>
            </a:r>
          </a:p>
          <a:p>
            <a:pPr marL="342900" marR="0" lvl="0" indent="-342900" algn="l" defTabSz="914400" rtl="0" eaLnBrk="0" fontAlgn="base" latinLnBrk="0" hangingPunct="0">
              <a:lnSpc>
                <a:spcPct val="200000"/>
              </a:lnSpc>
              <a:spcBef>
                <a:spcPct val="0"/>
              </a:spcBef>
              <a:spcAft>
                <a:spcPct val="0"/>
              </a:spcAft>
              <a:buClrTx/>
              <a:buSzTx/>
              <a:buFont typeface="+mj-ea"/>
              <a:buAutoNum type="circleNumDbPlain"/>
            </a:pPr>
            <a:r>
              <a:rPr kumimoji="0" lang="en-US" sz="16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A login window would show up when running for the first time. Touch to authorize permissions and log in to the app.</a:t>
            </a:r>
          </a:p>
          <a:p>
            <a:pPr marL="342900" marR="0" lvl="0" indent="-342900" algn="l" defTabSz="914400" rtl="0" eaLnBrk="0" fontAlgn="base" latinLnBrk="0" hangingPunct="0">
              <a:lnSpc>
                <a:spcPct val="200000"/>
              </a:lnSpc>
              <a:spcBef>
                <a:spcPct val="0"/>
              </a:spcBef>
              <a:spcAft>
                <a:spcPct val="0"/>
              </a:spcAft>
              <a:buClrTx/>
              <a:buSzTx/>
              <a:buFont typeface="+mj-ea"/>
              <a:buAutoNum type="circleNumDbPlain"/>
            </a:pPr>
            <a:r>
              <a:rPr kumimoji="0" lang="en-US" sz="16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The </a:t>
            </a:r>
            <a:r>
              <a:rPr kumimoji="0" lang="en-US" sz="1600" b="0" i="0" u="none" strike="noStrike" cap="none" normalizeH="0" baseline="0" dirty="0" err="1">
                <a:ln>
                  <a:noFill/>
                </a:ln>
                <a:solidFill>
                  <a:schemeClr val="bg1"/>
                </a:solidFill>
                <a:latin typeface="方正兰亭黑简体" panose="02000000000000000000" pitchFamily="2" charset="-122"/>
                <a:ea typeface="方正兰亭黑简体" panose="02000000000000000000" pitchFamily="2" charset="-122"/>
              </a:rPr>
              <a:t>HiHealthKit</a:t>
            </a:r>
            <a:r>
              <a:rPr kumimoji="0" lang="en-US" sz="16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 authorization window would show up when running for the first time. Touch </a:t>
            </a:r>
            <a:r>
              <a:rPr kumimoji="0" lang="en-US" sz="1600" b="1"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Authorize</a:t>
            </a:r>
            <a:r>
              <a:rPr kumimoji="0" lang="en-US" sz="16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a:t>
            </a:r>
          </a:p>
          <a:p>
            <a:pPr marL="342900" marR="0" lvl="0" indent="-342900" algn="l" defTabSz="914400" rtl="0" eaLnBrk="0" fontAlgn="base" latinLnBrk="0" hangingPunct="0">
              <a:lnSpc>
                <a:spcPct val="200000"/>
              </a:lnSpc>
              <a:spcBef>
                <a:spcPct val="0"/>
              </a:spcBef>
              <a:spcAft>
                <a:spcPct val="0"/>
              </a:spcAft>
              <a:buClrTx/>
              <a:buSzTx/>
              <a:buFont typeface="+mj-ea"/>
              <a:buAutoNum type="circleNumDbPlain"/>
            </a:pPr>
            <a:r>
              <a:rPr kumimoji="0" lang="en-US" sz="16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Touch the </a:t>
            </a:r>
            <a:r>
              <a:rPr kumimoji="0" lang="en-US" sz="1600" b="1"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Start</a:t>
            </a:r>
            <a:r>
              <a:rPr kumimoji="0" lang="en-US" sz="16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 button to read the data of the real-time step count.</a:t>
            </a:r>
          </a:p>
          <a:p>
            <a:pPr marL="342900" marR="0" lvl="0" indent="-342900" algn="l" defTabSz="914400" rtl="0" eaLnBrk="0" fontAlgn="base" latinLnBrk="0" hangingPunct="0">
              <a:lnSpc>
                <a:spcPct val="200000"/>
              </a:lnSpc>
              <a:spcBef>
                <a:spcPct val="0"/>
              </a:spcBef>
              <a:spcAft>
                <a:spcPct val="0"/>
              </a:spcAft>
              <a:buClrTx/>
              <a:buSzTx/>
              <a:buFont typeface="+mj-ea"/>
              <a:buAutoNum type="circleNumDbPlain"/>
            </a:pPr>
            <a:r>
              <a:rPr kumimoji="0" lang="en-US" sz="16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Shake your phone to generate step count data.</a:t>
            </a:r>
          </a:p>
          <a:p>
            <a:pPr marL="342900" marR="0" lvl="0" indent="-342900" algn="l" defTabSz="914400" rtl="0" eaLnBrk="0" fontAlgn="base" latinLnBrk="0" hangingPunct="0">
              <a:lnSpc>
                <a:spcPct val="200000"/>
              </a:lnSpc>
              <a:spcBef>
                <a:spcPct val="0"/>
              </a:spcBef>
              <a:spcAft>
                <a:spcPct val="0"/>
              </a:spcAft>
              <a:buClrTx/>
              <a:buSzTx/>
              <a:buFont typeface="+mj-ea"/>
              <a:buAutoNum type="circleNumDbPlain"/>
            </a:pPr>
            <a:r>
              <a:rPr kumimoji="0" lang="en-US" sz="16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The real-time step count curve, step frequency, total number of steps, and calories burnt are displayed on the UI.</a:t>
            </a:r>
          </a:p>
          <a:p>
            <a:pPr marL="342900" marR="0" lvl="0" indent="-342900" algn="l" defTabSz="914400" rtl="0" eaLnBrk="0" fontAlgn="base" latinLnBrk="0" hangingPunct="0">
              <a:lnSpc>
                <a:spcPct val="200000"/>
              </a:lnSpc>
              <a:spcBef>
                <a:spcPct val="0"/>
              </a:spcBef>
              <a:spcAft>
                <a:spcPct val="0"/>
              </a:spcAft>
              <a:buClrTx/>
              <a:buSzTx/>
              <a:buFont typeface="+mj-ea"/>
              <a:buAutoNum type="circleNumDbPlain"/>
            </a:pPr>
            <a:r>
              <a:rPr kumimoji="0" lang="en-US" sz="16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Touch the </a:t>
            </a:r>
            <a:r>
              <a:rPr kumimoji="0" lang="en-US" sz="1600" b="1"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Stop</a:t>
            </a:r>
            <a:r>
              <a:rPr kumimoji="0" lang="en-US" sz="1600" b="0" i="0" u="none" strike="noStrike" cap="none" normalizeH="0" baseline="0" dirty="0">
                <a:ln>
                  <a:noFill/>
                </a:ln>
                <a:solidFill>
                  <a:schemeClr val="bg1"/>
                </a:solidFill>
                <a:latin typeface="方正兰亭黑简体" panose="02000000000000000000" pitchFamily="2" charset="-122"/>
                <a:ea typeface="方正兰亭黑简体" panose="02000000000000000000" pitchFamily="2" charset="-122"/>
              </a:rPr>
              <a:t> button to stop the reading</a:t>
            </a:r>
            <a:r>
              <a:rPr kumimoji="0" lang="en-US" sz="1600" b="0" i="0" u="none" strike="noStrike" cap="none" normalizeH="0" baseline="0" dirty="0" smtClean="0">
                <a:ln>
                  <a:noFill/>
                </a:ln>
                <a:solidFill>
                  <a:schemeClr val="bg1"/>
                </a:solidFill>
                <a:latin typeface="方正兰亭黑简体" panose="02000000000000000000" pitchFamily="2" charset="-122"/>
                <a:ea typeface="方正兰亭黑简体" panose="02000000000000000000" pitchFamily="2" charset="-122"/>
              </a:rPr>
              <a:t>.</a:t>
            </a:r>
            <a:endParaRPr kumimoji="0" lang="zh-CN" altLang="zh-CN" sz="1600" b="0" i="0" u="none" strike="noStrike" cap="none" normalizeH="0" baseline="0" dirty="0" smtClean="0">
              <a:ln>
                <a:noFill/>
              </a:ln>
              <a:solidFill>
                <a:schemeClr val="bg1"/>
              </a:solidFill>
              <a:effectLst/>
              <a:latin typeface="方正兰亭黑简体" panose="02000000000000000000" pitchFamily="2" charset="-122"/>
              <a:ea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ogin_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771704"/>
            <a:ext cx="2376264" cy="4926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auth_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80" y="745370"/>
            <a:ext cx="2376264" cy="495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descr="demo_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20" y="771704"/>
            <a:ext cx="2304256" cy="479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1" name="文本框 1"/>
          <p:cNvSpPr txBox="1"/>
          <p:nvPr/>
        </p:nvSpPr>
        <p:spPr>
          <a:xfrm>
            <a:off x="3352800" y="2859768"/>
            <a:ext cx="4674477" cy="1015663"/>
          </a:xfrm>
          <a:prstGeom prst="rect">
            <a:avLst/>
          </a:prstGeom>
          <a:noFill/>
        </p:spPr>
        <p:txBody>
          <a:bodyPr wrap="square" rtlCol="0">
            <a:spAutoFit/>
          </a:bodyPr>
          <a:lstStyle/>
          <a:p>
            <a:pPr algn="ctr"/>
            <a:r>
              <a:rPr kumimoji="1" lang="en-US" sz="6000" b="1" dirty="0">
                <a:solidFill>
                  <a:schemeClr val="bg1"/>
                </a:solidFill>
                <a:latin typeface="方正兰亭黑简体" panose="02000000000000000000" pitchFamily="2" charset="-122"/>
                <a:ea typeface="FZLanTingHeiS-DB-GB" panose="02000000000000000000" pitchFamily="2" charset="-122"/>
              </a:rPr>
              <a:t>Thank You!</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p:cNvSpPr>
          <p:nvPr/>
        </p:nvSpPr>
        <p:spPr>
          <a:xfrm>
            <a:off x="146900" y="200812"/>
            <a:ext cx="10058400" cy="550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2" rIns="91424" bIns="4571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09520">
              <a:buFont typeface="Arial" panose="020B0604020202020204" pitchFamily="34" charset="0"/>
              <a:buNone/>
            </a:pPr>
            <a:r>
              <a:rPr lang="en-US" altLang="zh-CN" sz="2400" dirty="0" smtClean="0">
                <a:solidFill>
                  <a:schemeClr val="bg1"/>
                </a:solidFill>
                <a:latin typeface="方正兰亭黑简体" panose="02000000000000000000" pitchFamily="2" charset="-122"/>
                <a:ea typeface="方正兰亭黑简体" panose="02000000000000000000" pitchFamily="2" charset="-122"/>
              </a:rPr>
              <a:t>Google fit authorization flow in 3</a:t>
            </a:r>
            <a:r>
              <a:rPr lang="en-US" altLang="zh-CN" sz="2400" baseline="30000" dirty="0" smtClean="0">
                <a:solidFill>
                  <a:schemeClr val="bg1"/>
                </a:solidFill>
                <a:latin typeface="方正兰亭黑简体" panose="02000000000000000000" pitchFamily="2" charset="-122"/>
                <a:ea typeface="方正兰亭黑简体" panose="02000000000000000000" pitchFamily="2" charset="-122"/>
              </a:rPr>
              <a:t>rd</a:t>
            </a:r>
            <a:r>
              <a:rPr lang="en-US" altLang="zh-CN" sz="2400" dirty="0" smtClean="0">
                <a:solidFill>
                  <a:schemeClr val="bg1"/>
                </a:solidFill>
                <a:latin typeface="方正兰亭黑简体" panose="02000000000000000000" pitchFamily="2" charset="-122"/>
                <a:ea typeface="方正兰亭黑简体" panose="02000000000000000000" pitchFamily="2" charset="-122"/>
              </a:rPr>
              <a:t> apps</a:t>
            </a:r>
            <a:endParaRPr lang="zh-CN" altLang="en-US" sz="2400" dirty="0">
              <a:solidFill>
                <a:schemeClr val="bg1"/>
              </a:solidFill>
              <a:latin typeface="方正兰亭黑简体" panose="02000000000000000000" pitchFamily="2" charset="-122"/>
              <a:ea typeface="方正兰亭黑简体" panose="02000000000000000000" pitchFamily="2" charset="-122"/>
            </a:endParaRPr>
          </a:p>
        </p:txBody>
      </p:sp>
      <p:pic>
        <p:nvPicPr>
          <p:cNvPr id="3" name="图片 2"/>
          <p:cNvPicPr>
            <a:picLocks noChangeAspect="1"/>
          </p:cNvPicPr>
          <p:nvPr/>
        </p:nvPicPr>
        <p:blipFill>
          <a:blip r:embed="rId2"/>
          <a:stretch>
            <a:fillRect/>
          </a:stretch>
        </p:blipFill>
        <p:spPr>
          <a:xfrm>
            <a:off x="280641" y="1560352"/>
            <a:ext cx="2315976" cy="4844642"/>
          </a:xfrm>
          <a:prstGeom prst="rect">
            <a:avLst/>
          </a:prstGeom>
        </p:spPr>
      </p:pic>
      <p:pic>
        <p:nvPicPr>
          <p:cNvPr id="4" name="图片 3"/>
          <p:cNvPicPr>
            <a:picLocks noChangeAspect="1"/>
          </p:cNvPicPr>
          <p:nvPr/>
        </p:nvPicPr>
        <p:blipFill>
          <a:blip r:embed="rId3"/>
          <a:stretch>
            <a:fillRect/>
          </a:stretch>
        </p:blipFill>
        <p:spPr>
          <a:xfrm>
            <a:off x="2760062" y="1560352"/>
            <a:ext cx="2364720" cy="4941116"/>
          </a:xfrm>
          <a:prstGeom prst="rect">
            <a:avLst/>
          </a:prstGeom>
        </p:spPr>
      </p:pic>
      <p:pic>
        <p:nvPicPr>
          <p:cNvPr id="5" name="图片 4"/>
          <p:cNvPicPr>
            <a:picLocks noChangeAspect="1"/>
          </p:cNvPicPr>
          <p:nvPr/>
        </p:nvPicPr>
        <p:blipFill>
          <a:blip r:embed="rId4"/>
          <a:stretch>
            <a:fillRect/>
          </a:stretch>
        </p:blipFill>
        <p:spPr>
          <a:xfrm>
            <a:off x="5288227" y="1560352"/>
            <a:ext cx="2373435" cy="4941116"/>
          </a:xfrm>
          <a:prstGeom prst="rect">
            <a:avLst/>
          </a:prstGeom>
        </p:spPr>
      </p:pic>
      <p:pic>
        <p:nvPicPr>
          <p:cNvPr id="6" name="图片 5"/>
          <p:cNvPicPr>
            <a:picLocks noChangeAspect="1"/>
          </p:cNvPicPr>
          <p:nvPr/>
        </p:nvPicPr>
        <p:blipFill>
          <a:blip r:embed="rId5"/>
          <a:stretch>
            <a:fillRect/>
          </a:stretch>
        </p:blipFill>
        <p:spPr>
          <a:xfrm>
            <a:off x="7825107" y="0"/>
            <a:ext cx="2367143" cy="6858000"/>
          </a:xfrm>
          <a:prstGeom prst="rect">
            <a:avLst/>
          </a:prstGeom>
        </p:spPr>
      </p:pic>
      <p:sp>
        <p:nvSpPr>
          <p:cNvPr id="7" name="文本框 6"/>
          <p:cNvSpPr txBox="1"/>
          <p:nvPr/>
        </p:nvSpPr>
        <p:spPr>
          <a:xfrm>
            <a:off x="231050" y="967851"/>
            <a:ext cx="7422744" cy="307777"/>
          </a:xfrm>
          <a:prstGeom prst="rect">
            <a:avLst/>
          </a:prstGeom>
          <a:solidFill>
            <a:schemeClr val="accent3"/>
          </a:solidFill>
        </p:spPr>
        <p:txBody>
          <a:bodyPr wrap="square" rtlCol="0">
            <a:spAutoFit/>
          </a:bodyPr>
          <a:lstStyle/>
          <a:p>
            <a:pPr algn="ctr"/>
            <a:r>
              <a:rPr lang="en-US" altLang="zh-CN" sz="1400" b="1" dirty="0" smtClean="0">
                <a:solidFill>
                  <a:schemeClr val="bg1"/>
                </a:solidFill>
                <a:latin typeface="微软雅黑" panose="020B0503020204020204" pitchFamily="34" charset="-122"/>
                <a:ea typeface="微软雅黑" panose="020B0503020204020204" pitchFamily="34" charset="-122"/>
              </a:rPr>
              <a:t>Authorization flow in 3</a:t>
            </a:r>
            <a:r>
              <a:rPr lang="en-US" altLang="zh-CN" sz="1400" b="1" baseline="30000" dirty="0" smtClean="0">
                <a:solidFill>
                  <a:schemeClr val="bg1"/>
                </a:solidFill>
                <a:latin typeface="微软雅黑" panose="020B0503020204020204" pitchFamily="34" charset="-122"/>
                <a:ea typeface="微软雅黑" panose="020B0503020204020204" pitchFamily="34" charset="-122"/>
              </a:rPr>
              <a:t>rd</a:t>
            </a:r>
            <a:r>
              <a:rPr lang="en-US" altLang="zh-CN" sz="1400" b="1" dirty="0" smtClean="0">
                <a:solidFill>
                  <a:schemeClr val="bg1"/>
                </a:solidFill>
                <a:latin typeface="微软雅黑" panose="020B0503020204020204" pitchFamily="34" charset="-122"/>
                <a:ea typeface="微软雅黑" panose="020B0503020204020204" pitchFamily="34" charset="-122"/>
              </a:rPr>
              <a:t> </a:t>
            </a:r>
            <a:r>
              <a:rPr lang="en-US" altLang="zh-CN" sz="1400" b="1" dirty="0" err="1" smtClean="0">
                <a:solidFill>
                  <a:schemeClr val="bg1"/>
                </a:solidFill>
                <a:latin typeface="微软雅黑" panose="020B0503020204020204" pitchFamily="34" charset="-122"/>
                <a:ea typeface="微软雅黑" panose="020B0503020204020204" pitchFamily="34" charset="-122"/>
              </a:rPr>
              <a:t>Strava</a:t>
            </a:r>
            <a:r>
              <a:rPr lang="en-US" altLang="zh-CN" sz="1400" b="1" dirty="0" smtClean="0">
                <a:solidFill>
                  <a:schemeClr val="bg1"/>
                </a:solidFill>
                <a:latin typeface="微软雅黑" panose="020B0503020204020204" pitchFamily="34" charset="-122"/>
                <a:ea typeface="微软雅黑" panose="020B0503020204020204" pitchFamily="34" charset="-122"/>
              </a:rPr>
              <a:t> app</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8" name="矩形标注 7"/>
          <p:cNvSpPr/>
          <p:nvPr/>
        </p:nvSpPr>
        <p:spPr>
          <a:xfrm>
            <a:off x="10361987" y="1560351"/>
            <a:ext cx="1407767" cy="360727"/>
          </a:xfrm>
          <a:prstGeom prst="wedgeRectCallout">
            <a:avLst>
              <a:gd name="adj1" fmla="val -88058"/>
              <a:gd name="adj2" fmla="val 47539"/>
            </a:avLst>
          </a:prstGeom>
          <a:ln w="3175"/>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en-US" altLang="zh-CN" sz="1100" dirty="0" smtClean="0">
                <a:solidFill>
                  <a:schemeClr val="tx1"/>
                </a:solidFill>
              </a:rPr>
              <a:t>Email link</a:t>
            </a:r>
            <a:endParaRPr lang="zh-CN" altLang="en-US" sz="1100" dirty="0">
              <a:solidFill>
                <a:schemeClr val="tx1"/>
              </a:solidFill>
            </a:endParaRPr>
          </a:p>
        </p:txBody>
      </p:sp>
      <p:sp>
        <p:nvSpPr>
          <p:cNvPr id="9" name="矩形标注 8"/>
          <p:cNvSpPr/>
          <p:nvPr/>
        </p:nvSpPr>
        <p:spPr>
          <a:xfrm>
            <a:off x="10361988" y="2083264"/>
            <a:ext cx="1407766" cy="360727"/>
          </a:xfrm>
          <a:prstGeom prst="wedgeRectCallout">
            <a:avLst>
              <a:gd name="adj1" fmla="val -82099"/>
              <a:gd name="adj2" fmla="val 47539"/>
            </a:avLst>
          </a:prstGeom>
          <a:ln w="3175"/>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en-US" altLang="zh-CN" sz="1100" dirty="0">
                <a:solidFill>
                  <a:schemeClr val="tx1"/>
                </a:solidFill>
              </a:rPr>
              <a:t>description</a:t>
            </a:r>
            <a:r>
              <a:rPr lang="en-US" altLang="zh-CN" sz="1100" dirty="0" smtClean="0">
                <a:solidFill>
                  <a:schemeClr val="tx1"/>
                </a:solidFill>
              </a:rPr>
              <a:t> of the data type</a:t>
            </a:r>
            <a:endParaRPr lang="zh-CN" altLang="en-US" sz="1100" dirty="0">
              <a:solidFill>
                <a:schemeClr val="tx1"/>
              </a:solidFill>
            </a:endParaRPr>
          </a:p>
        </p:txBody>
      </p:sp>
      <p:sp>
        <p:nvSpPr>
          <p:cNvPr id="10" name="矩形标注 9"/>
          <p:cNvSpPr/>
          <p:nvPr/>
        </p:nvSpPr>
        <p:spPr>
          <a:xfrm>
            <a:off x="10353272" y="4718805"/>
            <a:ext cx="1407766" cy="360727"/>
          </a:xfrm>
          <a:prstGeom prst="wedgeRectCallout">
            <a:avLst>
              <a:gd name="adj1" fmla="val -88058"/>
              <a:gd name="adj2" fmla="val 47539"/>
            </a:avLst>
          </a:prstGeom>
          <a:ln w="3175"/>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en-US" altLang="zh-CN" sz="1100" dirty="0" smtClean="0">
                <a:solidFill>
                  <a:schemeClr val="tx1"/>
                </a:solidFill>
              </a:rPr>
              <a:t>Link in 3</a:t>
            </a:r>
            <a:r>
              <a:rPr lang="en-US" altLang="zh-CN" sz="1100" baseline="30000" dirty="0" smtClean="0">
                <a:solidFill>
                  <a:schemeClr val="tx1"/>
                </a:solidFill>
              </a:rPr>
              <a:t>rd</a:t>
            </a:r>
            <a:r>
              <a:rPr lang="en-US" altLang="zh-CN" sz="1100" dirty="0" smtClean="0">
                <a:solidFill>
                  <a:schemeClr val="tx1"/>
                </a:solidFill>
              </a:rPr>
              <a:t> site</a:t>
            </a:r>
            <a:endParaRPr lang="zh-CN" altLang="en-US" sz="1100" dirty="0">
              <a:solidFill>
                <a:schemeClr val="tx1"/>
              </a:solidFill>
            </a:endParaRPr>
          </a:p>
        </p:txBody>
      </p:sp>
      <p:sp>
        <p:nvSpPr>
          <p:cNvPr id="11" name="矩形标注 10"/>
          <p:cNvSpPr/>
          <p:nvPr/>
        </p:nvSpPr>
        <p:spPr>
          <a:xfrm>
            <a:off x="10361988" y="5231932"/>
            <a:ext cx="1407766" cy="360727"/>
          </a:xfrm>
          <a:prstGeom prst="wedgeRectCallout">
            <a:avLst>
              <a:gd name="adj1" fmla="val -141690"/>
              <a:gd name="adj2" fmla="val 40562"/>
            </a:avLst>
          </a:prstGeom>
          <a:ln w="3175"/>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en-US" altLang="zh-CN" sz="1100" dirty="0" smtClean="0">
                <a:solidFill>
                  <a:schemeClr val="tx1"/>
                </a:solidFill>
              </a:rPr>
              <a:t>Link of login page</a:t>
            </a:r>
            <a:endParaRPr lang="zh-CN" altLang="en-US" sz="1100" dirty="0">
              <a:solidFill>
                <a:schemeClr val="tx1"/>
              </a:solidFill>
            </a:endParaRPr>
          </a:p>
        </p:txBody>
      </p:sp>
      <p:sp>
        <p:nvSpPr>
          <p:cNvPr id="12" name="矩形标注 11"/>
          <p:cNvSpPr/>
          <p:nvPr/>
        </p:nvSpPr>
        <p:spPr>
          <a:xfrm>
            <a:off x="10361988" y="5721289"/>
            <a:ext cx="1407766" cy="683706"/>
          </a:xfrm>
          <a:prstGeom prst="wedgeRectCallout">
            <a:avLst>
              <a:gd name="adj1" fmla="val -116662"/>
              <a:gd name="adj2" fmla="val -42930"/>
            </a:avLst>
          </a:prstGeom>
          <a:ln w="3175"/>
        </p:spPr>
        <p:style>
          <a:lnRef idx="2">
            <a:schemeClr val="accent1">
              <a:shade val="50000"/>
            </a:schemeClr>
          </a:lnRef>
          <a:fillRef idx="1001">
            <a:schemeClr val="lt1"/>
          </a:fillRef>
          <a:effectRef idx="0">
            <a:schemeClr val="accent1"/>
          </a:effectRef>
          <a:fontRef idx="minor">
            <a:schemeClr val="lt1"/>
          </a:fontRef>
        </p:style>
        <p:txBody>
          <a:bodyPr rtlCol="0" anchor="ctr"/>
          <a:lstStyle/>
          <a:p>
            <a:r>
              <a:rPr lang="en-US" altLang="zh-CN" sz="1100" dirty="0" smtClean="0">
                <a:solidFill>
                  <a:schemeClr val="tx1"/>
                </a:solidFill>
              </a:rPr>
              <a:t>Describe how 3</a:t>
            </a:r>
            <a:r>
              <a:rPr lang="en-US" altLang="zh-CN" sz="1100" baseline="30000" dirty="0" smtClean="0">
                <a:solidFill>
                  <a:schemeClr val="tx1"/>
                </a:solidFill>
              </a:rPr>
              <a:t>rd</a:t>
            </a:r>
            <a:r>
              <a:rPr lang="en-US" altLang="zh-CN" sz="1100" dirty="0" smtClean="0">
                <a:solidFill>
                  <a:schemeClr val="tx1"/>
                </a:solidFill>
              </a:rPr>
              <a:t> party sites &amp; apps access to google account</a:t>
            </a:r>
            <a:endParaRPr lang="zh-CN" altLang="en-US" sz="1100" dirty="0">
              <a:solidFill>
                <a:schemeClr val="tx1"/>
              </a:solidFill>
            </a:endParaRPr>
          </a:p>
        </p:txBody>
      </p:sp>
    </p:spTree>
    <p:extLst>
      <p:ext uri="{BB962C8B-B14F-4D97-AF65-F5344CB8AC3E}">
        <p14:creationId xmlns:p14="http://schemas.microsoft.com/office/powerpoint/2010/main" val="37774770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p:cNvSpPr>
          <p:nvPr/>
        </p:nvSpPr>
        <p:spPr>
          <a:xfrm>
            <a:off x="146900" y="200812"/>
            <a:ext cx="10058400" cy="550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4" tIns="45712" rIns="91424" bIns="45712"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09520">
              <a:buFont typeface="Arial" panose="020B0604020202020204" pitchFamily="34" charset="0"/>
              <a:buNone/>
            </a:pPr>
            <a:r>
              <a:rPr lang="en-US" altLang="zh-CN" sz="2000" dirty="0" smtClean="0">
                <a:solidFill>
                  <a:schemeClr val="bg1"/>
                </a:solidFill>
                <a:latin typeface="方正兰亭黑简体" panose="02000000000000000000" pitchFamily="2" charset="-122"/>
                <a:ea typeface="方正兰亭黑简体" panose="02000000000000000000" pitchFamily="2" charset="-122"/>
              </a:rPr>
              <a:t>Google fit revoke the authorization in 3</a:t>
            </a:r>
            <a:r>
              <a:rPr lang="en-US" altLang="zh-CN" sz="2000" baseline="30000" dirty="0" smtClean="0">
                <a:solidFill>
                  <a:schemeClr val="bg1"/>
                </a:solidFill>
                <a:latin typeface="方正兰亭黑简体" panose="02000000000000000000" pitchFamily="2" charset="-122"/>
                <a:ea typeface="方正兰亭黑简体" panose="02000000000000000000" pitchFamily="2" charset="-122"/>
              </a:rPr>
              <a:t>rd</a:t>
            </a:r>
            <a:r>
              <a:rPr lang="en-US" altLang="zh-CN" sz="2000" dirty="0" smtClean="0">
                <a:solidFill>
                  <a:schemeClr val="bg1"/>
                </a:solidFill>
                <a:latin typeface="方正兰亭黑简体" panose="02000000000000000000" pitchFamily="2" charset="-122"/>
                <a:ea typeface="方正兰亭黑简体" panose="02000000000000000000" pitchFamily="2" charset="-122"/>
              </a:rPr>
              <a:t> apps and Google account services</a:t>
            </a:r>
            <a:endParaRPr lang="zh-CN" altLang="en-US" sz="2000" dirty="0">
              <a:solidFill>
                <a:schemeClr val="bg1"/>
              </a:solidFill>
              <a:latin typeface="方正兰亭黑简体" panose="02000000000000000000" pitchFamily="2" charset="-122"/>
              <a:ea typeface="方正兰亭黑简体" panose="02000000000000000000" pitchFamily="2" charset="-122"/>
            </a:endParaRPr>
          </a:p>
        </p:txBody>
      </p:sp>
      <p:sp>
        <p:nvSpPr>
          <p:cNvPr id="3" name="文本框 2"/>
          <p:cNvSpPr txBox="1"/>
          <p:nvPr/>
        </p:nvSpPr>
        <p:spPr>
          <a:xfrm>
            <a:off x="401230" y="903563"/>
            <a:ext cx="2059081" cy="276999"/>
          </a:xfrm>
          <a:prstGeom prst="rect">
            <a:avLst/>
          </a:prstGeom>
          <a:solidFill>
            <a:srgbClr val="92D050"/>
          </a:solidFill>
        </p:spPr>
        <p:txBody>
          <a:bodyPr wrap="square" rtlCol="0">
            <a:spAutoFit/>
          </a:bodyPr>
          <a:lstStyle>
            <a:defPPr>
              <a:defRPr lang="zh-CN"/>
            </a:defPPr>
            <a:lvl1pPr>
              <a:defRPr sz="1200"/>
            </a:lvl1pPr>
          </a:lstStyle>
          <a:p>
            <a:r>
              <a:rPr lang="en-US" altLang="zh-CN" dirty="0">
                <a:latin typeface="方正兰亭黑简体" panose="02000000000000000000" pitchFamily="2" charset="-122"/>
                <a:ea typeface="方正兰亭黑简体" panose="02000000000000000000" pitchFamily="2" charset="-122"/>
              </a:rPr>
              <a:t>Disconnect in 3rd Apps</a:t>
            </a:r>
          </a:p>
        </p:txBody>
      </p:sp>
      <p:pic>
        <p:nvPicPr>
          <p:cNvPr id="4" name="图片 3"/>
          <p:cNvPicPr>
            <a:picLocks noChangeAspect="1"/>
          </p:cNvPicPr>
          <p:nvPr/>
        </p:nvPicPr>
        <p:blipFill>
          <a:blip r:embed="rId2"/>
          <a:stretch>
            <a:fillRect/>
          </a:stretch>
        </p:blipFill>
        <p:spPr>
          <a:xfrm>
            <a:off x="401230" y="1761686"/>
            <a:ext cx="2040281" cy="4177719"/>
          </a:xfrm>
          <a:prstGeom prst="rect">
            <a:avLst/>
          </a:prstGeom>
        </p:spPr>
      </p:pic>
      <p:pic>
        <p:nvPicPr>
          <p:cNvPr id="5" name="图片 4"/>
          <p:cNvPicPr>
            <a:picLocks noChangeAspect="1"/>
          </p:cNvPicPr>
          <p:nvPr/>
        </p:nvPicPr>
        <p:blipFill>
          <a:blip r:embed="rId3"/>
          <a:stretch>
            <a:fillRect/>
          </a:stretch>
        </p:blipFill>
        <p:spPr>
          <a:xfrm>
            <a:off x="2823283" y="1761686"/>
            <a:ext cx="1992059" cy="4177719"/>
          </a:xfrm>
          <a:prstGeom prst="rect">
            <a:avLst/>
          </a:prstGeom>
        </p:spPr>
      </p:pic>
      <p:pic>
        <p:nvPicPr>
          <p:cNvPr id="6" name="图片 5"/>
          <p:cNvPicPr>
            <a:picLocks noChangeAspect="1"/>
          </p:cNvPicPr>
          <p:nvPr/>
        </p:nvPicPr>
        <p:blipFill>
          <a:blip r:embed="rId4"/>
          <a:stretch>
            <a:fillRect/>
          </a:stretch>
        </p:blipFill>
        <p:spPr>
          <a:xfrm>
            <a:off x="4903499" y="1761686"/>
            <a:ext cx="1996478" cy="4177719"/>
          </a:xfrm>
          <a:prstGeom prst="rect">
            <a:avLst/>
          </a:prstGeom>
        </p:spPr>
      </p:pic>
      <p:pic>
        <p:nvPicPr>
          <p:cNvPr id="7" name="图片 6"/>
          <p:cNvPicPr>
            <a:picLocks noChangeAspect="1"/>
          </p:cNvPicPr>
          <p:nvPr/>
        </p:nvPicPr>
        <p:blipFill>
          <a:blip r:embed="rId5"/>
          <a:stretch>
            <a:fillRect/>
          </a:stretch>
        </p:blipFill>
        <p:spPr>
          <a:xfrm>
            <a:off x="6988135" y="1761686"/>
            <a:ext cx="1973524" cy="4177719"/>
          </a:xfrm>
          <a:prstGeom prst="rect">
            <a:avLst/>
          </a:prstGeom>
        </p:spPr>
      </p:pic>
      <p:sp>
        <p:nvSpPr>
          <p:cNvPr id="8" name="文本框 7"/>
          <p:cNvSpPr txBox="1"/>
          <p:nvPr/>
        </p:nvSpPr>
        <p:spPr>
          <a:xfrm>
            <a:off x="2823283" y="903563"/>
            <a:ext cx="6138376" cy="276999"/>
          </a:xfrm>
          <a:prstGeom prst="rect">
            <a:avLst/>
          </a:prstGeom>
          <a:solidFill>
            <a:srgbClr val="92D050"/>
          </a:solidFill>
        </p:spPr>
        <p:txBody>
          <a:bodyPr wrap="square" rtlCol="0">
            <a:spAutoFit/>
          </a:bodyPr>
          <a:lstStyle>
            <a:defPPr>
              <a:defRPr lang="zh-CN"/>
            </a:defPPr>
            <a:lvl1pPr>
              <a:defRPr sz="1200"/>
            </a:lvl1pPr>
          </a:lstStyle>
          <a:p>
            <a:r>
              <a:rPr lang="en-US" altLang="zh-CN" dirty="0">
                <a:latin typeface="方正兰亭黑简体" panose="02000000000000000000" pitchFamily="2" charset="-122"/>
                <a:ea typeface="方正兰亭黑简体" panose="02000000000000000000" pitchFamily="2" charset="-122"/>
              </a:rPr>
              <a:t>Disconnect in Setting - Google - Account Services – Connected apps</a:t>
            </a:r>
            <a:endParaRPr lang="zh-CN" altLang="en-US"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111537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矩形 3"/>
          <p:cNvSpPr/>
          <p:nvPr/>
        </p:nvSpPr>
        <p:spPr>
          <a:xfrm>
            <a:off x="399765" y="384992"/>
            <a:ext cx="11754135" cy="1200329"/>
          </a:xfrm>
          <a:prstGeom prst="rect">
            <a:avLst/>
          </a:prstGeom>
        </p:spPr>
        <p:txBody>
          <a:bodyPr wrap="square">
            <a:spAutoFit/>
          </a:bodyPr>
          <a:lstStyle/>
          <a:p>
            <a:pPr>
              <a:lnSpc>
                <a:spcPct val="150000"/>
              </a:lnSpc>
            </a:pPr>
            <a:r>
              <a:rPr lang="en-US" sz="2800" dirty="0">
                <a:solidFill>
                  <a:schemeClr val="bg1"/>
                </a:solidFill>
                <a:latin typeface="方正兰亭黑简体" panose="02000000000000000000" pitchFamily="2" charset="-122"/>
                <a:ea typeface="方正兰亭粗黑简体" panose="02000000000000000000" pitchFamily="2" charset="-122"/>
              </a:rPr>
              <a:t>HUAWEI </a:t>
            </a:r>
            <a:r>
              <a:rPr lang="en-US" sz="2800" dirty="0" err="1">
                <a:solidFill>
                  <a:schemeClr val="bg1"/>
                </a:solidFill>
                <a:latin typeface="方正兰亭黑简体" panose="02000000000000000000" pitchFamily="2" charset="-122"/>
                <a:ea typeface="方正兰亭粗黑简体" panose="02000000000000000000" pitchFamily="2" charset="-122"/>
              </a:rPr>
              <a:t>HiHealth</a:t>
            </a:r>
            <a:r>
              <a:rPr lang="en-US" sz="2800" dirty="0">
                <a:solidFill>
                  <a:schemeClr val="bg1"/>
                </a:solidFill>
                <a:latin typeface="方正兰亭黑简体" panose="02000000000000000000" pitchFamily="2" charset="-122"/>
                <a:ea typeface="方正兰亭粗黑简体" panose="02000000000000000000" pitchFamily="2" charset="-122"/>
              </a:rPr>
              <a:t> platform:</a:t>
            </a:r>
          </a:p>
          <a:p>
            <a:pPr>
              <a:lnSpc>
                <a:spcPct val="150000"/>
              </a:lnSpc>
            </a:pPr>
            <a:r>
              <a:rPr lang="en-US" sz="2000" dirty="0">
                <a:solidFill>
                  <a:schemeClr val="bg1"/>
                </a:solidFill>
                <a:latin typeface="方正兰亭黑简体" panose="02000000000000000000" pitchFamily="2" charset="-122"/>
                <a:ea typeface="方正兰亭粗黑简体" panose="02000000000000000000" pitchFamily="2" charset="-122"/>
              </a:rPr>
              <a:t>Enables developers and enterprises to do more with fitness and health data</a:t>
            </a:r>
          </a:p>
        </p:txBody>
      </p:sp>
      <p:sp>
        <p:nvSpPr>
          <p:cNvPr id="1048607" name="矩形"/>
          <p:cNvSpPr/>
          <p:nvPr/>
        </p:nvSpPr>
        <p:spPr>
          <a:xfrm>
            <a:off x="3251485" y="3838968"/>
            <a:ext cx="7622065" cy="879318"/>
          </a:xfrm>
          <a:prstGeom prst="rect">
            <a:avLst/>
          </a:prstGeom>
          <a:solidFill>
            <a:srgbClr val="FFFFFF">
              <a:alpha val="20000"/>
            </a:srgbClr>
          </a:solidFill>
          <a:ln w="25400">
            <a:solidFill>
              <a:schemeClr val="accent1">
                <a:lumOff val="13529"/>
                <a:alpha val="20000"/>
              </a:schemeClr>
            </a:solidFill>
            <a:miter lim="400000"/>
          </a:ln>
        </p:spPr>
        <p:txBody>
          <a:bodyPr lIns="71437" tIns="71437" rIns="71437" bIns="71437" anchor="ctr"/>
          <a:lstStyle/>
          <a:p>
            <a:pPr>
              <a:defRPr sz="3000" b="0">
                <a:latin typeface="+mn-lt"/>
                <a:ea typeface="+mn-ea"/>
                <a:cs typeface="+mn-cs"/>
                <a:sym typeface="Helvetica Neue Medium"/>
              </a:defRPr>
            </a:pPr>
            <a:endParaRPr sz="4000" dirty="0">
              <a:latin typeface="方正兰亭黑简体" panose="02000000000000000000" pitchFamily="2" charset="-122"/>
              <a:ea typeface="方正兰亭黑简体" panose="02000000000000000000" pitchFamily="2" charset="-122"/>
            </a:endParaRPr>
          </a:p>
        </p:txBody>
      </p:sp>
      <p:pic>
        <p:nvPicPr>
          <p:cNvPr id="2097162" name="图像" descr="图像"/>
          <p:cNvPicPr>
            <a:picLocks noChangeAspect="1"/>
          </p:cNvPicPr>
          <p:nvPr/>
        </p:nvPicPr>
        <p:blipFill>
          <a:blip r:embed="rId3">
            <a:alphaModFix amt="44757"/>
          </a:blip>
          <a:stretch>
            <a:fillRect/>
          </a:stretch>
        </p:blipFill>
        <p:spPr>
          <a:xfrm>
            <a:off x="3231404" y="3388430"/>
            <a:ext cx="7622065" cy="405038"/>
          </a:xfrm>
          <a:prstGeom prst="rect">
            <a:avLst/>
          </a:prstGeom>
          <a:ln w="12700">
            <a:miter lim="400000"/>
          </a:ln>
        </p:spPr>
      </p:pic>
      <p:pic>
        <p:nvPicPr>
          <p:cNvPr id="2097163" name="图像" descr="图像"/>
          <p:cNvPicPr>
            <a:picLocks noChangeAspect="1"/>
          </p:cNvPicPr>
          <p:nvPr/>
        </p:nvPicPr>
        <p:blipFill>
          <a:blip r:embed="rId4"/>
          <a:stretch>
            <a:fillRect/>
          </a:stretch>
        </p:blipFill>
        <p:spPr>
          <a:xfrm>
            <a:off x="4831661" y="1776612"/>
            <a:ext cx="421688" cy="434424"/>
          </a:xfrm>
          <a:prstGeom prst="rect">
            <a:avLst/>
          </a:prstGeom>
          <a:ln w="12700">
            <a:miter lim="400000"/>
          </a:ln>
        </p:spPr>
      </p:pic>
      <p:pic>
        <p:nvPicPr>
          <p:cNvPr id="2097164" name="图像" descr="图像"/>
          <p:cNvPicPr>
            <a:picLocks noChangeAspect="1"/>
          </p:cNvPicPr>
          <p:nvPr/>
        </p:nvPicPr>
        <p:blipFill>
          <a:blip r:embed="rId5"/>
          <a:stretch>
            <a:fillRect/>
          </a:stretch>
        </p:blipFill>
        <p:spPr>
          <a:xfrm>
            <a:off x="6251255" y="1851159"/>
            <a:ext cx="364724" cy="364724"/>
          </a:xfrm>
          <a:prstGeom prst="rect">
            <a:avLst/>
          </a:prstGeom>
          <a:ln w="12700">
            <a:miter lim="400000"/>
          </a:ln>
        </p:spPr>
      </p:pic>
      <p:pic>
        <p:nvPicPr>
          <p:cNvPr id="2097165" name="图像" descr="图像"/>
          <p:cNvPicPr>
            <a:picLocks noChangeAspect="1"/>
          </p:cNvPicPr>
          <p:nvPr/>
        </p:nvPicPr>
        <p:blipFill>
          <a:blip r:embed="rId6"/>
          <a:stretch>
            <a:fillRect/>
          </a:stretch>
        </p:blipFill>
        <p:spPr>
          <a:xfrm>
            <a:off x="8999350" y="1891668"/>
            <a:ext cx="361447" cy="361447"/>
          </a:xfrm>
          <a:prstGeom prst="rect">
            <a:avLst/>
          </a:prstGeom>
          <a:ln w="12700">
            <a:miter lim="400000"/>
          </a:ln>
        </p:spPr>
      </p:pic>
      <p:pic>
        <p:nvPicPr>
          <p:cNvPr id="2097166" name="图像" descr="图像"/>
          <p:cNvPicPr>
            <a:picLocks noChangeAspect="1"/>
          </p:cNvPicPr>
          <p:nvPr/>
        </p:nvPicPr>
        <p:blipFill>
          <a:blip r:embed="rId7"/>
          <a:stretch>
            <a:fillRect/>
          </a:stretch>
        </p:blipFill>
        <p:spPr>
          <a:xfrm>
            <a:off x="10394769" y="1886051"/>
            <a:ext cx="396694" cy="391474"/>
          </a:xfrm>
          <a:prstGeom prst="rect">
            <a:avLst/>
          </a:prstGeom>
          <a:ln w="12700">
            <a:miter lim="400000"/>
          </a:ln>
        </p:spPr>
      </p:pic>
      <p:pic>
        <p:nvPicPr>
          <p:cNvPr id="2097167" name="图像" descr="图像"/>
          <p:cNvPicPr>
            <a:picLocks noChangeAspect="1"/>
          </p:cNvPicPr>
          <p:nvPr/>
        </p:nvPicPr>
        <p:blipFill>
          <a:blip r:embed="rId8"/>
          <a:stretch>
            <a:fillRect/>
          </a:stretch>
        </p:blipFill>
        <p:spPr>
          <a:xfrm>
            <a:off x="7649825" y="1915302"/>
            <a:ext cx="301136" cy="325036"/>
          </a:xfrm>
          <a:prstGeom prst="rect">
            <a:avLst/>
          </a:prstGeom>
          <a:ln w="12700">
            <a:miter lim="400000"/>
          </a:ln>
        </p:spPr>
      </p:pic>
      <p:pic>
        <p:nvPicPr>
          <p:cNvPr id="2097168" name="图像" descr="图像"/>
          <p:cNvPicPr>
            <a:picLocks noChangeAspect="1"/>
          </p:cNvPicPr>
          <p:nvPr/>
        </p:nvPicPr>
        <p:blipFill>
          <a:blip r:embed="rId9"/>
          <a:srcRect r="6706"/>
          <a:stretch>
            <a:fillRect/>
          </a:stretch>
        </p:blipFill>
        <p:spPr>
          <a:xfrm>
            <a:off x="3572579" y="5415275"/>
            <a:ext cx="7493494" cy="461849"/>
          </a:xfrm>
          <a:prstGeom prst="rect">
            <a:avLst/>
          </a:prstGeom>
          <a:ln w="12700">
            <a:miter lim="400000"/>
          </a:ln>
        </p:spPr>
      </p:pic>
      <p:sp>
        <p:nvSpPr>
          <p:cNvPr id="1048608" name="应用服务伙伴"/>
          <p:cNvSpPr txBox="1"/>
          <p:nvPr/>
        </p:nvSpPr>
        <p:spPr>
          <a:xfrm>
            <a:off x="1248597" y="1825246"/>
            <a:ext cx="1605256" cy="784445"/>
          </a:xfrm>
          <a:prstGeom prst="rect">
            <a:avLst/>
          </a:prstGeom>
          <a:ln w="12700">
            <a:miter lim="400000"/>
          </a:ln>
        </p:spPr>
        <p:txBody>
          <a:bodyPr wrap="square" lIns="71437" tIns="71437" rIns="71437" bIns="71437" anchor="ctr">
            <a:spAutoFit/>
          </a:bodyPr>
          <a:lstStyle>
            <a:lvl1pPr algn="l" defTabSz="696515">
              <a:lnSpc>
                <a:spcPct val="130000"/>
              </a:lnSpc>
              <a:defRPr sz="3500" b="0" spc="350">
                <a:latin typeface="FZLanTingHeiS-R-GB"/>
                <a:ea typeface="FZLanTingHeiS-R-GB"/>
                <a:cs typeface="FZLanTingHeiS-R-GB"/>
                <a:sym typeface="FZLanTingHeiS-R-GB"/>
              </a:defRPr>
            </a:lvl1pPr>
          </a:lstStyle>
          <a:p>
            <a:pPr algn="ctr"/>
            <a:r>
              <a:rPr lang="en-US" sz="1600" spc="0" dirty="0">
                <a:solidFill>
                  <a:schemeClr val="bg1"/>
                </a:solidFill>
                <a:latin typeface="方正兰亭黑简体" panose="02000000000000000000" pitchFamily="2" charset="-122"/>
                <a:ea typeface="方正兰亭黑简体" panose="02000000000000000000" pitchFamily="2" charset="-122"/>
              </a:rPr>
              <a:t>Application </a:t>
            </a:r>
          </a:p>
          <a:p>
            <a:pPr algn="ctr"/>
            <a:r>
              <a:rPr lang="en-US" sz="1600" spc="0" dirty="0">
                <a:solidFill>
                  <a:schemeClr val="bg1"/>
                </a:solidFill>
                <a:latin typeface="方正兰亭黑简体" panose="02000000000000000000" pitchFamily="2" charset="-122"/>
                <a:ea typeface="方正兰亭黑简体" panose="02000000000000000000" pitchFamily="2" charset="-122"/>
              </a:rPr>
              <a:t>Service</a:t>
            </a:r>
          </a:p>
        </p:txBody>
      </p:sp>
      <p:sp>
        <p:nvSpPr>
          <p:cNvPr id="1048609" name="运动健康"/>
          <p:cNvSpPr txBox="1"/>
          <p:nvPr/>
        </p:nvSpPr>
        <p:spPr>
          <a:xfrm>
            <a:off x="1232091" y="3719117"/>
            <a:ext cx="1774524" cy="438132"/>
          </a:xfrm>
          <a:prstGeom prst="rect">
            <a:avLst/>
          </a:prstGeom>
          <a:ln w="12700">
            <a:miter lim="400000"/>
          </a:ln>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defPPr>
            <a:lvl1pPr algn="l" defTabSz="696515">
              <a:lnSpc>
                <a:spcPct val="130000"/>
              </a:lnSpc>
              <a:defRPr sz="2800" b="0" spc="350">
                <a:latin typeface="微软雅黑" panose="020B0503020204020204" pitchFamily="34" charset="-122"/>
                <a:ea typeface="微软雅黑" panose="020B0503020204020204" pitchFamily="34" charset="-122"/>
                <a:cs typeface="FZLanTingHeiS-R-GB"/>
              </a:defRPr>
            </a:lvl1pPr>
          </a:lstStyle>
          <a:p>
            <a:r>
              <a:rPr lang="en-US" sz="1600" spc="0" dirty="0">
                <a:solidFill>
                  <a:schemeClr val="bg1"/>
                </a:solidFill>
                <a:latin typeface="方正兰亭黑简体" panose="02000000000000000000" pitchFamily="2" charset="-122"/>
                <a:ea typeface="方正兰亭黑简体" panose="02000000000000000000" pitchFamily="2" charset="-122"/>
                <a:sym typeface="FZLanTingHeiS-R-GB"/>
              </a:rPr>
              <a:t>Sports &amp; Health </a:t>
            </a:r>
          </a:p>
        </p:txBody>
      </p:sp>
      <p:sp>
        <p:nvSpPr>
          <p:cNvPr id="1048610" name="全场景终端设备"/>
          <p:cNvSpPr txBox="1"/>
          <p:nvPr/>
        </p:nvSpPr>
        <p:spPr>
          <a:xfrm>
            <a:off x="1172780" y="5215537"/>
            <a:ext cx="1756890" cy="784445"/>
          </a:xfrm>
          <a:prstGeom prst="rect">
            <a:avLst/>
          </a:prstGeom>
          <a:ln w="12700">
            <a:miter lim="400000"/>
          </a:ln>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defPPr>
            <a:lvl1pPr algn="l" defTabSz="696515">
              <a:lnSpc>
                <a:spcPct val="130000"/>
              </a:lnSpc>
              <a:defRPr sz="2800" b="0" spc="350">
                <a:latin typeface="微软雅黑" panose="020B0503020204020204" pitchFamily="34" charset="-122"/>
                <a:ea typeface="微软雅黑" panose="020B0503020204020204" pitchFamily="34" charset="-122"/>
                <a:cs typeface="FZLanTingHeiS-R-GB"/>
              </a:defRPr>
            </a:lvl1pPr>
          </a:lstStyle>
          <a:p>
            <a:pPr algn="ctr"/>
            <a:r>
              <a:rPr lang="en-US" sz="1600" spc="0" dirty="0">
                <a:solidFill>
                  <a:schemeClr val="bg1"/>
                </a:solidFill>
                <a:latin typeface="方正兰亭黑简体" panose="02000000000000000000" pitchFamily="2" charset="-122"/>
                <a:ea typeface="方正兰亭黑简体" panose="02000000000000000000" pitchFamily="2" charset="-122"/>
              </a:rPr>
              <a:t>All-Scenario </a:t>
            </a:r>
          </a:p>
          <a:p>
            <a:pPr algn="ctr"/>
            <a:r>
              <a:rPr lang="en-US" sz="1600" spc="0" dirty="0">
                <a:solidFill>
                  <a:schemeClr val="bg1"/>
                </a:solidFill>
                <a:latin typeface="方正兰亭黑简体" panose="02000000000000000000" pitchFamily="2" charset="-122"/>
                <a:ea typeface="方正兰亭黑简体" panose="02000000000000000000" pitchFamily="2" charset="-122"/>
              </a:rPr>
              <a:t>Terminal Device</a:t>
            </a:r>
          </a:p>
        </p:txBody>
      </p:sp>
      <p:pic>
        <p:nvPicPr>
          <p:cNvPr id="2097169" name="图像" descr="图像"/>
          <p:cNvPicPr>
            <a:picLocks noChangeAspect="1"/>
          </p:cNvPicPr>
          <p:nvPr/>
        </p:nvPicPr>
        <p:blipFill>
          <a:blip r:embed="rId10"/>
          <a:stretch>
            <a:fillRect/>
          </a:stretch>
        </p:blipFill>
        <p:spPr>
          <a:xfrm>
            <a:off x="4107805" y="2993330"/>
            <a:ext cx="591128" cy="514853"/>
          </a:xfrm>
          <a:prstGeom prst="rect">
            <a:avLst/>
          </a:prstGeom>
          <a:ln w="12700">
            <a:miter lim="400000"/>
          </a:ln>
        </p:spPr>
      </p:pic>
      <p:pic>
        <p:nvPicPr>
          <p:cNvPr id="2097170" name="图像" descr="图像"/>
          <p:cNvPicPr>
            <a:picLocks noChangeAspect="1"/>
          </p:cNvPicPr>
          <p:nvPr/>
        </p:nvPicPr>
        <p:blipFill>
          <a:blip r:embed="rId11"/>
          <a:stretch>
            <a:fillRect/>
          </a:stretch>
        </p:blipFill>
        <p:spPr>
          <a:xfrm>
            <a:off x="7143745" y="3055864"/>
            <a:ext cx="576706" cy="382675"/>
          </a:xfrm>
          <a:prstGeom prst="rect">
            <a:avLst/>
          </a:prstGeom>
          <a:ln w="12700">
            <a:miter lim="400000"/>
          </a:ln>
        </p:spPr>
      </p:pic>
      <p:sp>
        <p:nvSpPr>
          <p:cNvPr id="1048611" name="运动指导"/>
          <p:cNvSpPr txBox="1"/>
          <p:nvPr/>
        </p:nvSpPr>
        <p:spPr>
          <a:xfrm>
            <a:off x="4663821" y="2297120"/>
            <a:ext cx="757369" cy="504368"/>
          </a:xfrm>
          <a:prstGeom prst="rect">
            <a:avLst/>
          </a:prstGeom>
          <a:ln w="12700">
            <a:miter lim="400000"/>
          </a:ln>
        </p:spPr>
        <p:txBody>
          <a:bodyPr wrap="square" lIns="71437" tIns="71437" rIns="71437" bIns="71437" anchor="ctr">
            <a:spAutoFit/>
          </a:bodyPr>
          <a:lstStyle>
            <a:lvl1pPr algn="l" defTabSz="696515">
              <a:lnSpc>
                <a:spcPct val="130000"/>
              </a:lnSpc>
              <a:defRPr sz="2500" b="0" spc="250">
                <a:latin typeface="FZLanTingHeiS-R-GB"/>
                <a:ea typeface="FZLanTingHeiS-R-GB"/>
                <a:cs typeface="FZLanTingHeiS-R-GB"/>
                <a:sym typeface="FZLanTingHeiS-R-GB"/>
              </a:defRPr>
            </a:lvl1pPr>
          </a:lstStyle>
          <a:p>
            <a:pPr algn="ctr"/>
            <a:r>
              <a:rPr lang="en-US" sz="900" spc="0" dirty="0">
                <a:solidFill>
                  <a:schemeClr val="bg1"/>
                </a:solidFill>
                <a:latin typeface="方正兰亭黑简体" panose="02000000000000000000" pitchFamily="2" charset="-122"/>
                <a:ea typeface="方正兰亭黑简体" panose="02000000000000000000" pitchFamily="2" charset="-122"/>
              </a:rPr>
              <a:t>Exercise</a:t>
            </a:r>
          </a:p>
          <a:p>
            <a:pPr algn="ctr"/>
            <a:r>
              <a:rPr lang="en-US" sz="900" spc="0" dirty="0">
                <a:solidFill>
                  <a:schemeClr val="bg1"/>
                </a:solidFill>
                <a:latin typeface="方正兰亭黑简体" panose="02000000000000000000" pitchFamily="2" charset="-122"/>
                <a:ea typeface="方正兰亭黑简体" panose="02000000000000000000" pitchFamily="2" charset="-122"/>
              </a:rPr>
              <a:t>Guidance</a:t>
            </a:r>
          </a:p>
        </p:txBody>
      </p:sp>
      <p:sp>
        <p:nvSpPr>
          <p:cNvPr id="1048612" name="健康保险"/>
          <p:cNvSpPr txBox="1"/>
          <p:nvPr/>
        </p:nvSpPr>
        <p:spPr>
          <a:xfrm>
            <a:off x="6099181" y="2297120"/>
            <a:ext cx="702160" cy="504368"/>
          </a:xfrm>
          <a:prstGeom prst="rect">
            <a:avLst/>
          </a:prstGeom>
          <a:ln w="12700">
            <a:miter lim="400000"/>
          </a:ln>
        </p:spPr>
        <p:txBody>
          <a:bodyPr wrap="square" lIns="71437" tIns="71437" rIns="71437" bIns="71437" anchor="ctr">
            <a:spAutoFit/>
          </a:bodyPr>
          <a:lstStyle>
            <a:lvl1pPr algn="l" defTabSz="696515">
              <a:lnSpc>
                <a:spcPct val="130000"/>
              </a:lnSpc>
              <a:defRPr sz="2500" b="0" spc="250">
                <a:latin typeface="FZLanTingHeiS-R-GB"/>
                <a:ea typeface="FZLanTingHeiS-R-GB"/>
                <a:cs typeface="FZLanTingHeiS-R-GB"/>
                <a:sym typeface="FZLanTingHeiS-R-GB"/>
              </a:defRPr>
            </a:lvl1pPr>
          </a:lstStyle>
          <a:p>
            <a:pPr algn="ctr"/>
            <a:r>
              <a:rPr lang="en-US" sz="900" spc="0" dirty="0">
                <a:solidFill>
                  <a:schemeClr val="bg1"/>
                </a:solidFill>
                <a:latin typeface="方正兰亭黑简体" panose="02000000000000000000" pitchFamily="2" charset="-122"/>
                <a:ea typeface="方正兰亭黑简体" panose="02000000000000000000" pitchFamily="2" charset="-122"/>
              </a:rPr>
              <a:t>Health </a:t>
            </a:r>
          </a:p>
          <a:p>
            <a:pPr algn="ctr"/>
            <a:r>
              <a:rPr lang="en-US" sz="900" spc="0" dirty="0">
                <a:solidFill>
                  <a:schemeClr val="bg1"/>
                </a:solidFill>
                <a:latin typeface="方正兰亭黑简体" panose="02000000000000000000" pitchFamily="2" charset="-122"/>
                <a:ea typeface="方正兰亭黑简体" panose="02000000000000000000" pitchFamily="2" charset="-122"/>
              </a:rPr>
              <a:t>Insurance</a:t>
            </a:r>
          </a:p>
        </p:txBody>
      </p:sp>
      <p:sp>
        <p:nvSpPr>
          <p:cNvPr id="1048613" name="专业健康服务"/>
          <p:cNvSpPr txBox="1"/>
          <p:nvPr/>
        </p:nvSpPr>
        <p:spPr>
          <a:xfrm>
            <a:off x="7288235" y="2297120"/>
            <a:ext cx="1024318" cy="504368"/>
          </a:xfrm>
          <a:prstGeom prst="rect">
            <a:avLst/>
          </a:prstGeom>
          <a:ln w="12700">
            <a:miter lim="400000"/>
          </a:ln>
        </p:spPr>
        <p:txBody>
          <a:bodyPr wrap="none" lIns="71437" tIns="71437" rIns="71437" bIns="71437" anchor="ctr">
            <a:spAutoFit/>
          </a:bodyPr>
          <a:lstStyle>
            <a:lvl1pPr algn="l" defTabSz="696515">
              <a:lnSpc>
                <a:spcPct val="130000"/>
              </a:lnSpc>
              <a:defRPr sz="2500" b="0" spc="250">
                <a:latin typeface="FZLanTingHeiS-R-GB"/>
                <a:ea typeface="FZLanTingHeiS-R-GB"/>
                <a:cs typeface="FZLanTingHeiS-R-GB"/>
                <a:sym typeface="FZLanTingHeiS-R-GB"/>
              </a:defRPr>
            </a:lvl1pPr>
          </a:lstStyle>
          <a:p>
            <a:pPr algn="ctr"/>
            <a:r>
              <a:rPr lang="en-US" sz="900" spc="0" dirty="0">
                <a:solidFill>
                  <a:schemeClr val="bg1"/>
                </a:solidFill>
                <a:latin typeface="方正兰亭黑简体" panose="02000000000000000000" pitchFamily="2" charset="-122"/>
                <a:ea typeface="方正兰亭黑简体" panose="02000000000000000000" pitchFamily="2" charset="-122"/>
              </a:rPr>
              <a:t>Professional </a:t>
            </a:r>
          </a:p>
          <a:p>
            <a:pPr algn="ctr"/>
            <a:r>
              <a:rPr lang="en-US" sz="900" spc="0" dirty="0">
                <a:solidFill>
                  <a:schemeClr val="bg1"/>
                </a:solidFill>
                <a:latin typeface="方正兰亭黑简体" panose="02000000000000000000" pitchFamily="2" charset="-122"/>
                <a:ea typeface="方正兰亭黑简体" panose="02000000000000000000" pitchFamily="2" charset="-122"/>
              </a:rPr>
              <a:t>Health Services</a:t>
            </a:r>
          </a:p>
        </p:txBody>
      </p:sp>
      <p:sp>
        <p:nvSpPr>
          <p:cNvPr id="1048614" name="家庭关怀"/>
          <p:cNvSpPr txBox="1"/>
          <p:nvPr/>
        </p:nvSpPr>
        <p:spPr>
          <a:xfrm>
            <a:off x="8796956" y="2394519"/>
            <a:ext cx="817530" cy="309571"/>
          </a:xfrm>
          <a:prstGeom prst="rect">
            <a:avLst/>
          </a:prstGeom>
          <a:ln w="12700">
            <a:miter lim="400000"/>
          </a:ln>
        </p:spPr>
        <p:txBody>
          <a:bodyPr wrap="non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defRPr>
            </a:defPPr>
            <a:lvl1pPr algn="l" defTabSz="696515">
              <a:lnSpc>
                <a:spcPct val="130000"/>
              </a:lnSpc>
              <a:defRPr sz="1800" b="0" spc="250">
                <a:latin typeface="微软雅黑" panose="020B0503020204020204" pitchFamily="34" charset="-122"/>
                <a:ea typeface="微软雅黑" panose="020B0503020204020204" pitchFamily="34" charset="-122"/>
                <a:cs typeface="FZLanTingHeiS-R-GB"/>
              </a:defRPr>
            </a:lvl1pPr>
          </a:lstStyle>
          <a:p>
            <a:r>
              <a:rPr lang="en-US" sz="900" spc="0" dirty="0">
                <a:solidFill>
                  <a:schemeClr val="bg1"/>
                </a:solidFill>
                <a:latin typeface="方正兰亭黑简体" panose="02000000000000000000" pitchFamily="2" charset="-122"/>
                <a:ea typeface="方正兰亭黑简体" panose="02000000000000000000" pitchFamily="2" charset="-122"/>
              </a:rPr>
              <a:t>Family Care</a:t>
            </a:r>
          </a:p>
        </p:txBody>
      </p:sp>
      <p:sp>
        <p:nvSpPr>
          <p:cNvPr id="1048615" name="…"/>
          <p:cNvSpPr txBox="1"/>
          <p:nvPr/>
        </p:nvSpPr>
        <p:spPr>
          <a:xfrm>
            <a:off x="10431213" y="2348608"/>
            <a:ext cx="323806" cy="401391"/>
          </a:xfrm>
          <a:prstGeom prst="rect">
            <a:avLst/>
          </a:prstGeom>
          <a:ln w="12700">
            <a:miter lim="400000"/>
          </a:ln>
        </p:spPr>
        <p:txBody>
          <a:bodyPr wrap="none" lIns="71437" tIns="71437" rIns="71437" bIns="71437" anchor="ctr">
            <a:spAutoFit/>
          </a:bodyPr>
          <a:lstStyle>
            <a:lvl1pPr algn="l" defTabSz="696515">
              <a:lnSpc>
                <a:spcPct val="130000"/>
              </a:lnSpc>
              <a:defRPr sz="2500" b="0" spc="250">
                <a:latin typeface="FZLanTingHeiS-R-GB"/>
                <a:ea typeface="FZLanTingHeiS-R-GB"/>
                <a:cs typeface="FZLanTingHeiS-R-GB"/>
                <a:sym typeface="FZLanTingHeiS-R-GB"/>
              </a:defRPr>
            </a:lvl1pPr>
          </a:lstStyle>
          <a:p>
            <a:r>
              <a:rPr lang="en-US" sz="1400" spc="0" dirty="0">
                <a:solidFill>
                  <a:schemeClr val="bg1"/>
                </a:solidFill>
                <a:latin typeface="方正兰亭黑简体" panose="02000000000000000000" pitchFamily="2" charset="-122"/>
                <a:ea typeface="方正兰亭黑简体" panose="02000000000000000000" pitchFamily="2" charset="-122"/>
              </a:rPr>
              <a:t>…</a:t>
            </a:r>
          </a:p>
        </p:txBody>
      </p:sp>
      <p:sp>
        <p:nvSpPr>
          <p:cNvPr id="1048616" name="运动服务"/>
          <p:cNvSpPr txBox="1"/>
          <p:nvPr/>
        </p:nvSpPr>
        <p:spPr>
          <a:xfrm>
            <a:off x="4678423" y="2882291"/>
            <a:ext cx="1787348" cy="474873"/>
          </a:xfrm>
          <a:prstGeom prst="rect">
            <a:avLst/>
          </a:prstGeom>
          <a:ln w="12700">
            <a:miter lim="400000"/>
          </a:ln>
        </p:spPr>
        <p:txBody>
          <a:bodyPr wrap="none" lIns="71437" tIns="71437" rIns="71437" bIns="71437" anchor="ctr">
            <a:spAutoFit/>
          </a:bodyPr>
          <a:lstStyle>
            <a:lvl1pPr algn="l" defTabSz="696515">
              <a:lnSpc>
                <a:spcPct val="130000"/>
              </a:lnSpc>
              <a:defRPr sz="3500" b="0" spc="350">
                <a:solidFill>
                  <a:srgbClr val="CEAB67"/>
                </a:solidFill>
                <a:latin typeface="FZLanTingHeiS-R-GB"/>
                <a:ea typeface="FZLanTingHeiS-R-GB"/>
                <a:cs typeface="FZLanTingHeiS-R-GB"/>
                <a:sym typeface="FZLanTingHeiS-R-GB"/>
              </a:defRPr>
            </a:lvl1pPr>
          </a:lstStyle>
          <a:p>
            <a:pPr algn="ctr"/>
            <a:r>
              <a:rPr lang="en-US" sz="1800" spc="0" dirty="0">
                <a:latin typeface="方正兰亭黑简体" panose="02000000000000000000" pitchFamily="2" charset="-122"/>
                <a:ea typeface="方正兰亭黑简体" panose="02000000000000000000" pitchFamily="2" charset="-122"/>
              </a:rPr>
              <a:t>Sports Service</a:t>
            </a:r>
          </a:p>
        </p:txBody>
      </p:sp>
      <p:sp>
        <p:nvSpPr>
          <p:cNvPr id="1048617" name="健康服务"/>
          <p:cNvSpPr txBox="1"/>
          <p:nvPr/>
        </p:nvSpPr>
        <p:spPr>
          <a:xfrm>
            <a:off x="7845922" y="2882292"/>
            <a:ext cx="1776126" cy="474873"/>
          </a:xfrm>
          <a:prstGeom prst="rect">
            <a:avLst/>
          </a:prstGeom>
          <a:ln w="12700">
            <a:miter lim="400000"/>
          </a:ln>
        </p:spPr>
        <p:txBody>
          <a:bodyPr wrap="none" lIns="71437" tIns="71437" rIns="71437" bIns="71437" anchor="ctr">
            <a:spAutoFit/>
          </a:bodyPr>
          <a:lstStyle>
            <a:lvl1pPr algn="l" defTabSz="696515">
              <a:lnSpc>
                <a:spcPct val="130000"/>
              </a:lnSpc>
              <a:defRPr sz="3500" b="0" spc="350">
                <a:solidFill>
                  <a:srgbClr val="CEAB67"/>
                </a:solidFill>
                <a:latin typeface="FZLanTingHeiS-R-GB"/>
                <a:ea typeface="FZLanTingHeiS-R-GB"/>
                <a:cs typeface="FZLanTingHeiS-R-GB"/>
                <a:sym typeface="FZLanTingHeiS-R-GB"/>
              </a:defRPr>
            </a:lvl1pPr>
          </a:lstStyle>
          <a:p>
            <a:r>
              <a:rPr lang="en-US" sz="1800" spc="0" dirty="0">
                <a:latin typeface="方正兰亭黑简体" panose="02000000000000000000" pitchFamily="2" charset="-122"/>
                <a:ea typeface="方正兰亭黑简体" panose="02000000000000000000" pitchFamily="2" charset="-122"/>
              </a:rPr>
              <a:t>Health Service</a:t>
            </a:r>
          </a:p>
        </p:txBody>
      </p:sp>
      <p:sp>
        <p:nvSpPr>
          <p:cNvPr id="1048618" name="HiHealth 2.0"/>
          <p:cNvSpPr txBox="1"/>
          <p:nvPr/>
        </p:nvSpPr>
        <p:spPr>
          <a:xfrm>
            <a:off x="5948160" y="4026440"/>
            <a:ext cx="2237791" cy="504368"/>
          </a:xfrm>
          <a:prstGeom prst="rect">
            <a:avLst/>
          </a:prstGeom>
          <a:ln w="12700">
            <a:miter lim="400000"/>
          </a:ln>
        </p:spPr>
        <p:txBody>
          <a:bodyPr wrap="none" lIns="71437" tIns="71437" rIns="71437" bIns="71437" anchor="ctr">
            <a:spAutoFit/>
          </a:bodyPr>
          <a:lstStyle>
            <a:lvl1pPr algn="l" defTabSz="696515">
              <a:lnSpc>
                <a:spcPct val="130000"/>
              </a:lnSpc>
              <a:defRPr sz="3500" b="0" spc="350">
                <a:solidFill>
                  <a:srgbClr val="CEAB67"/>
                </a:solidFill>
                <a:latin typeface="FZLanTingHeiS-R-GB"/>
                <a:ea typeface="FZLanTingHeiS-R-GB"/>
                <a:cs typeface="FZLanTingHeiS-R-GB"/>
                <a:sym typeface="FZLanTingHeiS-R-GB"/>
              </a:defRPr>
            </a:lvl1pPr>
          </a:lstStyle>
          <a:p>
            <a:r>
              <a:rPr lang="en-US" sz="1800" spc="0" dirty="0">
                <a:latin typeface="方正兰亭黑简体" panose="02000000000000000000" pitchFamily="2" charset="-122"/>
                <a:ea typeface="方正兰亭黑简体" panose="02000000000000000000" pitchFamily="2" charset="-122"/>
              </a:rPr>
              <a:t> </a:t>
            </a:r>
            <a:r>
              <a:rPr lang="en-US" sz="1800" spc="0" dirty="0" smtClean="0">
                <a:latin typeface="方正兰亭黑简体" panose="02000000000000000000" pitchFamily="2" charset="-122"/>
                <a:ea typeface="方正兰亭黑简体" panose="02000000000000000000" pitchFamily="2" charset="-122"/>
              </a:rPr>
              <a:t>HUAWEI </a:t>
            </a:r>
            <a:r>
              <a:rPr lang="en-US" sz="1800" spc="0" dirty="0">
                <a:latin typeface="方正兰亭黑简体" panose="02000000000000000000" pitchFamily="2" charset="-122"/>
                <a:ea typeface="方正兰亭黑简体" panose="02000000000000000000" pitchFamily="2" charset="-122"/>
              </a:rPr>
              <a:t>HiHealth</a:t>
            </a:r>
          </a:p>
        </p:txBody>
      </p:sp>
      <p:sp>
        <p:nvSpPr>
          <p:cNvPr id="1048619" name="线条"/>
          <p:cNvSpPr/>
          <p:nvPr/>
        </p:nvSpPr>
        <p:spPr>
          <a:xfrm>
            <a:off x="1231367" y="5010566"/>
            <a:ext cx="9976075" cy="1"/>
          </a:xfrm>
          <a:prstGeom prst="line">
            <a:avLst/>
          </a:prstGeom>
          <a:ln w="6350">
            <a:solidFill>
              <a:srgbClr val="FFFFFF"/>
            </a:solidFill>
            <a:miter lim="400000"/>
          </a:ln>
        </p:spPr>
        <p:txBody>
          <a:bodyPr lIns="71437" tIns="71437" rIns="71437" bIns="71437" anchor="ctr"/>
          <a:lstStyle/>
          <a:p>
            <a:pPr>
              <a:defRPr sz="3000" b="0">
                <a:latin typeface="+mn-lt"/>
                <a:ea typeface="+mn-ea"/>
                <a:cs typeface="+mn-cs"/>
                <a:sym typeface="Helvetica Neue Medium"/>
              </a:defRPr>
            </a:pPr>
            <a:endParaRPr sz="4000" dirty="0">
              <a:latin typeface="方正兰亭黑简体" panose="02000000000000000000" pitchFamily="2" charset="-122"/>
              <a:ea typeface="方正兰亭黑简体" panose="02000000000000000000" pitchFamily="2" charset="-122"/>
            </a:endParaRPr>
          </a:p>
        </p:txBody>
      </p:sp>
      <p:sp>
        <p:nvSpPr>
          <p:cNvPr id="1048620" name="（基础运动工具）"/>
          <p:cNvSpPr txBox="1"/>
          <p:nvPr/>
        </p:nvSpPr>
        <p:spPr>
          <a:xfrm>
            <a:off x="4749757" y="3257605"/>
            <a:ext cx="1098057" cy="291169"/>
          </a:xfrm>
          <a:prstGeom prst="rect">
            <a:avLst/>
          </a:prstGeom>
          <a:ln w="12700">
            <a:miter lim="400000"/>
          </a:ln>
        </p:spPr>
        <p:txBody>
          <a:bodyPr wrap="none" lIns="71437" tIns="71437" rIns="71437" bIns="71437" anchor="ctr">
            <a:spAutoFit/>
          </a:bodyPr>
          <a:lstStyle>
            <a:lvl1pPr algn="l" defTabSz="696515">
              <a:lnSpc>
                <a:spcPct val="130000"/>
              </a:lnSpc>
              <a:defRPr sz="1500" b="0" spc="150">
                <a:solidFill>
                  <a:srgbClr val="CEAB67"/>
                </a:solidFill>
                <a:latin typeface="FZLanTingHeiS-R-GB"/>
                <a:ea typeface="FZLanTingHeiS-R-GB"/>
                <a:cs typeface="FZLanTingHeiS-R-GB"/>
                <a:sym typeface="FZLanTingHeiS-R-GB"/>
              </a:defRPr>
            </a:lvl1pPr>
          </a:lstStyle>
          <a:p>
            <a:r>
              <a:rPr lang="en-US" sz="800" spc="0" dirty="0">
                <a:latin typeface="方正兰亭黑简体" panose="02000000000000000000" pitchFamily="2" charset="-122"/>
                <a:ea typeface="方正兰亭黑简体" panose="02000000000000000000" pitchFamily="2" charset="-122"/>
              </a:rPr>
              <a:t>(Basic sports tools)</a:t>
            </a:r>
          </a:p>
        </p:txBody>
      </p:sp>
      <p:sp>
        <p:nvSpPr>
          <p:cNvPr id="1048621" name="（呈现、筛查、建议）"/>
          <p:cNvSpPr txBox="1"/>
          <p:nvPr/>
        </p:nvSpPr>
        <p:spPr>
          <a:xfrm>
            <a:off x="7845922" y="3257605"/>
            <a:ext cx="2215349" cy="291169"/>
          </a:xfrm>
          <a:prstGeom prst="rect">
            <a:avLst/>
          </a:prstGeom>
          <a:ln w="12700">
            <a:miter lim="400000"/>
          </a:ln>
        </p:spPr>
        <p:txBody>
          <a:bodyPr wrap="none" lIns="71437" tIns="71437" rIns="71437" bIns="71437" anchor="ctr">
            <a:spAutoFit/>
          </a:bodyPr>
          <a:lstStyle>
            <a:lvl1pPr algn="l" defTabSz="696515">
              <a:lnSpc>
                <a:spcPct val="130000"/>
              </a:lnSpc>
              <a:defRPr sz="1500" b="0" spc="150">
                <a:solidFill>
                  <a:srgbClr val="CEAB67"/>
                </a:solidFill>
                <a:latin typeface="FZLanTingHeiS-R-GB"/>
                <a:ea typeface="FZLanTingHeiS-R-GB"/>
                <a:cs typeface="FZLanTingHeiS-R-GB"/>
                <a:sym typeface="FZLanTingHeiS-R-GB"/>
              </a:defRPr>
            </a:lvl1pPr>
          </a:lstStyle>
          <a:p>
            <a:r>
              <a:rPr lang="en-US" sz="800" spc="0" dirty="0">
                <a:latin typeface="方正兰亭黑简体" panose="02000000000000000000" pitchFamily="2" charset="-122"/>
                <a:ea typeface="方正兰亭黑简体" panose="02000000000000000000" pitchFamily="2" charset="-122"/>
              </a:rPr>
              <a:t>(Presentation, screening, and suggestion)</a:t>
            </a:r>
          </a:p>
        </p:txBody>
      </p:sp>
      <p:sp>
        <p:nvSpPr>
          <p:cNvPr id="1048622" name="线条"/>
          <p:cNvSpPr/>
          <p:nvPr/>
        </p:nvSpPr>
        <p:spPr>
          <a:xfrm>
            <a:off x="3243418" y="3786774"/>
            <a:ext cx="7598037" cy="1"/>
          </a:xfrm>
          <a:prstGeom prst="line">
            <a:avLst/>
          </a:prstGeom>
          <a:ln w="12700">
            <a:solidFill>
              <a:schemeClr val="accent1">
                <a:hueOff val="118245"/>
                <a:lumOff val="-11372"/>
              </a:schemeClr>
            </a:solidFill>
            <a:miter lim="400000"/>
          </a:ln>
        </p:spPr>
        <p:txBody>
          <a:bodyPr lIns="71437" tIns="71437" rIns="71437" bIns="71437" anchor="ctr"/>
          <a:lstStyle/>
          <a:p>
            <a:pPr>
              <a:defRPr sz="3000" b="0">
                <a:latin typeface="+mn-lt"/>
                <a:ea typeface="+mn-ea"/>
                <a:cs typeface="+mn-cs"/>
                <a:sym typeface="Helvetica Neue Medium"/>
              </a:defRPr>
            </a:pPr>
            <a:endParaRPr sz="4000" dirty="0">
              <a:latin typeface="方正兰亭黑简体" panose="02000000000000000000" pitchFamily="2" charset="-122"/>
              <a:ea typeface="方正兰亭黑简体" panose="02000000000000000000" pitchFamily="2" charset="-122"/>
            </a:endParaRPr>
          </a:p>
        </p:txBody>
      </p:sp>
      <p:pic>
        <p:nvPicPr>
          <p:cNvPr id="2097171" name="图片 131"/>
          <p:cNvPicPr>
            <a:picLocks noChangeAspect="1"/>
          </p:cNvPicPr>
          <p:nvPr/>
        </p:nvPicPr>
        <p:blipFill>
          <a:blip r:embed="rId12"/>
          <a:stretch>
            <a:fillRect/>
          </a:stretch>
        </p:blipFill>
        <p:spPr>
          <a:xfrm>
            <a:off x="3540479" y="1861474"/>
            <a:ext cx="683334" cy="683334"/>
          </a:xfrm>
          <a:prstGeom prst="rect">
            <a:avLst/>
          </a:prstGeom>
        </p:spPr>
      </p:pic>
      <p:sp>
        <p:nvSpPr>
          <p:cNvPr id="1048623" name="矩形 28"/>
          <p:cNvSpPr/>
          <p:nvPr/>
        </p:nvSpPr>
        <p:spPr>
          <a:xfrm>
            <a:off x="9118165" y="-67911"/>
            <a:ext cx="2364750"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1. Service overview</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矩形 1"/>
          <p:cNvSpPr/>
          <p:nvPr/>
        </p:nvSpPr>
        <p:spPr>
          <a:xfrm>
            <a:off x="409290" y="356417"/>
            <a:ext cx="11266773" cy="830997"/>
          </a:xfrm>
          <a:prstGeom prst="rect">
            <a:avLst/>
          </a:prstGeom>
        </p:spPr>
        <p:txBody>
          <a:bodyPr wrap="square">
            <a:spAutoFit/>
          </a:bodyPr>
          <a:lstStyle/>
          <a:p>
            <a:r>
              <a:rPr lang="en-US" sz="2800" dirty="0">
                <a:solidFill>
                  <a:schemeClr val="bg1"/>
                </a:solidFill>
                <a:latin typeface="方正兰亭黑简体" panose="02000000000000000000" pitchFamily="2" charset="-122"/>
                <a:ea typeface="方正兰亭粗黑简体" panose="02000000000000000000" pitchFamily="2" charset="-122"/>
              </a:rPr>
              <a:t>HUAWEI HiHealth Kit: </a:t>
            </a:r>
            <a:endParaRPr lang="en-US" sz="2800" dirty="0" smtClean="0">
              <a:solidFill>
                <a:schemeClr val="bg1"/>
              </a:solidFill>
              <a:latin typeface="方正兰亭黑简体" panose="02000000000000000000" pitchFamily="2" charset="-122"/>
              <a:ea typeface="方正兰亭粗黑简体" panose="02000000000000000000" pitchFamily="2" charset="-122"/>
            </a:endParaRPr>
          </a:p>
          <a:p>
            <a:r>
              <a:rPr lang="en-US" sz="2000" i="1" dirty="0" smtClean="0">
                <a:solidFill>
                  <a:schemeClr val="bg1"/>
                </a:solidFill>
                <a:latin typeface="方正兰亭黑简体" panose="02000000000000000000" pitchFamily="2" charset="-122"/>
                <a:ea typeface="方正兰亭粗黑简体" panose="02000000000000000000" pitchFamily="2" charset="-122"/>
              </a:rPr>
              <a:t>Enables </a:t>
            </a:r>
            <a:r>
              <a:rPr lang="en-US" sz="2000" i="1" dirty="0">
                <a:solidFill>
                  <a:schemeClr val="bg1"/>
                </a:solidFill>
                <a:latin typeface="方正兰亭黑简体" panose="02000000000000000000" pitchFamily="2" charset="-122"/>
                <a:ea typeface="方正兰亭粗黑简体" panose="02000000000000000000" pitchFamily="2" charset="-122"/>
              </a:rPr>
              <a:t>developers and enterprises to use the HiHealth platform more easily</a:t>
            </a:r>
          </a:p>
        </p:txBody>
      </p:sp>
      <p:sp>
        <p:nvSpPr>
          <p:cNvPr id="1048628" name="保险"/>
          <p:cNvSpPr txBox="1"/>
          <p:nvPr/>
        </p:nvSpPr>
        <p:spPr>
          <a:xfrm>
            <a:off x="3161382" y="2221178"/>
            <a:ext cx="888063" cy="328935"/>
          </a:xfrm>
          <a:prstGeom prst="rect">
            <a:avLst/>
          </a:prstGeom>
          <a:noFill/>
          <a:ln w="12700" cap="flat">
            <a:noFill/>
            <a:miter lim="400000"/>
          </a:ln>
          <a:effectLst/>
        </p:spPr>
        <p:txBody>
          <a:bodyPr wrap="none" lIns="71437" tIns="71437" rIns="71437" bIns="71437" numCol="1" anchor="ctr">
            <a:spAutoFit/>
          </a:bodyPr>
          <a:lstStyle>
            <a:lvl1pPr>
              <a:defRPr sz="1500" b="0">
                <a:latin typeface="FZLanTingHeiS-R-GB"/>
                <a:ea typeface="FZLanTingHeiS-R-GB"/>
                <a:cs typeface="FZLanTingHeiS-R-GB"/>
                <a:sym typeface="FZLanTingHeiS-R-GB"/>
              </a:defRPr>
            </a:lvl1pPr>
          </a:lstStyle>
          <a:p>
            <a:pPr algn="ctr"/>
            <a:r>
              <a:rPr lang="en-US" sz="1200" dirty="0">
                <a:solidFill>
                  <a:schemeClr val="bg1"/>
                </a:solidFill>
                <a:latin typeface="方正兰亭黑简体" panose="02000000000000000000" pitchFamily="2" charset="-122"/>
              </a:rPr>
              <a:t>Insurance</a:t>
            </a:r>
          </a:p>
        </p:txBody>
      </p:sp>
      <p:sp>
        <p:nvSpPr>
          <p:cNvPr id="1048629" name="医疗"/>
          <p:cNvSpPr txBox="1"/>
          <p:nvPr/>
        </p:nvSpPr>
        <p:spPr>
          <a:xfrm>
            <a:off x="5999136" y="2221178"/>
            <a:ext cx="1096454" cy="328935"/>
          </a:xfrm>
          <a:prstGeom prst="rect">
            <a:avLst/>
          </a:prstGeom>
          <a:noFill/>
          <a:ln w="12700" cap="flat">
            <a:noFill/>
            <a:miter lim="400000"/>
          </a:ln>
          <a:effectLst/>
        </p:spPr>
        <p:txBody>
          <a:bodyPr wrap="none" lIns="71437" tIns="71437" rIns="71437" bIns="71437" numCol="1" anchor="ctr">
            <a:spAutoFit/>
          </a:bodyPr>
          <a:lstStyle>
            <a:lvl1pPr>
              <a:defRPr sz="1500" b="0">
                <a:latin typeface="FZLanTingHeiS-R-GB"/>
                <a:ea typeface="FZLanTingHeiS-R-GB"/>
                <a:cs typeface="FZLanTingHeiS-R-GB"/>
                <a:sym typeface="FZLanTingHeiS-R-GB"/>
              </a:defRPr>
            </a:lvl1pPr>
          </a:lstStyle>
          <a:p>
            <a:pPr algn="ctr"/>
            <a:r>
              <a:rPr lang="en-US" sz="1200" dirty="0">
                <a:solidFill>
                  <a:schemeClr val="bg1"/>
                </a:solidFill>
                <a:latin typeface="方正兰亭黑简体" panose="02000000000000000000" pitchFamily="2" charset="-122"/>
              </a:rPr>
              <a:t>Medical care</a:t>
            </a:r>
          </a:p>
        </p:txBody>
      </p:sp>
      <p:pic>
        <p:nvPicPr>
          <p:cNvPr id="2097172" name="图像" descr="图像"/>
          <p:cNvPicPr>
            <a:picLocks noChangeAspect="1"/>
          </p:cNvPicPr>
          <p:nvPr/>
        </p:nvPicPr>
        <p:blipFill>
          <a:blip r:embed="rId2"/>
          <a:stretch>
            <a:fillRect/>
          </a:stretch>
        </p:blipFill>
        <p:spPr>
          <a:xfrm>
            <a:off x="6166937" y="1377915"/>
            <a:ext cx="760851" cy="817603"/>
          </a:xfrm>
          <a:prstGeom prst="rect">
            <a:avLst/>
          </a:prstGeom>
          <a:ln w="12700" cap="flat">
            <a:noFill/>
            <a:miter lim="400000"/>
          </a:ln>
          <a:effectLst/>
        </p:spPr>
      </p:pic>
      <p:sp>
        <p:nvSpPr>
          <p:cNvPr id="1048630" name="…"/>
          <p:cNvSpPr txBox="1"/>
          <p:nvPr/>
        </p:nvSpPr>
        <p:spPr>
          <a:xfrm>
            <a:off x="9179938" y="1695218"/>
            <a:ext cx="452047" cy="513601"/>
          </a:xfrm>
          <a:prstGeom prst="rect">
            <a:avLst/>
          </a:prstGeom>
          <a:noFill/>
          <a:ln w="12700" cap="flat">
            <a:noFill/>
            <a:miter lim="400000"/>
          </a:ln>
          <a:effectLst/>
        </p:spPr>
        <p:txBody>
          <a:bodyPr wrap="none" lIns="71437" tIns="71437" rIns="71437" bIns="71437" numCol="1" anchor="ctr">
            <a:spAutoFit/>
          </a:bodyPr>
          <a:lstStyle/>
          <a:p>
            <a:pPr algn="ctr"/>
            <a:r>
              <a:rPr lang="en-US" sz="2400" dirty="0">
                <a:solidFill>
                  <a:schemeClr val="bg1"/>
                </a:solidFill>
                <a:latin typeface="方正兰亭黑简体" panose="02000000000000000000" pitchFamily="2" charset="-122"/>
                <a:ea typeface="方正兰亭粗黑简体" panose="02000000000000000000" pitchFamily="2" charset="-122"/>
              </a:rPr>
              <a:t>…</a:t>
            </a:r>
          </a:p>
        </p:txBody>
      </p:sp>
      <p:sp>
        <p:nvSpPr>
          <p:cNvPr id="1048631" name="健身"/>
          <p:cNvSpPr txBox="1"/>
          <p:nvPr/>
        </p:nvSpPr>
        <p:spPr>
          <a:xfrm>
            <a:off x="4717267" y="2221178"/>
            <a:ext cx="690894" cy="328935"/>
          </a:xfrm>
          <a:prstGeom prst="rect">
            <a:avLst/>
          </a:prstGeom>
          <a:noFill/>
          <a:ln w="12700" cap="flat">
            <a:noFill/>
            <a:miter lim="400000"/>
          </a:ln>
          <a:effectLst/>
        </p:spPr>
        <p:txBody>
          <a:bodyPr wrap="none" lIns="71437" tIns="71437" rIns="71437" bIns="71437" numCol="1" anchor="ctr">
            <a:spAutoFit/>
          </a:bodyPr>
          <a:lstStyle>
            <a:lvl1pPr>
              <a:defRPr sz="1500" b="0">
                <a:latin typeface="FZLanTingHeiS-R-GB"/>
                <a:ea typeface="FZLanTingHeiS-R-GB"/>
                <a:cs typeface="FZLanTingHeiS-R-GB"/>
                <a:sym typeface="FZLanTingHeiS-R-GB"/>
              </a:defRPr>
            </a:lvl1pPr>
          </a:lstStyle>
          <a:p>
            <a:pPr algn="ctr"/>
            <a:r>
              <a:rPr lang="en-US" sz="1200" dirty="0">
                <a:solidFill>
                  <a:schemeClr val="bg1"/>
                </a:solidFill>
                <a:latin typeface="方正兰亭黑简体" panose="02000000000000000000" pitchFamily="2" charset="-122"/>
              </a:rPr>
              <a:t>Fitness</a:t>
            </a:r>
          </a:p>
        </p:txBody>
      </p:sp>
      <p:pic>
        <p:nvPicPr>
          <p:cNvPr id="2097173" name="图像" descr="图像"/>
          <p:cNvPicPr>
            <a:picLocks noChangeAspect="1"/>
          </p:cNvPicPr>
          <p:nvPr/>
        </p:nvPicPr>
        <p:blipFill>
          <a:blip r:embed="rId3"/>
          <a:stretch>
            <a:fillRect/>
          </a:stretch>
        </p:blipFill>
        <p:spPr>
          <a:xfrm>
            <a:off x="4780066" y="1392749"/>
            <a:ext cx="565297" cy="689967"/>
          </a:xfrm>
          <a:prstGeom prst="rect">
            <a:avLst/>
          </a:prstGeom>
          <a:ln w="12700" cap="flat">
            <a:noFill/>
            <a:miter lim="400000"/>
          </a:ln>
          <a:effectLst/>
        </p:spPr>
      </p:pic>
      <p:sp>
        <p:nvSpPr>
          <p:cNvPr id="1048632" name="教育"/>
          <p:cNvSpPr txBox="1"/>
          <p:nvPr/>
        </p:nvSpPr>
        <p:spPr>
          <a:xfrm>
            <a:off x="7604216" y="2221178"/>
            <a:ext cx="892872" cy="328935"/>
          </a:xfrm>
          <a:prstGeom prst="rect">
            <a:avLst/>
          </a:prstGeom>
          <a:noFill/>
          <a:ln w="12700" cap="flat">
            <a:noFill/>
            <a:miter lim="400000"/>
          </a:ln>
          <a:effectLst/>
        </p:spPr>
        <p:txBody>
          <a:bodyPr wrap="none" lIns="71437" tIns="71437" rIns="71437" bIns="71437" numCol="1" anchor="ctr">
            <a:spAutoFit/>
          </a:bodyPr>
          <a:lstStyle>
            <a:lvl1pPr>
              <a:defRPr sz="1500" b="0">
                <a:latin typeface="FZLanTingHeiS-R-GB"/>
                <a:ea typeface="FZLanTingHeiS-R-GB"/>
                <a:cs typeface="FZLanTingHeiS-R-GB"/>
                <a:sym typeface="FZLanTingHeiS-R-GB"/>
              </a:defRPr>
            </a:lvl1pPr>
          </a:lstStyle>
          <a:p>
            <a:pPr algn="ctr"/>
            <a:r>
              <a:rPr lang="en-US" sz="1200" dirty="0">
                <a:solidFill>
                  <a:schemeClr val="bg1"/>
                </a:solidFill>
                <a:latin typeface="方正兰亭黑简体" panose="02000000000000000000" pitchFamily="2" charset="-122"/>
              </a:rPr>
              <a:t>Education</a:t>
            </a:r>
          </a:p>
        </p:txBody>
      </p:sp>
      <p:pic>
        <p:nvPicPr>
          <p:cNvPr id="2097174" name="图像" descr="图像"/>
          <p:cNvPicPr>
            <a:picLocks noChangeAspect="1"/>
          </p:cNvPicPr>
          <p:nvPr/>
        </p:nvPicPr>
        <p:blipFill>
          <a:blip r:embed="rId4"/>
          <a:stretch>
            <a:fillRect/>
          </a:stretch>
        </p:blipFill>
        <p:spPr>
          <a:xfrm>
            <a:off x="7770021" y="1397417"/>
            <a:ext cx="561263" cy="691071"/>
          </a:xfrm>
          <a:prstGeom prst="rect">
            <a:avLst/>
          </a:prstGeom>
          <a:ln w="12700" cap="flat">
            <a:noFill/>
            <a:miter lim="400000"/>
          </a:ln>
          <a:effectLst/>
        </p:spPr>
      </p:pic>
      <p:sp>
        <p:nvSpPr>
          <p:cNvPr id="1048633" name="圆形"/>
          <p:cNvSpPr/>
          <p:nvPr/>
        </p:nvSpPr>
        <p:spPr>
          <a:xfrm>
            <a:off x="4348622" y="2904784"/>
            <a:ext cx="1234035" cy="1234035"/>
          </a:xfrm>
          <a:prstGeom prst="ellipse">
            <a:avLst/>
          </a:prstGeom>
          <a:ln w="25400">
            <a:solidFill>
              <a:schemeClr val="accent1"/>
            </a:solidFill>
            <a:miter lim="400000"/>
          </a:ln>
        </p:spPr>
        <p:txBody>
          <a:bodyPr lIns="71437" tIns="71437" rIns="71437" bIns="71437" anchor="ctr"/>
          <a:lstStyle/>
          <a:p>
            <a:pPr>
              <a:defRPr sz="3000" b="0">
                <a:latin typeface="+mn-lt"/>
                <a:ea typeface="+mn-ea"/>
                <a:cs typeface="+mn-cs"/>
                <a:sym typeface="Helvetica Neue Medium"/>
              </a:defRPr>
            </a:pPr>
            <a:endParaRPr sz="2800" dirty="0">
              <a:solidFill>
                <a:schemeClr val="bg1"/>
              </a:solidFill>
              <a:latin typeface="方正兰亭黑简体" panose="02000000000000000000" pitchFamily="2" charset="-122"/>
            </a:endParaRPr>
          </a:p>
        </p:txBody>
      </p:sp>
      <p:sp>
        <p:nvSpPr>
          <p:cNvPr id="1048634" name="圆形"/>
          <p:cNvSpPr/>
          <p:nvPr/>
        </p:nvSpPr>
        <p:spPr>
          <a:xfrm>
            <a:off x="2444607" y="2904784"/>
            <a:ext cx="1234035" cy="1234035"/>
          </a:xfrm>
          <a:prstGeom prst="ellipse">
            <a:avLst/>
          </a:prstGeom>
          <a:ln w="25400">
            <a:solidFill>
              <a:schemeClr val="accent1"/>
            </a:solidFill>
            <a:miter lim="400000"/>
          </a:ln>
        </p:spPr>
        <p:txBody>
          <a:bodyPr lIns="71437" tIns="71437" rIns="71437" bIns="71437" anchor="ctr"/>
          <a:lstStyle/>
          <a:p>
            <a:pPr>
              <a:defRPr sz="3000" b="0">
                <a:latin typeface="+mn-lt"/>
                <a:ea typeface="+mn-ea"/>
                <a:cs typeface="+mn-cs"/>
                <a:sym typeface="Helvetica Neue Medium"/>
              </a:defRPr>
            </a:pPr>
            <a:endParaRPr sz="2800" dirty="0">
              <a:solidFill>
                <a:schemeClr val="bg1"/>
              </a:solidFill>
              <a:latin typeface="方正兰亭黑简体" panose="02000000000000000000" pitchFamily="2" charset="-122"/>
            </a:endParaRPr>
          </a:p>
        </p:txBody>
      </p:sp>
      <p:sp>
        <p:nvSpPr>
          <p:cNvPr id="1048635" name="圆形"/>
          <p:cNvSpPr/>
          <p:nvPr/>
        </p:nvSpPr>
        <p:spPr>
          <a:xfrm>
            <a:off x="6179009" y="2904784"/>
            <a:ext cx="1234035" cy="1234035"/>
          </a:xfrm>
          <a:prstGeom prst="ellipse">
            <a:avLst/>
          </a:prstGeom>
          <a:ln w="25400">
            <a:solidFill>
              <a:schemeClr val="accent1"/>
            </a:solidFill>
            <a:miter lim="400000"/>
          </a:ln>
        </p:spPr>
        <p:txBody>
          <a:bodyPr lIns="71437" tIns="71437" rIns="71437" bIns="71437" anchor="ctr"/>
          <a:lstStyle/>
          <a:p>
            <a:pPr>
              <a:defRPr sz="3000" b="0">
                <a:latin typeface="+mn-lt"/>
                <a:ea typeface="+mn-ea"/>
                <a:cs typeface="+mn-cs"/>
                <a:sym typeface="Helvetica Neue Medium"/>
              </a:defRPr>
            </a:pPr>
            <a:endParaRPr sz="2800" dirty="0">
              <a:solidFill>
                <a:schemeClr val="bg1"/>
              </a:solidFill>
              <a:latin typeface="方正兰亭黑简体" panose="02000000000000000000" pitchFamily="2" charset="-122"/>
            </a:endParaRPr>
          </a:p>
        </p:txBody>
      </p:sp>
      <p:sp>
        <p:nvSpPr>
          <p:cNvPr id="1048636" name="+"/>
          <p:cNvSpPr txBox="1"/>
          <p:nvPr/>
        </p:nvSpPr>
        <p:spPr>
          <a:xfrm>
            <a:off x="3906614" y="3368875"/>
            <a:ext cx="232435" cy="305852"/>
          </a:xfrm>
          <a:prstGeom prst="rect">
            <a:avLst/>
          </a:prstGeom>
          <a:ln w="12700">
            <a:miter lim="400000"/>
          </a:ln>
        </p:spPr>
        <p:txBody>
          <a:bodyPr wrap="none" lIns="71437" tIns="71437" rIns="71437" bIns="71437" anchor="ctr">
            <a:spAutoFit/>
          </a:bodyPr>
          <a:lstStyle>
            <a:lvl1pPr>
              <a:defRPr b="0">
                <a:latin typeface="FZLanTingHeiS-L-GB"/>
                <a:ea typeface="FZLanTingHeiS-L-GB"/>
                <a:cs typeface="FZLanTingHeiS-L-GB"/>
                <a:sym typeface="FZLanTingHeiS-L-GB"/>
              </a:defRPr>
            </a:lvl1pPr>
          </a:lstStyle>
          <a:p>
            <a:r>
              <a:rPr lang="en-US" sz="1050" dirty="0">
                <a:solidFill>
                  <a:schemeClr val="bg1"/>
                </a:solidFill>
                <a:latin typeface="方正兰亭黑简体" panose="02000000000000000000" pitchFamily="2" charset="-122"/>
              </a:rPr>
              <a:t>+</a:t>
            </a:r>
          </a:p>
        </p:txBody>
      </p:sp>
      <p:sp>
        <p:nvSpPr>
          <p:cNvPr id="1048637" name="+"/>
          <p:cNvSpPr txBox="1"/>
          <p:nvPr/>
        </p:nvSpPr>
        <p:spPr>
          <a:xfrm>
            <a:off x="5771327" y="3368875"/>
            <a:ext cx="232435" cy="305852"/>
          </a:xfrm>
          <a:prstGeom prst="rect">
            <a:avLst/>
          </a:prstGeom>
          <a:ln w="12700">
            <a:miter lim="400000"/>
          </a:ln>
        </p:spPr>
        <p:txBody>
          <a:bodyPr wrap="none" lIns="71437" tIns="71437" rIns="71437" bIns="71437" anchor="ctr">
            <a:spAutoFit/>
          </a:bodyPr>
          <a:lstStyle>
            <a:lvl1pPr>
              <a:defRPr b="0">
                <a:latin typeface="FZLanTingHeiS-L-GB"/>
                <a:ea typeface="FZLanTingHeiS-L-GB"/>
                <a:cs typeface="FZLanTingHeiS-L-GB"/>
                <a:sym typeface="FZLanTingHeiS-L-GB"/>
              </a:defRPr>
            </a:lvl1pPr>
          </a:lstStyle>
          <a:p>
            <a:r>
              <a:rPr lang="en-US" sz="1050" dirty="0">
                <a:solidFill>
                  <a:schemeClr val="bg1"/>
                </a:solidFill>
                <a:latin typeface="方正兰亭黑简体" panose="02000000000000000000" pitchFamily="2" charset="-122"/>
              </a:rPr>
              <a:t>+</a:t>
            </a:r>
          </a:p>
        </p:txBody>
      </p:sp>
      <p:sp>
        <p:nvSpPr>
          <p:cNvPr id="1048638" name="小程序"/>
          <p:cNvSpPr txBox="1"/>
          <p:nvPr/>
        </p:nvSpPr>
        <p:spPr>
          <a:xfrm>
            <a:off x="6370980" y="3322043"/>
            <a:ext cx="856003" cy="421268"/>
          </a:xfrm>
          <a:prstGeom prst="rect">
            <a:avLst/>
          </a:prstGeom>
          <a:ln w="12700">
            <a:miter lim="400000"/>
          </a:ln>
        </p:spPr>
        <p:txBody>
          <a:bodyPr wrap="none" lIns="71437" tIns="71437" rIns="71437" bIns="71437" anchor="ctr">
            <a:spAutoFit/>
          </a:bodyPr>
          <a:lstStyle>
            <a:lvl1pPr>
              <a:defRPr sz="3500" b="0">
                <a:latin typeface="FZLanTingHeiS-R-GB"/>
                <a:ea typeface="FZLanTingHeiS-R-GB"/>
                <a:cs typeface="FZLanTingHeiS-R-GB"/>
                <a:sym typeface="FZLanTingHeiS-R-GB"/>
              </a:defRPr>
            </a:lvl1pPr>
          </a:lstStyle>
          <a:p>
            <a:pPr algn="ctr"/>
            <a:r>
              <a:rPr lang="en-US" sz="1800" dirty="0">
                <a:solidFill>
                  <a:schemeClr val="bg1"/>
                </a:solidFill>
                <a:latin typeface="方正兰亭黑简体" panose="02000000000000000000" pitchFamily="2" charset="-122"/>
              </a:rPr>
              <a:t>Applet</a:t>
            </a:r>
          </a:p>
        </p:txBody>
      </p:sp>
      <p:sp>
        <p:nvSpPr>
          <p:cNvPr id="1048639" name="独立APP"/>
          <p:cNvSpPr txBox="1"/>
          <p:nvPr/>
        </p:nvSpPr>
        <p:spPr>
          <a:xfrm>
            <a:off x="2374263" y="3271471"/>
            <a:ext cx="1382328" cy="636712"/>
          </a:xfrm>
          <a:prstGeom prst="rect">
            <a:avLst/>
          </a:prstGeom>
          <a:ln w="12700">
            <a:miter lim="400000"/>
          </a:ln>
        </p:spPr>
        <p:txBody>
          <a:bodyPr wrap="square" lIns="71437" tIns="71437" rIns="71437" bIns="71437" anchor="ctr">
            <a:spAutoFit/>
          </a:bodyPr>
          <a:lstStyle>
            <a:lvl1pPr>
              <a:defRPr sz="3500" b="0">
                <a:latin typeface="FZLanTingHeiS-R-GB"/>
                <a:ea typeface="FZLanTingHeiS-R-GB"/>
                <a:cs typeface="FZLanTingHeiS-R-GB"/>
                <a:sym typeface="FZLanTingHeiS-R-GB"/>
              </a:defRPr>
            </a:lvl1pPr>
          </a:lstStyle>
          <a:p>
            <a:pPr algn="ctr"/>
            <a:r>
              <a:rPr lang="en-US" sz="1600" dirty="0">
                <a:solidFill>
                  <a:schemeClr val="bg1"/>
                </a:solidFill>
                <a:latin typeface="方正兰亭黑简体" panose="02000000000000000000" pitchFamily="2" charset="-122"/>
              </a:rPr>
              <a:t>Independent app</a:t>
            </a:r>
          </a:p>
        </p:txBody>
      </p:sp>
      <p:sp>
        <p:nvSpPr>
          <p:cNvPr id="1048640" name="H5 服务"/>
          <p:cNvSpPr txBox="1"/>
          <p:nvPr/>
        </p:nvSpPr>
        <p:spPr>
          <a:xfrm>
            <a:off x="4309539" y="3322043"/>
            <a:ext cx="1333698" cy="421268"/>
          </a:xfrm>
          <a:prstGeom prst="rect">
            <a:avLst/>
          </a:prstGeom>
          <a:ln w="12700">
            <a:miter lim="400000"/>
          </a:ln>
        </p:spPr>
        <p:txBody>
          <a:bodyPr wrap="none" lIns="71437" tIns="71437" rIns="71437" bIns="71437" anchor="ctr">
            <a:spAutoFit/>
          </a:bodyPr>
          <a:lstStyle>
            <a:lvl1pPr>
              <a:defRPr sz="3500" b="0">
                <a:latin typeface="FZLanTingHeiS-R-GB"/>
                <a:ea typeface="FZLanTingHeiS-R-GB"/>
                <a:cs typeface="FZLanTingHeiS-R-GB"/>
                <a:sym typeface="FZLanTingHeiS-R-GB"/>
              </a:defRPr>
            </a:lvl1pPr>
          </a:lstStyle>
          <a:p>
            <a:pPr algn="ctr"/>
            <a:r>
              <a:rPr lang="en-US" sz="1800" dirty="0">
                <a:solidFill>
                  <a:schemeClr val="bg1"/>
                </a:solidFill>
                <a:latin typeface="方正兰亭黑简体" panose="02000000000000000000" pitchFamily="2" charset="-122"/>
              </a:rPr>
              <a:t>H5 service</a:t>
            </a:r>
          </a:p>
        </p:txBody>
      </p:sp>
      <p:sp>
        <p:nvSpPr>
          <p:cNvPr id="1048641" name="…"/>
          <p:cNvSpPr txBox="1"/>
          <p:nvPr/>
        </p:nvSpPr>
        <p:spPr>
          <a:xfrm>
            <a:off x="9533069" y="3265001"/>
            <a:ext cx="452046" cy="513601"/>
          </a:xfrm>
          <a:prstGeom prst="rect">
            <a:avLst/>
          </a:prstGeom>
          <a:ln w="12700">
            <a:miter lim="400000"/>
          </a:ln>
        </p:spPr>
        <p:txBody>
          <a:bodyPr wrap="none" lIns="71437" tIns="71437" rIns="71437" bIns="71437" anchor="ctr">
            <a:spAutoFit/>
          </a:bodyPr>
          <a:lstStyle/>
          <a:p>
            <a:pPr lvl="0" algn="ctr"/>
            <a:r>
              <a:rPr lang="en-US" sz="2400" dirty="0">
                <a:solidFill>
                  <a:prstClr val="white"/>
                </a:solidFill>
                <a:latin typeface="方正兰亭黑简体" panose="02000000000000000000" pitchFamily="2" charset="-122"/>
                <a:ea typeface="方正兰亭粗黑简体" panose="02000000000000000000" pitchFamily="2" charset="-122"/>
              </a:rPr>
              <a:t>…</a:t>
            </a:r>
          </a:p>
        </p:txBody>
      </p:sp>
      <p:sp>
        <p:nvSpPr>
          <p:cNvPr id="1048642" name="圆形"/>
          <p:cNvSpPr/>
          <p:nvPr/>
        </p:nvSpPr>
        <p:spPr>
          <a:xfrm>
            <a:off x="8023486" y="2965607"/>
            <a:ext cx="1234034" cy="1234035"/>
          </a:xfrm>
          <a:prstGeom prst="ellipse">
            <a:avLst/>
          </a:prstGeom>
          <a:ln w="25400">
            <a:solidFill>
              <a:schemeClr val="accent1"/>
            </a:solidFill>
            <a:miter lim="400000"/>
          </a:ln>
        </p:spPr>
        <p:txBody>
          <a:bodyPr lIns="71437" tIns="71437" rIns="71437" bIns="71437" anchor="ctr"/>
          <a:lstStyle/>
          <a:p>
            <a:pPr>
              <a:defRPr sz="3000" b="0">
                <a:latin typeface="+mn-lt"/>
                <a:ea typeface="+mn-ea"/>
                <a:cs typeface="+mn-cs"/>
                <a:sym typeface="Helvetica Neue Medium"/>
              </a:defRPr>
            </a:pPr>
            <a:endParaRPr sz="2800" dirty="0">
              <a:solidFill>
                <a:schemeClr val="bg1"/>
              </a:solidFill>
              <a:latin typeface="方正兰亭黑简体" panose="02000000000000000000" pitchFamily="2" charset="-122"/>
            </a:endParaRPr>
          </a:p>
        </p:txBody>
      </p:sp>
      <p:sp>
        <p:nvSpPr>
          <p:cNvPr id="1048643" name="云服务"/>
          <p:cNvSpPr txBox="1"/>
          <p:nvPr/>
        </p:nvSpPr>
        <p:spPr>
          <a:xfrm>
            <a:off x="7977610" y="3240694"/>
            <a:ext cx="1326859" cy="698267"/>
          </a:xfrm>
          <a:prstGeom prst="rect">
            <a:avLst/>
          </a:prstGeom>
          <a:ln w="12700">
            <a:miter lim="400000"/>
          </a:ln>
        </p:spPr>
        <p:txBody>
          <a:bodyPr wrap="square" lIns="71437" tIns="71437" rIns="71437" bIns="71437" anchor="ctr">
            <a:spAutoFit/>
          </a:bodyPr>
          <a:lstStyle>
            <a:lvl1pPr>
              <a:defRPr sz="3500" b="0">
                <a:latin typeface="FZLanTingHeiS-R-GB"/>
                <a:ea typeface="FZLanTingHeiS-R-GB"/>
                <a:cs typeface="FZLanTingHeiS-R-GB"/>
                <a:sym typeface="FZLanTingHeiS-R-GB"/>
              </a:defRPr>
            </a:lvl1pPr>
          </a:lstStyle>
          <a:p>
            <a:pPr algn="ctr"/>
            <a:r>
              <a:rPr lang="en-US" sz="1800" dirty="0">
                <a:solidFill>
                  <a:schemeClr val="bg1"/>
                </a:solidFill>
                <a:latin typeface="方正兰亭黑简体" panose="02000000000000000000" pitchFamily="2" charset="-122"/>
              </a:rPr>
              <a:t>Cloud service</a:t>
            </a:r>
          </a:p>
        </p:txBody>
      </p:sp>
      <p:sp>
        <p:nvSpPr>
          <p:cNvPr id="1048644" name="+"/>
          <p:cNvSpPr txBox="1"/>
          <p:nvPr/>
        </p:nvSpPr>
        <p:spPr>
          <a:xfrm>
            <a:off x="7623750" y="3368875"/>
            <a:ext cx="232435" cy="305852"/>
          </a:xfrm>
          <a:prstGeom prst="rect">
            <a:avLst/>
          </a:prstGeom>
          <a:ln w="12700">
            <a:miter lim="400000"/>
          </a:ln>
        </p:spPr>
        <p:txBody>
          <a:bodyPr wrap="none" lIns="71437" tIns="71437" rIns="71437" bIns="71437" anchor="ctr">
            <a:spAutoFit/>
          </a:bodyPr>
          <a:lstStyle>
            <a:lvl1pPr>
              <a:defRPr b="0">
                <a:latin typeface="FZLanTingHeiS-L-GB"/>
                <a:ea typeface="FZLanTingHeiS-L-GB"/>
                <a:cs typeface="FZLanTingHeiS-L-GB"/>
                <a:sym typeface="FZLanTingHeiS-L-GB"/>
              </a:defRPr>
            </a:lvl1pPr>
          </a:lstStyle>
          <a:p>
            <a:r>
              <a:rPr lang="en-US" sz="1050" dirty="0">
                <a:solidFill>
                  <a:schemeClr val="bg1"/>
                </a:solidFill>
                <a:latin typeface="方正兰亭黑简体" panose="02000000000000000000" pitchFamily="2" charset="-122"/>
              </a:rPr>
              <a:t>+</a:t>
            </a:r>
          </a:p>
        </p:txBody>
      </p:sp>
      <p:sp>
        <p:nvSpPr>
          <p:cNvPr id="1048645" name="连接线"/>
          <p:cNvSpPr/>
          <p:nvPr/>
        </p:nvSpPr>
        <p:spPr>
          <a:xfrm>
            <a:off x="3584446" y="2833728"/>
            <a:ext cx="4571788" cy="359524"/>
          </a:xfrm>
          <a:custGeom>
            <a:avLst/>
            <a:gdLst/>
            <a:ahLst/>
            <a:cxnLst>
              <a:cxn ang="0">
                <a:pos x="wd2" y="hd2"/>
              </a:cxn>
              <a:cxn ang="5400000">
                <a:pos x="wd2" y="hd2"/>
              </a:cxn>
              <a:cxn ang="10800000">
                <a:pos x="wd2" y="hd2"/>
              </a:cxn>
              <a:cxn ang="16200000">
                <a:pos x="wd2" y="hd2"/>
              </a:cxn>
            </a:cxnLst>
            <a:rect l="0" t="0" r="r" b="b"/>
            <a:pathLst>
              <a:path w="21600" h="16202" extrusionOk="0">
                <a:moveTo>
                  <a:pt x="0" y="15412"/>
                </a:moveTo>
                <a:cubicBezTo>
                  <a:pt x="7251" y="-5398"/>
                  <a:pt x="14451" y="-5135"/>
                  <a:pt x="21600" y="16202"/>
                </a:cubicBezTo>
              </a:path>
            </a:pathLst>
          </a:custGeom>
          <a:ln>
            <a:solidFill>
              <a:schemeClr val="accent1">
                <a:lumOff val="13529"/>
                <a:alpha val="50266"/>
              </a:schemeClr>
            </a:solidFill>
            <a:miter lim="400000"/>
          </a:ln>
        </p:spPr>
        <p:txBody>
          <a:bodyPr/>
          <a:lstStyle/>
          <a:p>
            <a:endParaRPr sz="1050" dirty="0">
              <a:solidFill>
                <a:schemeClr val="bg1"/>
              </a:solidFill>
              <a:latin typeface="方正兰亭黑简体" panose="02000000000000000000" pitchFamily="2" charset="-122"/>
            </a:endParaRPr>
          </a:p>
        </p:txBody>
      </p:sp>
      <p:sp>
        <p:nvSpPr>
          <p:cNvPr id="1048646" name="圆角矩形 35"/>
          <p:cNvSpPr/>
          <p:nvPr/>
        </p:nvSpPr>
        <p:spPr>
          <a:xfrm>
            <a:off x="2820409" y="4886272"/>
            <a:ext cx="2762248" cy="58898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kumimoji="0" lang="en-US" sz="1400" b="0" i="0" u="none" strike="noStrike" cap="none" normalizeH="0" baseline="0" noProof="0" dirty="0">
                <a:ln>
                  <a:noFill/>
                </a:ln>
                <a:solidFill>
                  <a:schemeClr val="bg1"/>
                </a:solidFill>
                <a:uLnTx/>
                <a:uFillTx/>
                <a:latin typeface="方正兰亭黑简体" panose="02000000000000000000" pitchFamily="2" charset="-122"/>
                <a:ea typeface="方正兰亭粗黑简体" panose="02000000000000000000" pitchFamily="2" charset="-122"/>
              </a:rPr>
              <a:t>Java </a:t>
            </a:r>
            <a:r>
              <a:rPr kumimoji="0" lang="en-US" sz="1400" b="0" i="0" u="none" strike="noStrike" cap="none" normalizeH="0" baseline="0" noProof="0" dirty="0" smtClean="0">
                <a:ln>
                  <a:noFill/>
                </a:ln>
                <a:solidFill>
                  <a:schemeClr val="bg1"/>
                </a:solidFill>
                <a:uLnTx/>
                <a:uFillTx/>
                <a:latin typeface="方正兰亭黑简体" panose="02000000000000000000" pitchFamily="2" charset="-122"/>
                <a:ea typeface="方正兰亭粗黑简体" panose="02000000000000000000" pitchFamily="2" charset="-122"/>
              </a:rPr>
              <a:t>APIs</a:t>
            </a:r>
            <a:endParaRPr kumimoji="0" lang="en-US" sz="1400" b="0" i="0" u="none" strike="noStrike" cap="none" normalizeH="0" baseline="0" noProof="0" dirty="0">
              <a:ln>
                <a:noFill/>
              </a:ln>
              <a:solidFill>
                <a:schemeClr val="bg1"/>
              </a:solidFill>
              <a:uLnTx/>
              <a:uFillTx/>
              <a:latin typeface="方正兰亭黑简体" panose="02000000000000000000" pitchFamily="2" charset="-122"/>
              <a:ea typeface="方正兰亭粗黑简体" panose="02000000000000000000" pitchFamily="2" charset="-122"/>
            </a:endParaRPr>
          </a:p>
        </p:txBody>
      </p:sp>
      <p:sp>
        <p:nvSpPr>
          <p:cNvPr id="1048647" name="圆角矩形 37"/>
          <p:cNvSpPr/>
          <p:nvPr/>
        </p:nvSpPr>
        <p:spPr>
          <a:xfrm>
            <a:off x="6104897" y="4886272"/>
            <a:ext cx="2765381" cy="6126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kumimoji="0" lang="en-US" sz="1400" b="0" i="0" u="none" strike="noStrike" cap="none" normalizeH="0" baseline="0" noProof="0" dirty="0">
                <a:ln>
                  <a:noFill/>
                </a:ln>
                <a:solidFill>
                  <a:schemeClr val="bg1"/>
                </a:solidFill>
                <a:uLnTx/>
                <a:uFillTx/>
                <a:latin typeface="方正兰亭黑简体" panose="02000000000000000000" pitchFamily="2" charset="-122"/>
                <a:ea typeface="方正兰亭粗黑简体" panose="02000000000000000000" pitchFamily="2" charset="-122"/>
              </a:rPr>
              <a:t>Cloud </a:t>
            </a:r>
            <a:r>
              <a:rPr kumimoji="0" lang="en-US" sz="1400" b="0" i="0" u="none" strike="noStrike" cap="none" normalizeH="0" baseline="0" noProof="0" dirty="0" smtClean="0">
                <a:ln>
                  <a:noFill/>
                </a:ln>
                <a:solidFill>
                  <a:schemeClr val="bg1"/>
                </a:solidFill>
                <a:uLnTx/>
                <a:uFillTx/>
                <a:latin typeface="方正兰亭黑简体" panose="02000000000000000000" pitchFamily="2" charset="-122"/>
                <a:ea typeface="方正兰亭粗黑简体" panose="02000000000000000000" pitchFamily="2" charset="-122"/>
              </a:rPr>
              <a:t>APIs</a:t>
            </a:r>
            <a:endParaRPr kumimoji="0" lang="en-US" sz="1400" b="0" i="0" u="none" strike="noStrike" cap="none" normalizeH="0" baseline="0" noProof="0" dirty="0">
              <a:ln>
                <a:noFill/>
              </a:ln>
              <a:solidFill>
                <a:schemeClr val="bg1"/>
              </a:solidFill>
              <a:uLnTx/>
              <a:uFillTx/>
              <a:latin typeface="方正兰亭黑简体" panose="02000000000000000000" pitchFamily="2" charset="-122"/>
              <a:ea typeface="方正兰亭粗黑简体" panose="02000000000000000000" pitchFamily="2" charset="-122"/>
            </a:endParaRPr>
          </a:p>
        </p:txBody>
      </p:sp>
      <p:pic>
        <p:nvPicPr>
          <p:cNvPr id="2097175" name="图像" descr="图像"/>
          <p:cNvPicPr>
            <a:picLocks noChangeAspect="1"/>
          </p:cNvPicPr>
          <p:nvPr/>
        </p:nvPicPr>
        <p:blipFill>
          <a:blip r:embed="rId5"/>
          <a:stretch>
            <a:fillRect/>
          </a:stretch>
        </p:blipFill>
        <p:spPr>
          <a:xfrm>
            <a:off x="3265090" y="1476684"/>
            <a:ext cx="680647" cy="680647"/>
          </a:xfrm>
          <a:prstGeom prst="rect">
            <a:avLst/>
          </a:prstGeom>
          <a:ln w="12700">
            <a:miter lim="400000"/>
          </a:ln>
        </p:spPr>
      </p:pic>
      <p:sp>
        <p:nvSpPr>
          <p:cNvPr id="1048648" name="矩形 34"/>
          <p:cNvSpPr/>
          <p:nvPr/>
        </p:nvSpPr>
        <p:spPr>
          <a:xfrm>
            <a:off x="9118165" y="-67911"/>
            <a:ext cx="2364750"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1. Service overview</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9" name="矩形 2"/>
          <p:cNvSpPr/>
          <p:nvPr/>
        </p:nvSpPr>
        <p:spPr>
          <a:xfrm>
            <a:off x="1245984" y="330733"/>
            <a:ext cx="7040766" cy="5952399"/>
          </a:xfrm>
          <a:prstGeom prst="rect">
            <a:avLst/>
          </a:prstGeom>
        </p:spPr>
        <p:txBody>
          <a:bodyPr wrap="square">
            <a:spAutoFit/>
          </a:bodyPr>
          <a:lstStyle/>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1. Service overview</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2. </a:t>
            </a:r>
            <a:r>
              <a:rPr lang="en-US" sz="1600" dirty="0" err="1">
                <a:solidFill>
                  <a:srgbClr val="FF0000"/>
                </a:solidFill>
                <a:latin typeface="方正兰亭黑简体" panose="02000000000000000000" pitchFamily="2" charset="-122"/>
                <a:ea typeface="方正兰亭粗黑简体" panose="02000000000000000000" pitchFamily="2" charset="-122"/>
              </a:rPr>
              <a:t>HiHealth</a:t>
            </a:r>
            <a:r>
              <a:rPr lang="en-US" sz="1600" dirty="0">
                <a:solidFill>
                  <a:srgbClr val="FF0000"/>
                </a:solidFill>
                <a:latin typeface="方正兰亭黑简体" panose="02000000000000000000" pitchFamily="2" charset="-122"/>
                <a:ea typeface="方正兰亭粗黑简体" panose="02000000000000000000" pitchFamily="2" charset="-122"/>
              </a:rPr>
              <a:t> 4.0 architecture</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3. Scenarios</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 Scenario 1: Java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the HUAWEI Health app</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altLang="zh-CN" sz="1200" dirty="0">
                <a:solidFill>
                  <a:schemeClr val="bg1"/>
                </a:solidFill>
                <a:latin typeface="方正兰亭黑简体" panose="02000000000000000000" pitchFamily="2" charset="-122"/>
                <a:ea typeface="方正兰亭粗黑简体" panose="02000000000000000000" pitchFamily="2" charset="-122"/>
              </a:rPr>
              <a:t>HiHealth HMS Kit</a:t>
            </a:r>
            <a:r>
              <a:rPr lang="zh-CN" altLang="en-US" sz="1200" dirty="0">
                <a:solidFill>
                  <a:schemeClr val="bg1"/>
                </a:solidFill>
                <a:latin typeface="方正兰亭黑简体" panose="02000000000000000000" pitchFamily="2" charset="-122"/>
                <a:ea typeface="方正兰亭粗黑简体" panose="02000000000000000000" pitchFamily="2" charset="-122"/>
              </a:rPr>
              <a:t>（</a:t>
            </a:r>
            <a:r>
              <a:rPr lang="en-US" altLang="zh-CN" sz="1200" dirty="0">
                <a:solidFill>
                  <a:schemeClr val="bg1"/>
                </a:solidFill>
                <a:latin typeface="方正兰亭黑简体" panose="02000000000000000000" pitchFamily="2" charset="-122"/>
                <a:ea typeface="方正兰亭粗黑简体" panose="02000000000000000000" pitchFamily="2" charset="-122"/>
              </a:rPr>
              <a:t>Health Kit</a:t>
            </a:r>
            <a:r>
              <a:rPr lang="zh-CN" altLang="en-US" sz="1200" dirty="0">
                <a:solidFill>
                  <a:schemeClr val="bg1"/>
                </a:solidFill>
                <a:latin typeface="方正兰亭黑简体" panose="02000000000000000000" pitchFamily="2" charset="-122"/>
                <a:ea typeface="方正兰亭粗黑简体" panose="02000000000000000000" pitchFamily="2" charset="-122"/>
              </a:rPr>
              <a:t>）</a:t>
            </a:r>
            <a:r>
              <a:rPr lang="en-US" altLang="zh-CN" sz="1200" dirty="0">
                <a:solidFill>
                  <a:schemeClr val="bg1"/>
                </a:solidFill>
                <a:latin typeface="方正兰亭黑简体" panose="02000000000000000000" pitchFamily="2" charset="-122"/>
                <a:ea typeface="方正兰亭粗黑简体" panose="02000000000000000000" pitchFamily="2" charset="-122"/>
              </a:rPr>
              <a:t> </a:t>
            </a:r>
            <a:r>
              <a:rPr lang="en-US" altLang="zh-CN" sz="1200" dirty="0" smtClean="0">
                <a:solidFill>
                  <a:schemeClr val="bg1"/>
                </a:solidFill>
                <a:latin typeface="方正兰亭黑简体" panose="02000000000000000000" pitchFamily="2" charset="-122"/>
                <a:ea typeface="方正兰亭粗黑简体" panose="02000000000000000000" pitchFamily="2" charset="-122"/>
              </a:rPr>
              <a:t>based on HMS core</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	</a:t>
            </a:r>
            <a:r>
              <a:rPr lang="en-US" sz="1200" dirty="0" smtClean="0">
                <a:solidFill>
                  <a:schemeClr val="bg1"/>
                </a:solidFill>
                <a:latin typeface="方正兰亭黑简体" panose="02000000000000000000" pitchFamily="2" charset="-122"/>
                <a:ea typeface="方正兰亭粗黑简体" panose="02000000000000000000" pitchFamily="2" charset="-122"/>
              </a:rPr>
              <a:t>3.3.1 Open data items</a:t>
            </a:r>
          </a:p>
          <a:p>
            <a:pPr lvl="2">
              <a:lnSpc>
                <a:spcPct val="140000"/>
              </a:lnSpc>
            </a:pPr>
            <a:r>
              <a:rPr lang="en-US" sz="1200" dirty="0" smtClean="0">
                <a:solidFill>
                  <a:schemeClr val="bg1"/>
                </a:solidFill>
                <a:latin typeface="方正兰亭黑简体" panose="02000000000000000000" pitchFamily="2" charset="-122"/>
                <a:ea typeface="方正兰亭粗黑简体" panose="02000000000000000000" pitchFamily="2" charset="-122"/>
              </a:rPr>
              <a:t>3.3.2 </a:t>
            </a:r>
            <a:r>
              <a:rPr lang="en-US" sz="1200" dirty="0">
                <a:solidFill>
                  <a:schemeClr val="bg1"/>
                </a:solidFill>
                <a:latin typeface="方正兰亭黑简体" panose="02000000000000000000" pitchFamily="2" charset="-122"/>
                <a:ea typeface="方正兰亭粗黑简体" panose="02000000000000000000" pitchFamily="2" charset="-122"/>
              </a:rPr>
              <a:t>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3.3.3 Application method</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4. Data flow diagram and security design</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5. Global rollout</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6. Google benchmarking and roadmap</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7. FAQ</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8. </a:t>
            </a:r>
            <a:r>
              <a:rPr lang="en-US" sz="1600" dirty="0" err="1">
                <a:solidFill>
                  <a:schemeClr val="bg1"/>
                </a:solidFill>
                <a:latin typeface="方正兰亭黑简体" panose="02000000000000000000" pitchFamily="2" charset="-122"/>
                <a:ea typeface="方正兰亭粗黑简体" panose="02000000000000000000" pitchFamily="2" charset="-122"/>
              </a:rPr>
              <a:t>Codelab</a:t>
            </a:r>
            <a:endParaRPr lang="en-US" sz="1600" dirty="0">
              <a:solidFill>
                <a:schemeClr val="bg1"/>
              </a:solidFill>
              <a:latin typeface="方正兰亭黑简体" panose="02000000000000000000" pitchFamily="2" charset="-122"/>
              <a:ea typeface="方正兰亭粗黑简体" panose="02000000000000000000"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31"/>
          <p:cNvGrpSpPr/>
          <p:nvPr/>
        </p:nvGrpSpPr>
        <p:grpSpPr>
          <a:xfrm>
            <a:off x="191344" y="620688"/>
            <a:ext cx="12000656" cy="4948374"/>
            <a:chOff x="191345" y="749120"/>
            <a:chExt cx="12000656" cy="5329253"/>
          </a:xfrm>
        </p:grpSpPr>
        <p:grpSp>
          <p:nvGrpSpPr>
            <p:cNvPr id="72" name="组合 38"/>
            <p:cNvGrpSpPr/>
            <p:nvPr/>
          </p:nvGrpSpPr>
          <p:grpSpPr>
            <a:xfrm>
              <a:off x="191345" y="1295350"/>
              <a:ext cx="12000656" cy="4783023"/>
              <a:chOff x="278122" y="1125599"/>
              <a:chExt cx="12000656" cy="4783023"/>
            </a:xfrm>
          </p:grpSpPr>
          <p:grpSp>
            <p:nvGrpSpPr>
              <p:cNvPr id="73" name="组合 4"/>
              <p:cNvGrpSpPr/>
              <p:nvPr/>
            </p:nvGrpSpPr>
            <p:grpSpPr>
              <a:xfrm>
                <a:off x="278122" y="1125599"/>
                <a:ext cx="12000656" cy="4783023"/>
                <a:chOff x="84650" y="1241144"/>
                <a:chExt cx="12000656" cy="4855379"/>
              </a:xfrm>
            </p:grpSpPr>
            <p:sp>
              <p:nvSpPr>
                <p:cNvPr id="49" name="矩形 9"/>
                <p:cNvSpPr/>
                <p:nvPr/>
              </p:nvSpPr>
              <p:spPr>
                <a:xfrm>
                  <a:off x="84650" y="2556133"/>
                  <a:ext cx="12000656" cy="2222502"/>
                </a:xfrm>
                <a:prstGeom prst="rect">
                  <a:avLst/>
                </a:prstGeom>
                <a:solidFill>
                  <a:schemeClr val="bg1">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l" defTabSz="407634" eaLnBrk="1" fontAlgn="auto" latinLnBrk="0" hangingPunct="1">
                    <a:lnSpc>
                      <a:spcPct val="100000"/>
                    </a:lnSpc>
                    <a:spcBef>
                      <a:spcPts val="0"/>
                    </a:spcBef>
                    <a:spcAft>
                      <a:spcPts val="0"/>
                    </a:spcAft>
                    <a:buClrTx/>
                    <a:buSzTx/>
                    <a:buFontTx/>
                    <a:buNone/>
                  </a:pPr>
                  <a:r>
                    <a:rPr kumimoji="0" lang="en-US" altLang="zh-CN" sz="1400" b="1" i="0" u="none" strike="noStrike" cap="none" normalizeH="0" baseline="0" noProof="0" dirty="0" smtClean="0">
                      <a:ln>
                        <a:noFill/>
                      </a:ln>
                      <a:solidFill>
                        <a:prstClr val="white"/>
                      </a:solidFill>
                      <a:uLnTx/>
                      <a:uFillTx/>
                      <a:latin typeface="方正兰亭黑简体" panose="02000000000000000000" pitchFamily="2" charset="-122"/>
                      <a:ea typeface="方正兰亭黑简体" panose="02000000000000000000" pitchFamily="2" charset="-122"/>
                    </a:rPr>
                    <a:t>HiHealth </a:t>
                  </a:r>
                  <a:endParaRPr kumimoji="0" lang="en-US" sz="1400" b="1" i="0" u="none" strike="noStrike" cap="none" normalizeH="0" baseline="0" noProof="0" dirty="0">
                    <a:ln>
                      <a:noFill/>
                    </a:ln>
                    <a:solidFill>
                      <a:prstClr val="white"/>
                    </a:solidFill>
                    <a:uLnTx/>
                    <a:uFillTx/>
                    <a:latin typeface="方正兰亭黑简体" panose="02000000000000000000" pitchFamily="2" charset="-122"/>
                    <a:ea typeface="方正兰亭黑简体" panose="02000000000000000000" pitchFamily="2" charset="-122"/>
                  </a:endParaRPr>
                </a:p>
              </p:txBody>
            </p:sp>
            <p:sp>
              <p:nvSpPr>
                <p:cNvPr id="1048650" name="矩形 7"/>
                <p:cNvSpPr/>
                <p:nvPr/>
              </p:nvSpPr>
              <p:spPr>
                <a:xfrm>
                  <a:off x="4810133" y="1241144"/>
                  <a:ext cx="2084171" cy="1089649"/>
                </a:xfrm>
                <a:prstGeom prst="rect">
                  <a:avLst/>
                </a:prstGeom>
                <a:solidFill>
                  <a:srgbClr val="606060">
                    <a:alpha val="50000"/>
                  </a:srgbClr>
                </a:solidFill>
                <a:ln w="9525">
                  <a:solidFill>
                    <a:sysClr val="window" lastClr="FFFFFF">
                      <a:lumMod val="50000"/>
                    </a:sysClr>
                  </a:solidFill>
                  <a:round/>
                </a:ln>
                <a:effectLst/>
                <a:scene3d>
                  <a:camera prst="orthographicFront">
                    <a:rot lat="0" lon="0" rev="0"/>
                  </a:camera>
                  <a:lightRig rig="threePt" dir="t">
                    <a:rot lat="0" lon="0" rev="1200000"/>
                  </a:lightRig>
                </a:scene3d>
                <a:sp3d/>
              </p:spPr>
              <p:txBody>
                <a:bodyPr lIns="72928" tIns="216000" rIns="72928" bIns="72928" spcCol="990" anchor="t" anchorCtr="0"/>
                <a:lstStyle/>
                <a:p>
                  <a:pPr algn="ctr" defTabSz="293293" eaLnBrk="0" fontAlgn="base" hangingPunct="1">
                    <a:lnSpc>
                      <a:spcPct val="90000"/>
                    </a:lnSpc>
                    <a:spcBef>
                      <a:spcPct val="0"/>
                    </a:spcBef>
                    <a:spcAft>
                      <a:spcPct val="35000"/>
                    </a:spcAft>
                  </a:pPr>
                  <a:r>
                    <a:rPr lang="en-US" sz="1400" dirty="0">
                      <a:solidFill>
                        <a:schemeClr val="bg1"/>
                      </a:solidFill>
                      <a:latin typeface="方正兰亭黑简体" panose="02000000000000000000" pitchFamily="2" charset="-122"/>
                      <a:ea typeface="方正兰亭黑简体" panose="02000000000000000000" pitchFamily="2" charset="-122"/>
                    </a:rPr>
                    <a:t>Health Industry</a:t>
                  </a:r>
                </a:p>
              </p:txBody>
            </p:sp>
            <p:sp>
              <p:nvSpPr>
                <p:cNvPr id="1048651" name="圆角矩形 8"/>
                <p:cNvSpPr/>
                <p:nvPr/>
              </p:nvSpPr>
              <p:spPr>
                <a:xfrm>
                  <a:off x="5017115" y="1914943"/>
                  <a:ext cx="1670207" cy="245398"/>
                </a:xfrm>
                <a:prstGeom prst="round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kumimoji="0" lang="en-US" sz="1400" b="0" i="0" u="none" strike="noStrike" cap="none" normalizeH="0" baseline="0" noProof="0" dirty="0">
                      <a:ln>
                        <a:noFill/>
                      </a:ln>
                      <a:uLnTx/>
                      <a:uFillTx/>
                      <a:latin typeface="方正兰亭黑简体" panose="02000000000000000000" pitchFamily="2" charset="-122"/>
                      <a:ea typeface="方正兰亭黑简体" panose="02000000000000000000" pitchFamily="2" charset="-122"/>
                    </a:rPr>
                    <a:t>Cloud services</a:t>
                  </a:r>
                </a:p>
              </p:txBody>
            </p:sp>
            <p:sp>
              <p:nvSpPr>
                <p:cNvPr id="1048652" name="矩形 9"/>
                <p:cNvSpPr/>
                <p:nvPr/>
              </p:nvSpPr>
              <p:spPr>
                <a:xfrm>
                  <a:off x="1308786" y="2864239"/>
                  <a:ext cx="5621896" cy="1902480"/>
                </a:xfrm>
                <a:prstGeom prst="rect">
                  <a:avLst/>
                </a:prstGeom>
                <a:solidFill>
                  <a:schemeClr val="bg2">
                    <a:lumMod val="75000"/>
                  </a:schemeClr>
                </a:solidFill>
                <a:ln w="9525" cap="flat" cmpd="sng" algn="ctr">
                  <a:noFill/>
                  <a:prstDash val="solid"/>
                </a:ln>
                <a:effectLst>
                  <a:outerShdw blurRad="40000" dist="23000" dir="5400000" rotWithShape="0">
                    <a:srgbClr val="000000">
                      <a:alpha val="35000"/>
                    </a:srgbClr>
                  </a:outerShdw>
                </a:effectLst>
              </p:spPr>
              <p:txBody>
                <a:bodyPr rtlCol="0" anchor="t"/>
                <a:lstStyle/>
                <a:p>
                  <a:pPr marL="0" marR="0" lvl="0" indent="0" algn="ctr" defTabSz="407634" eaLnBrk="1" fontAlgn="auto" latinLnBrk="0" hangingPunct="1">
                    <a:lnSpc>
                      <a:spcPct val="100000"/>
                    </a:lnSpc>
                    <a:spcBef>
                      <a:spcPts val="0"/>
                    </a:spcBef>
                    <a:spcAft>
                      <a:spcPts val="0"/>
                    </a:spcAft>
                    <a:buClrTx/>
                    <a:buSzTx/>
                    <a:buFontTx/>
                    <a:buNone/>
                  </a:pPr>
                  <a:endParaRPr kumimoji="0" lang="en-US" altLang="zh-CN" sz="1400" b="1" i="0" u="none" strike="noStrike" cap="none" normalizeH="0" baseline="0" noProof="0" dirty="0" smtClean="0">
                    <a:ln>
                      <a:noFill/>
                    </a:ln>
                    <a:solidFill>
                      <a:prstClr val="white"/>
                    </a:solidFill>
                    <a:uLnTx/>
                    <a:uFillTx/>
                    <a:latin typeface="方正兰亭黑简体" panose="02000000000000000000" pitchFamily="2" charset="-122"/>
                    <a:ea typeface="方正兰亭黑简体" panose="02000000000000000000" pitchFamily="2" charset="-122"/>
                  </a:endParaRPr>
                </a:p>
                <a:p>
                  <a:pPr marL="0" marR="0" lvl="0" indent="0" algn="ctr" defTabSz="407634" eaLnBrk="1" fontAlgn="auto" latinLnBrk="0" hangingPunct="1">
                    <a:lnSpc>
                      <a:spcPct val="100000"/>
                    </a:lnSpc>
                    <a:spcBef>
                      <a:spcPts val="0"/>
                    </a:spcBef>
                    <a:spcAft>
                      <a:spcPts val="0"/>
                    </a:spcAft>
                    <a:buClrTx/>
                    <a:buSzTx/>
                    <a:buFontTx/>
                    <a:buNone/>
                  </a:pPr>
                  <a:endParaRPr lang="en-US" altLang="zh-CN" sz="1400" b="1" dirty="0">
                    <a:solidFill>
                      <a:prstClr val="white"/>
                    </a:solidFill>
                    <a:latin typeface="方正兰亭黑简体" panose="02000000000000000000" pitchFamily="2" charset="-122"/>
                    <a:ea typeface="方正兰亭黑简体" panose="02000000000000000000" pitchFamily="2" charset="-122"/>
                  </a:endParaRPr>
                </a:p>
                <a:p>
                  <a:pPr marL="0" marR="0" lvl="0" indent="0" algn="ctr" defTabSz="407634" eaLnBrk="1" fontAlgn="auto" latinLnBrk="0" hangingPunct="1">
                    <a:lnSpc>
                      <a:spcPct val="100000"/>
                    </a:lnSpc>
                    <a:spcBef>
                      <a:spcPts val="0"/>
                    </a:spcBef>
                    <a:spcAft>
                      <a:spcPts val="0"/>
                    </a:spcAft>
                    <a:buClrTx/>
                    <a:buSzTx/>
                    <a:buFontTx/>
                    <a:buNone/>
                  </a:pPr>
                  <a:r>
                    <a:rPr kumimoji="0" lang="en-US" altLang="zh-CN" sz="1400" b="1" i="0" u="none" strike="noStrike" cap="none" normalizeH="0" baseline="0" noProof="0" dirty="0" smtClean="0">
                      <a:ln>
                        <a:noFill/>
                      </a:ln>
                      <a:solidFill>
                        <a:prstClr val="white"/>
                      </a:solidFill>
                      <a:uLnTx/>
                      <a:uFillTx/>
                      <a:latin typeface="方正兰亭黑简体" panose="02000000000000000000" pitchFamily="2" charset="-122"/>
                      <a:ea typeface="方正兰亭黑简体" panose="02000000000000000000" pitchFamily="2" charset="-122"/>
                    </a:rPr>
                    <a:t>HiHealth Kit</a:t>
                  </a:r>
                  <a:endParaRPr kumimoji="0" lang="en-US" sz="1400" b="1" i="0" u="none" strike="noStrike" cap="none" normalizeH="0" baseline="0" noProof="0" dirty="0">
                    <a:ln>
                      <a:noFill/>
                    </a:ln>
                    <a:solidFill>
                      <a:prstClr val="white"/>
                    </a:solidFill>
                    <a:uLnTx/>
                    <a:uFillTx/>
                    <a:latin typeface="方正兰亭黑简体" panose="02000000000000000000" pitchFamily="2" charset="-122"/>
                    <a:ea typeface="方正兰亭黑简体" panose="02000000000000000000" pitchFamily="2" charset="-122"/>
                  </a:endParaRPr>
                </a:p>
              </p:txBody>
            </p:sp>
            <p:sp>
              <p:nvSpPr>
                <p:cNvPr id="1048653" name="圆角矩形 10"/>
                <p:cNvSpPr/>
                <p:nvPr/>
              </p:nvSpPr>
              <p:spPr>
                <a:xfrm>
                  <a:off x="2572907" y="3637314"/>
                  <a:ext cx="1922246" cy="886450"/>
                </a:xfrm>
                <a:prstGeom prst="roundRect">
                  <a:avLst/>
                </a:prstGeom>
                <a:solidFill>
                  <a:schemeClr val="bg2">
                    <a:lumMod val="25000"/>
                  </a:schemeClr>
                </a:solidFill>
                <a:ln w="9525" cap="flat" cmpd="sng" algn="ctr">
                  <a:noFill/>
                  <a:prstDash val="solid"/>
                </a:ln>
                <a:effectLst>
                  <a:outerShdw blurRad="40000" dist="23000" dir="5400000" rotWithShape="0">
                    <a:srgbClr val="000000">
                      <a:alpha val="35000"/>
                    </a:srgbClr>
                  </a:outerShdw>
                </a:effectLst>
              </p:spPr>
              <p:txBody>
                <a:bodyPr rtlCol="0" anchor="t"/>
                <a:lstStyle/>
                <a:p>
                  <a:pPr marL="0" marR="0" lvl="0" indent="0" algn="ctr" defTabSz="407634" eaLnBrk="1" fontAlgn="auto" latinLnBrk="0" hangingPunct="1">
                    <a:lnSpc>
                      <a:spcPct val="100000"/>
                    </a:lnSpc>
                    <a:spcBef>
                      <a:spcPts val="0"/>
                    </a:spcBef>
                    <a:spcAft>
                      <a:spcPts val="0"/>
                    </a:spcAft>
                    <a:buClrTx/>
                    <a:buSzTx/>
                    <a:buFontTx/>
                    <a:buNone/>
                  </a:pPr>
                  <a:r>
                    <a:rPr kumimoji="0" lang="en-US" sz="1400" b="0" i="0" u="none" strike="noStrike" cap="none" normalizeH="0" baseline="0" noProof="0" dirty="0">
                      <a:ln>
                        <a:noFill/>
                      </a:ln>
                      <a:solidFill>
                        <a:schemeClr val="bg1"/>
                      </a:solidFill>
                      <a:uLnTx/>
                      <a:uFillTx/>
                      <a:latin typeface="方正兰亭黑简体" panose="02000000000000000000" pitchFamily="2" charset="-122"/>
                      <a:ea typeface="方正兰亭黑简体" panose="02000000000000000000" pitchFamily="2" charset="-122"/>
                    </a:rPr>
                    <a:t>Huawei Health</a:t>
                  </a:r>
                  <a:r>
                    <a:rPr kumimoji="0" lang="en-US" sz="1400" b="0" i="0" u="none" strike="noStrike" cap="none" normalizeH="0" noProof="0" dirty="0">
                      <a:ln>
                        <a:noFill/>
                      </a:ln>
                      <a:solidFill>
                        <a:schemeClr val="bg1"/>
                      </a:solidFill>
                      <a:uLnTx/>
                      <a:uFillTx/>
                      <a:latin typeface="方正兰亭黑简体" panose="02000000000000000000" pitchFamily="2" charset="-122"/>
                      <a:ea typeface="方正兰亭黑简体" panose="02000000000000000000" pitchFamily="2" charset="-122"/>
                    </a:rPr>
                    <a:t> App</a:t>
                  </a:r>
                </a:p>
              </p:txBody>
            </p:sp>
            <p:sp>
              <p:nvSpPr>
                <p:cNvPr id="1048654" name="圆角矩形 11"/>
                <p:cNvSpPr/>
                <p:nvPr/>
              </p:nvSpPr>
              <p:spPr>
                <a:xfrm>
                  <a:off x="5134775" y="3625461"/>
                  <a:ext cx="1434887" cy="939139"/>
                </a:xfrm>
                <a:prstGeom prst="roundRect">
                  <a:avLst/>
                </a:prstGeom>
                <a:solidFill>
                  <a:schemeClr val="bg2">
                    <a:lumMod val="25000"/>
                  </a:schemeClr>
                </a:solidFill>
                <a:ln w="9525" cap="flat" cmpd="sng" algn="ctr">
                  <a:noFill/>
                  <a:prstDash val="solid"/>
                </a:ln>
                <a:effectLst>
                  <a:outerShdw blurRad="40000" dist="23000" dir="5400000" rotWithShape="0">
                    <a:srgbClr val="000000">
                      <a:alpha val="35000"/>
                    </a:srgbClr>
                  </a:outerShdw>
                </a:effectLst>
              </p:spPr>
              <p:txBody>
                <a:bodyPr rtlCol="0" anchor="t"/>
                <a:lstStyle/>
                <a:p>
                  <a:pPr marL="0" marR="0" lvl="0" indent="0" algn="ctr" defTabSz="407634" eaLnBrk="1" fontAlgn="auto" latinLnBrk="0" hangingPunct="1">
                    <a:lnSpc>
                      <a:spcPct val="100000"/>
                    </a:lnSpc>
                    <a:spcBef>
                      <a:spcPts val="0"/>
                    </a:spcBef>
                    <a:spcAft>
                      <a:spcPts val="0"/>
                    </a:spcAft>
                    <a:buClrTx/>
                    <a:buSzTx/>
                    <a:buFontTx/>
                    <a:buNone/>
                  </a:pPr>
                  <a:r>
                    <a:rPr kumimoji="0" lang="en-US" altLang="zh-CN" sz="1400" b="0" i="0" u="none" strike="noStrike" cap="none" normalizeH="0" baseline="0" noProof="0" dirty="0" smtClean="0">
                      <a:ln>
                        <a:noFill/>
                      </a:ln>
                      <a:solidFill>
                        <a:schemeClr val="bg1"/>
                      </a:solidFill>
                      <a:uLnTx/>
                      <a:uFillTx/>
                      <a:latin typeface="方正兰亭黑简体" panose="02000000000000000000" pitchFamily="2" charset="-122"/>
                      <a:ea typeface="方正兰亭黑简体" panose="02000000000000000000" pitchFamily="2" charset="-122"/>
                    </a:rPr>
                    <a:t>HUAWEI </a:t>
                  </a:r>
                  <a:r>
                    <a:rPr kumimoji="0" lang="en-US" sz="1400" b="0" i="0" u="none" strike="noStrike" cap="none" normalizeH="0" baseline="0" noProof="0" dirty="0" smtClean="0">
                      <a:ln>
                        <a:noFill/>
                      </a:ln>
                      <a:solidFill>
                        <a:schemeClr val="bg1"/>
                      </a:solidFill>
                      <a:uLnTx/>
                      <a:uFillTx/>
                      <a:latin typeface="方正兰亭黑简体" panose="02000000000000000000" pitchFamily="2" charset="-122"/>
                      <a:ea typeface="方正兰亭黑简体" panose="02000000000000000000" pitchFamily="2" charset="-122"/>
                    </a:rPr>
                    <a:t>Health </a:t>
                  </a:r>
                  <a:r>
                    <a:rPr kumimoji="0" lang="en-US" sz="1400" b="0" i="0" u="none" strike="noStrike" cap="none" normalizeH="0" baseline="0" noProof="0" dirty="0">
                      <a:ln>
                        <a:noFill/>
                      </a:ln>
                      <a:solidFill>
                        <a:schemeClr val="bg1"/>
                      </a:solidFill>
                      <a:uLnTx/>
                      <a:uFillTx/>
                      <a:latin typeface="方正兰亭黑简体" panose="02000000000000000000" pitchFamily="2" charset="-122"/>
                      <a:ea typeface="方正兰亭黑简体" panose="02000000000000000000" pitchFamily="2" charset="-122"/>
                    </a:rPr>
                    <a:t>Cloud</a:t>
                  </a:r>
                </a:p>
              </p:txBody>
            </p:sp>
            <p:sp>
              <p:nvSpPr>
                <p:cNvPr id="1048655" name="矩形 12"/>
                <p:cNvSpPr/>
                <p:nvPr/>
              </p:nvSpPr>
              <p:spPr>
                <a:xfrm>
                  <a:off x="505672" y="5160673"/>
                  <a:ext cx="6435457" cy="935850"/>
                </a:xfrm>
                <a:prstGeom prst="rect">
                  <a:avLst/>
                </a:prstGeom>
                <a:solidFill>
                  <a:srgbClr val="606060">
                    <a:alpha val="50000"/>
                  </a:srgbClr>
                </a:solidFill>
                <a:ln w="9525">
                  <a:solidFill>
                    <a:sysClr val="window" lastClr="FFFFFF">
                      <a:lumMod val="50000"/>
                    </a:sysClr>
                  </a:solidFill>
                  <a:round/>
                </a:ln>
                <a:effectLst/>
                <a:scene3d>
                  <a:camera prst="orthographicFront">
                    <a:rot lat="0" lon="0" rev="0"/>
                  </a:camera>
                  <a:lightRig rig="threePt" dir="t">
                    <a:rot lat="0" lon="0" rev="1200000"/>
                  </a:lightRig>
                </a:scene3d>
                <a:sp3d/>
              </p:spPr>
              <p:txBody>
                <a:bodyPr lIns="72928" tIns="72928" rIns="72928" bIns="72928" spcCol="990" anchor="ctr"/>
                <a:lstStyle/>
                <a:p>
                  <a:pPr algn="l" defTabSz="293293" eaLnBrk="0" fontAlgn="base" hangingPunct="1">
                    <a:lnSpc>
                      <a:spcPct val="90000"/>
                    </a:lnSpc>
                    <a:spcBef>
                      <a:spcPct val="0"/>
                    </a:spcBef>
                    <a:spcAft>
                      <a:spcPct val="35000"/>
                    </a:spcAft>
                  </a:pPr>
                  <a:r>
                    <a:rPr lang="en-US" sz="1400" dirty="0">
                      <a:solidFill>
                        <a:schemeClr val="bg1"/>
                      </a:solidFill>
                      <a:latin typeface="方正兰亭黑简体" panose="02000000000000000000" pitchFamily="2" charset="-122"/>
                      <a:ea typeface="方正兰亭黑简体" panose="02000000000000000000" pitchFamily="2" charset="-122"/>
                    </a:rPr>
                    <a:t>Devices</a:t>
                  </a:r>
                </a:p>
              </p:txBody>
            </p:sp>
            <p:sp>
              <p:nvSpPr>
                <p:cNvPr id="1048656" name="圆角矩形 13"/>
                <p:cNvSpPr/>
                <p:nvPr/>
              </p:nvSpPr>
              <p:spPr>
                <a:xfrm>
                  <a:off x="3301132" y="5569143"/>
                  <a:ext cx="1595664" cy="368156"/>
                </a:xfrm>
                <a:prstGeom prst="round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lang="en-US" sz="1400" noProof="0" dirty="0">
                      <a:latin typeface="方正兰亭黑简体" panose="02000000000000000000" pitchFamily="2" charset="-122"/>
                      <a:ea typeface="方正兰亭黑简体" panose="02000000000000000000" pitchFamily="2" charset="-122"/>
                    </a:rPr>
                    <a:t>Sport Devices</a:t>
                  </a:r>
                </a:p>
              </p:txBody>
            </p:sp>
            <p:cxnSp>
              <p:nvCxnSpPr>
                <p:cNvPr id="3145732" name="直接连接符 14"/>
                <p:cNvCxnSpPr>
                  <a:cxnSpLocks/>
                </p:cNvCxnSpPr>
                <p:nvPr/>
              </p:nvCxnSpPr>
              <p:spPr>
                <a:xfrm flipV="1">
                  <a:off x="2374193" y="4518069"/>
                  <a:ext cx="960895" cy="857073"/>
                </a:xfrm>
                <a:prstGeom prst="line">
                  <a:avLst/>
                </a:prstGeom>
                <a:noFill/>
                <a:ln w="25400" cap="flat" cmpd="sng" algn="ctr">
                  <a:solidFill>
                    <a:schemeClr val="bg1"/>
                  </a:solidFill>
                  <a:prstDash val="solid"/>
                  <a:headEnd type="none" w="med" len="med"/>
                  <a:tailEnd type="triangle" w="med" len="med"/>
                </a:ln>
                <a:effectLst>
                  <a:outerShdw blurRad="40000" dist="20000" dir="5400000" rotWithShape="0">
                    <a:srgbClr val="000000">
                      <a:alpha val="38000"/>
                    </a:srgbClr>
                  </a:outerShdw>
                </a:effectLst>
              </p:spPr>
            </p:cxnSp>
            <p:sp>
              <p:nvSpPr>
                <p:cNvPr id="1048657" name="圆角矩形 17"/>
                <p:cNvSpPr/>
                <p:nvPr/>
              </p:nvSpPr>
              <p:spPr>
                <a:xfrm>
                  <a:off x="5061898" y="5569143"/>
                  <a:ext cx="1637786" cy="368156"/>
                </a:xfrm>
                <a:prstGeom prst="round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kumimoji="0" lang="en-US" sz="1400" b="0" i="0" u="none" strike="noStrike" cap="none" normalizeH="0" baseline="0" noProof="0" dirty="0">
                      <a:ln>
                        <a:noFill/>
                      </a:ln>
                      <a:uLnTx/>
                      <a:uFillTx/>
                      <a:latin typeface="方正兰亭黑简体" panose="02000000000000000000" pitchFamily="2" charset="-122"/>
                      <a:ea typeface="方正兰亭黑简体" panose="02000000000000000000" pitchFamily="2" charset="-122"/>
                    </a:rPr>
                    <a:t>Health Devices</a:t>
                  </a:r>
                </a:p>
              </p:txBody>
            </p:sp>
            <p:cxnSp>
              <p:nvCxnSpPr>
                <p:cNvPr id="3145733" name="直接连接符 18"/>
                <p:cNvCxnSpPr>
                  <a:cxnSpLocks/>
                  <a:stCxn id="1048672" idx="0"/>
                </p:cNvCxnSpPr>
                <p:nvPr/>
              </p:nvCxnSpPr>
              <p:spPr>
                <a:xfrm flipH="1" flipV="1">
                  <a:off x="3947864" y="4620764"/>
                  <a:ext cx="1044249" cy="611875"/>
                </a:xfrm>
                <a:prstGeom prst="line">
                  <a:avLst/>
                </a:prstGeom>
                <a:noFill/>
                <a:ln w="25400" cap="flat" cmpd="sng" algn="ctr">
                  <a:solidFill>
                    <a:schemeClr val="bg1"/>
                  </a:solidFill>
                  <a:prstDash val="solid"/>
                  <a:headEnd type="none" w="med" len="med"/>
                  <a:tailEnd type="triangle" w="med" len="med"/>
                </a:ln>
                <a:effectLst>
                  <a:outerShdw blurRad="40000" dist="20000" dir="5400000" rotWithShape="0">
                    <a:srgbClr val="000000">
                      <a:alpha val="38000"/>
                    </a:srgbClr>
                  </a:outerShdw>
                </a:effectLst>
              </p:spPr>
            </p:cxnSp>
            <p:sp>
              <p:nvSpPr>
                <p:cNvPr id="1048658" name="矩形 20"/>
                <p:cNvSpPr/>
                <p:nvPr/>
              </p:nvSpPr>
              <p:spPr>
                <a:xfrm>
                  <a:off x="2452971" y="1241146"/>
                  <a:ext cx="2002560" cy="1089871"/>
                </a:xfrm>
                <a:prstGeom prst="rect">
                  <a:avLst/>
                </a:prstGeom>
                <a:solidFill>
                  <a:srgbClr val="606060">
                    <a:alpha val="50000"/>
                  </a:srgbClr>
                </a:solidFill>
                <a:ln w="9525">
                  <a:solidFill>
                    <a:sysClr val="window" lastClr="FFFFFF">
                      <a:lumMod val="50000"/>
                    </a:sysClr>
                  </a:solidFill>
                  <a:round/>
                </a:ln>
                <a:effectLst/>
                <a:scene3d>
                  <a:camera prst="orthographicFront">
                    <a:rot lat="0" lon="0" rev="0"/>
                  </a:camera>
                  <a:lightRig rig="threePt" dir="t">
                    <a:rot lat="0" lon="0" rev="1200000"/>
                  </a:lightRig>
                </a:scene3d>
                <a:sp3d/>
              </p:spPr>
              <p:txBody>
                <a:bodyPr lIns="72928" tIns="72928" rIns="72928" bIns="72928" spcCol="990" anchor="ctr" anchorCtr="0"/>
                <a:lstStyle/>
                <a:p>
                  <a:pPr algn="ctr" defTabSz="293293" eaLnBrk="0" fontAlgn="base" hangingPunct="1">
                    <a:lnSpc>
                      <a:spcPct val="90000"/>
                    </a:lnSpc>
                    <a:spcBef>
                      <a:spcPct val="0"/>
                    </a:spcBef>
                    <a:spcAft>
                      <a:spcPct val="35000"/>
                    </a:spcAft>
                  </a:pPr>
                  <a:r>
                    <a:rPr lang="en-US" sz="1400" dirty="0">
                      <a:solidFill>
                        <a:schemeClr val="bg1"/>
                      </a:solidFill>
                      <a:latin typeface="方正兰亭黑简体" panose="02000000000000000000" pitchFamily="2" charset="-122"/>
                      <a:ea typeface="方正兰亭黑简体" panose="02000000000000000000" pitchFamily="2" charset="-122"/>
                    </a:rPr>
                    <a:t>Ecosystem APP</a:t>
                  </a:r>
                </a:p>
                <a:p>
                  <a:pPr algn="ctr" defTabSz="293293" eaLnBrk="0" fontAlgn="base" hangingPunct="1">
                    <a:lnSpc>
                      <a:spcPct val="90000"/>
                    </a:lnSpc>
                    <a:spcBef>
                      <a:spcPct val="0"/>
                    </a:spcBef>
                    <a:spcAft>
                      <a:spcPct val="35000"/>
                    </a:spcAft>
                  </a:pPr>
                  <a:endParaRPr lang="en-US" sz="1400" dirty="0">
                    <a:solidFill>
                      <a:schemeClr val="bg1"/>
                    </a:solidFill>
                    <a:latin typeface="方正兰亭黑简体" panose="02000000000000000000" pitchFamily="2" charset="-122"/>
                    <a:ea typeface="方正兰亭黑简体" panose="02000000000000000000" pitchFamily="2" charset="-122"/>
                  </a:endParaRPr>
                </a:p>
              </p:txBody>
            </p:sp>
            <p:cxnSp>
              <p:nvCxnSpPr>
                <p:cNvPr id="3145734" name="直接连接符 22"/>
                <p:cNvCxnSpPr>
                  <a:cxnSpLocks/>
                  <a:stCxn id="1048660" idx="0"/>
                  <a:endCxn id="1048658" idx="2"/>
                </p:cNvCxnSpPr>
                <p:nvPr/>
              </p:nvCxnSpPr>
              <p:spPr>
                <a:xfrm flipH="1" flipV="1">
                  <a:off x="3454251" y="2331017"/>
                  <a:ext cx="21342" cy="621858"/>
                </a:xfrm>
                <a:prstGeom prst="line">
                  <a:avLst/>
                </a:prstGeom>
                <a:noFill/>
                <a:ln w="25400" cap="flat" cmpd="sng" algn="ctr">
                  <a:solidFill>
                    <a:schemeClr val="bg1"/>
                  </a:solidFill>
                  <a:prstDash val="solid"/>
                  <a:headEnd type="triangle" w="med" len="med"/>
                  <a:tailEnd type="triangle" w="med" len="med"/>
                </a:ln>
                <a:effectLst>
                  <a:outerShdw blurRad="40000" dist="20000" dir="5400000" rotWithShape="0">
                    <a:srgbClr val="000000">
                      <a:alpha val="38000"/>
                    </a:srgbClr>
                  </a:outerShdw>
                </a:effectLst>
              </p:spPr>
            </p:cxnSp>
            <p:sp>
              <p:nvSpPr>
                <p:cNvPr id="1048660" name="圆角矩形 23"/>
                <p:cNvSpPr/>
                <p:nvPr/>
              </p:nvSpPr>
              <p:spPr>
                <a:xfrm>
                  <a:off x="2988085" y="2952875"/>
                  <a:ext cx="975016" cy="211044"/>
                </a:xfrm>
                <a:prstGeom prst="roundRect">
                  <a:avLst/>
                </a:prstGeom>
                <a:solidFill>
                  <a:schemeClr val="accent1">
                    <a:lumMod val="60000"/>
                    <a:lumOff val="4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kumimoji="0" lang="en-US" sz="1400" b="0" i="0" u="none" strike="noStrike" cap="none" normalizeH="0" baseline="0" noProof="0" dirty="0">
                      <a:ln>
                        <a:noFill/>
                      </a:ln>
                      <a:uLnTx/>
                      <a:uFillTx/>
                      <a:latin typeface="方正兰亭黑简体" panose="02000000000000000000" pitchFamily="2" charset="-122"/>
                      <a:ea typeface="方正兰亭黑简体" panose="02000000000000000000" pitchFamily="2" charset="-122"/>
                    </a:rPr>
                    <a:t>Java API</a:t>
                  </a:r>
                </a:p>
              </p:txBody>
            </p:sp>
            <p:sp>
              <p:nvSpPr>
                <p:cNvPr id="1048661" name="圆角矩形 26"/>
                <p:cNvSpPr/>
                <p:nvPr/>
              </p:nvSpPr>
              <p:spPr>
                <a:xfrm>
                  <a:off x="5242326" y="2982307"/>
                  <a:ext cx="1219785" cy="211045"/>
                </a:xfrm>
                <a:prstGeom prst="roundRect">
                  <a:avLst/>
                </a:prstGeom>
                <a:solidFill>
                  <a:schemeClr val="accent1">
                    <a:lumMod val="60000"/>
                    <a:lumOff val="4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kumimoji="0" lang="en-US" sz="1400" b="0" i="0" u="none" strike="noStrike" cap="none" normalizeH="0" baseline="0" noProof="0" dirty="0">
                      <a:ln>
                        <a:noFill/>
                      </a:ln>
                      <a:uLnTx/>
                      <a:uFillTx/>
                      <a:latin typeface="方正兰亭黑简体" panose="02000000000000000000" pitchFamily="2" charset="-122"/>
                      <a:ea typeface="方正兰亭黑简体" panose="02000000000000000000" pitchFamily="2" charset="-122"/>
                    </a:rPr>
                    <a:t>Cloud API</a:t>
                  </a:r>
                </a:p>
              </p:txBody>
            </p:sp>
            <p:cxnSp>
              <p:nvCxnSpPr>
                <p:cNvPr id="3145735" name="直接连接符 27"/>
                <p:cNvCxnSpPr>
                  <a:cxnSpLocks/>
                  <a:stCxn id="1048651" idx="2"/>
                  <a:endCxn id="1048661" idx="0"/>
                </p:cNvCxnSpPr>
                <p:nvPr/>
              </p:nvCxnSpPr>
              <p:spPr>
                <a:xfrm>
                  <a:off x="5852219" y="2160341"/>
                  <a:ext cx="0" cy="821966"/>
                </a:xfrm>
                <a:prstGeom prst="line">
                  <a:avLst/>
                </a:prstGeom>
                <a:noFill/>
                <a:ln w="25400" cap="flat" cmpd="sng" algn="ctr">
                  <a:solidFill>
                    <a:schemeClr val="bg1"/>
                  </a:solidFill>
                  <a:prstDash val="solid"/>
                  <a:headEnd type="triangle" w="med" len="med"/>
                  <a:tailEnd type="triangle" w="med" len="med"/>
                </a:ln>
                <a:effectLst>
                  <a:outerShdw blurRad="40000" dist="20000" dir="5400000" rotWithShape="0">
                    <a:srgbClr val="000000">
                      <a:alpha val="38000"/>
                    </a:srgbClr>
                  </a:outerShdw>
                </a:effectLst>
              </p:spPr>
            </p:cxnSp>
            <p:sp>
              <p:nvSpPr>
                <p:cNvPr id="1048662" name="矩形 37"/>
                <p:cNvSpPr/>
                <p:nvPr/>
              </p:nvSpPr>
              <p:spPr>
                <a:xfrm>
                  <a:off x="7850251" y="2864239"/>
                  <a:ext cx="3875231" cy="1906345"/>
                </a:xfrm>
                <a:prstGeom prst="rect">
                  <a:avLst/>
                </a:prstGeom>
                <a:solidFill>
                  <a:schemeClr val="bg2">
                    <a:lumMod val="75000"/>
                  </a:schemeClr>
                </a:solidFill>
                <a:ln w="9525" cap="flat" cmpd="sng" algn="ctr">
                  <a:noFill/>
                  <a:prstDash val="solid"/>
                </a:ln>
                <a:effectLst>
                  <a:outerShdw blurRad="40000" dist="23000" dir="5400000" rotWithShape="0">
                    <a:srgbClr val="000000">
                      <a:alpha val="35000"/>
                    </a:srgbClr>
                  </a:outerShdw>
                </a:effectLst>
              </p:spPr>
              <p:txBody>
                <a:bodyPr rtlCol="0" anchor="t"/>
                <a:lstStyle/>
                <a:p>
                  <a:pPr marL="0" marR="0" lvl="0" indent="0" algn="ctr" defTabSz="407634" eaLnBrk="1" fontAlgn="auto" latinLnBrk="0" hangingPunct="1">
                    <a:lnSpc>
                      <a:spcPct val="100000"/>
                    </a:lnSpc>
                    <a:spcBef>
                      <a:spcPts val="0"/>
                    </a:spcBef>
                    <a:spcAft>
                      <a:spcPts val="0"/>
                    </a:spcAft>
                    <a:buClrTx/>
                    <a:buSzTx/>
                    <a:buFontTx/>
                    <a:buNone/>
                  </a:pPr>
                  <a:endParaRPr kumimoji="0" lang="en-US" sz="1400" b="1" i="0" u="none" strike="noStrike" cap="none" normalizeH="0" baseline="0" noProof="0" dirty="0" smtClean="0">
                    <a:ln>
                      <a:noFill/>
                    </a:ln>
                    <a:solidFill>
                      <a:prstClr val="white"/>
                    </a:solidFill>
                    <a:uLnTx/>
                    <a:uFillTx/>
                    <a:latin typeface="方正兰亭黑简体" panose="02000000000000000000" pitchFamily="2" charset="-122"/>
                    <a:ea typeface="方正兰亭黑简体" panose="02000000000000000000" pitchFamily="2" charset="-122"/>
                  </a:endParaRPr>
                </a:p>
                <a:p>
                  <a:pPr marL="0" marR="0" lvl="0" indent="0" algn="ctr" defTabSz="407634" eaLnBrk="1" fontAlgn="auto" latinLnBrk="0" hangingPunct="1">
                    <a:lnSpc>
                      <a:spcPct val="100000"/>
                    </a:lnSpc>
                    <a:spcBef>
                      <a:spcPts val="0"/>
                    </a:spcBef>
                    <a:spcAft>
                      <a:spcPts val="0"/>
                    </a:spcAft>
                    <a:buClrTx/>
                    <a:buSzTx/>
                    <a:buFontTx/>
                    <a:buNone/>
                  </a:pPr>
                  <a:endParaRPr lang="en-US" sz="1400" b="1" dirty="0">
                    <a:solidFill>
                      <a:prstClr val="white"/>
                    </a:solidFill>
                    <a:latin typeface="方正兰亭黑简体" panose="02000000000000000000" pitchFamily="2" charset="-122"/>
                    <a:ea typeface="方正兰亭黑简体" panose="02000000000000000000" pitchFamily="2" charset="-122"/>
                  </a:endParaRPr>
                </a:p>
                <a:p>
                  <a:pPr marL="0" marR="0" lvl="0" indent="0" algn="ctr" defTabSz="407634" eaLnBrk="1" fontAlgn="auto" latinLnBrk="0" hangingPunct="1">
                    <a:lnSpc>
                      <a:spcPct val="100000"/>
                    </a:lnSpc>
                    <a:spcBef>
                      <a:spcPts val="0"/>
                    </a:spcBef>
                    <a:spcAft>
                      <a:spcPts val="0"/>
                    </a:spcAft>
                    <a:buClrTx/>
                    <a:buSzTx/>
                    <a:buFontTx/>
                    <a:buNone/>
                  </a:pPr>
                  <a:r>
                    <a:rPr kumimoji="0" lang="en-US" sz="1400" b="1" i="0" u="none" strike="noStrike" cap="none" normalizeH="0" baseline="0" noProof="0" dirty="0" smtClean="0">
                      <a:ln>
                        <a:noFill/>
                      </a:ln>
                      <a:solidFill>
                        <a:prstClr val="white"/>
                      </a:solidFill>
                      <a:uLnTx/>
                      <a:uFillTx/>
                      <a:latin typeface="方正兰亭黑简体" panose="02000000000000000000" pitchFamily="2" charset="-122"/>
                      <a:ea typeface="方正兰亭黑简体" panose="02000000000000000000" pitchFamily="2" charset="-122"/>
                    </a:rPr>
                    <a:t>HiHealth HMS Kit </a:t>
                  </a:r>
                  <a:r>
                    <a:rPr kumimoji="0" lang="en-US" sz="1400" b="1" i="0" u="none" strike="noStrike" cap="none" normalizeH="0" baseline="0" noProof="0" dirty="0" smtClean="0">
                      <a:ln>
                        <a:noFill/>
                      </a:ln>
                      <a:solidFill>
                        <a:srgbClr val="C00000"/>
                      </a:solidFill>
                      <a:uLnTx/>
                      <a:uFillTx/>
                      <a:latin typeface="方正兰亭黑简体" panose="02000000000000000000" pitchFamily="2" charset="-122"/>
                      <a:ea typeface="方正兰亭黑简体" panose="02000000000000000000" pitchFamily="2" charset="-122"/>
                    </a:rPr>
                    <a:t>= Health Kit</a:t>
                  </a:r>
                  <a:endParaRPr kumimoji="0" lang="en-US" sz="1400" b="1" i="0" u="none" strike="noStrike" cap="none" normalizeH="0" baseline="0" noProof="0" dirty="0">
                    <a:ln>
                      <a:noFill/>
                    </a:ln>
                    <a:solidFill>
                      <a:srgbClr val="C00000"/>
                    </a:solidFill>
                    <a:uLnTx/>
                    <a:uFillTx/>
                    <a:latin typeface="方正兰亭黑简体" panose="02000000000000000000" pitchFamily="2" charset="-122"/>
                    <a:ea typeface="方正兰亭黑简体" panose="02000000000000000000" pitchFamily="2" charset="-122"/>
                  </a:endParaRPr>
                </a:p>
              </p:txBody>
            </p:sp>
            <p:sp>
              <p:nvSpPr>
                <p:cNvPr id="1048663" name="圆角矩形 19"/>
                <p:cNvSpPr/>
                <p:nvPr/>
              </p:nvSpPr>
              <p:spPr>
                <a:xfrm>
                  <a:off x="8272410" y="3972619"/>
                  <a:ext cx="1485657" cy="525024"/>
                </a:xfrm>
                <a:prstGeom prst="roundRect">
                  <a:avLst/>
                </a:prstGeom>
                <a:solidFill>
                  <a:schemeClr val="bg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kumimoji="0" lang="en-US" altLang="zh-CN" sz="1400" b="0" i="0" u="none" strike="noStrike" cap="none" normalizeH="0" baseline="0" noProof="0" dirty="0" smtClean="0">
                      <a:ln>
                        <a:noFill/>
                      </a:ln>
                      <a:solidFill>
                        <a:prstClr val="white"/>
                      </a:solidFill>
                      <a:uLnTx/>
                      <a:uFillTx/>
                      <a:latin typeface="方正兰亭黑简体" panose="02000000000000000000" pitchFamily="2" charset="-122"/>
                      <a:ea typeface="方正兰亭黑简体" panose="02000000000000000000" pitchFamily="2" charset="-122"/>
                    </a:rPr>
                    <a:t>HiHealth</a:t>
                  </a:r>
                  <a:r>
                    <a:rPr kumimoji="0" lang="en-US" sz="1400" b="0" i="0" u="none" strike="noStrike" cap="none" normalizeH="0" baseline="0" noProof="0" dirty="0" smtClean="0">
                      <a:ln>
                        <a:noFill/>
                      </a:ln>
                      <a:solidFill>
                        <a:prstClr val="white"/>
                      </a:solidFill>
                      <a:uLnTx/>
                      <a:uFillTx/>
                      <a:latin typeface="方正兰亭黑简体" panose="02000000000000000000" pitchFamily="2" charset="-122"/>
                      <a:ea typeface="方正兰亭黑简体" panose="02000000000000000000" pitchFamily="2" charset="-122"/>
                    </a:rPr>
                    <a:t> HMS</a:t>
                  </a:r>
                  <a:r>
                    <a:rPr kumimoji="0" lang="en-US" sz="1400" b="0" i="0" u="none" strike="noStrike" cap="none" normalizeH="0" noProof="0" dirty="0" smtClean="0">
                      <a:ln>
                        <a:noFill/>
                      </a:ln>
                      <a:solidFill>
                        <a:prstClr val="white"/>
                      </a:solidFill>
                      <a:uLnTx/>
                      <a:uFillTx/>
                      <a:latin typeface="方正兰亭黑简体" panose="02000000000000000000" pitchFamily="2" charset="-122"/>
                      <a:ea typeface="方正兰亭黑简体" panose="02000000000000000000" pitchFamily="2" charset="-122"/>
                    </a:rPr>
                    <a:t> </a:t>
                  </a:r>
                  <a:r>
                    <a:rPr lang="en-US" sz="1400" dirty="0" smtClean="0">
                      <a:solidFill>
                        <a:prstClr val="white"/>
                      </a:solidFill>
                      <a:latin typeface="方正兰亭黑简体" panose="02000000000000000000" pitchFamily="2" charset="-122"/>
                      <a:ea typeface="方正兰亭黑简体" panose="02000000000000000000" pitchFamily="2" charset="-122"/>
                    </a:rPr>
                    <a:t>core</a:t>
                  </a:r>
                  <a:endParaRPr lang="en-US" sz="1400" dirty="0">
                    <a:solidFill>
                      <a:prstClr val="white"/>
                    </a:solidFill>
                    <a:latin typeface="方正兰亭黑简体" panose="02000000000000000000" pitchFamily="2" charset="-122"/>
                    <a:ea typeface="方正兰亭黑简体" panose="02000000000000000000" pitchFamily="2" charset="-122"/>
                  </a:endParaRPr>
                </a:p>
              </p:txBody>
            </p:sp>
            <p:sp>
              <p:nvSpPr>
                <p:cNvPr id="1048664" name="圆角矩形 73"/>
                <p:cNvSpPr/>
                <p:nvPr/>
              </p:nvSpPr>
              <p:spPr>
                <a:xfrm>
                  <a:off x="10160616" y="2983905"/>
                  <a:ext cx="1219785" cy="211045"/>
                </a:xfrm>
                <a:prstGeom prst="roundRect">
                  <a:avLst/>
                </a:prstGeom>
                <a:solidFill>
                  <a:schemeClr val="accent1">
                    <a:lumMod val="60000"/>
                    <a:lumOff val="4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kumimoji="0" lang="en-US" sz="1400" b="0" i="0" u="none" strike="noStrike" cap="none" normalizeH="0" baseline="0" noProof="0" dirty="0">
                      <a:ln>
                        <a:noFill/>
                      </a:ln>
                      <a:uLnTx/>
                      <a:uFillTx/>
                      <a:latin typeface="方正兰亭黑简体" panose="02000000000000000000" pitchFamily="2" charset="-122"/>
                      <a:ea typeface="方正兰亭黑简体" panose="02000000000000000000" pitchFamily="2" charset="-122"/>
                    </a:rPr>
                    <a:t>Cloud API</a:t>
                  </a:r>
                </a:p>
              </p:txBody>
            </p:sp>
            <p:sp>
              <p:nvSpPr>
                <p:cNvPr id="1048665" name="矩形 81"/>
                <p:cNvSpPr/>
                <p:nvPr/>
              </p:nvSpPr>
              <p:spPr>
                <a:xfrm>
                  <a:off x="9132104" y="1283688"/>
                  <a:ext cx="2211079" cy="1047330"/>
                </a:xfrm>
                <a:prstGeom prst="rect">
                  <a:avLst/>
                </a:prstGeom>
                <a:solidFill>
                  <a:srgbClr val="606060">
                    <a:alpha val="50000"/>
                  </a:srgbClr>
                </a:solidFill>
                <a:ln w="9525">
                  <a:solidFill>
                    <a:sysClr val="window" lastClr="FFFFFF">
                      <a:lumMod val="50000"/>
                    </a:sysClr>
                  </a:solidFill>
                  <a:round/>
                </a:ln>
                <a:effectLst/>
                <a:scene3d>
                  <a:camera prst="orthographicFront">
                    <a:rot lat="0" lon="0" rev="0"/>
                  </a:camera>
                  <a:lightRig rig="threePt" dir="t">
                    <a:rot lat="0" lon="0" rev="1200000"/>
                  </a:lightRig>
                </a:scene3d>
                <a:sp3d/>
              </p:spPr>
              <p:txBody>
                <a:bodyPr lIns="72928" tIns="72928" rIns="72928" bIns="72928" spcCol="990" anchor="ctr" anchorCtr="0"/>
                <a:lstStyle/>
                <a:p>
                  <a:pPr algn="ctr" defTabSz="293293" eaLnBrk="0" fontAlgn="base" hangingPunct="1">
                    <a:lnSpc>
                      <a:spcPct val="90000"/>
                    </a:lnSpc>
                    <a:spcBef>
                      <a:spcPct val="0"/>
                    </a:spcBef>
                    <a:spcAft>
                      <a:spcPct val="35000"/>
                    </a:spcAft>
                  </a:pPr>
                  <a:r>
                    <a:rPr lang="en-US" sz="1400" dirty="0">
                      <a:solidFill>
                        <a:schemeClr val="bg1"/>
                      </a:solidFill>
                      <a:latin typeface="方正兰亭黑简体" panose="02000000000000000000" pitchFamily="2" charset="-122"/>
                      <a:ea typeface="方正兰亭黑简体" panose="02000000000000000000" pitchFamily="2" charset="-122"/>
                    </a:rPr>
                    <a:t>Ecosystem APP</a:t>
                  </a:r>
                </a:p>
                <a:p>
                  <a:pPr algn="ctr" defTabSz="293293" eaLnBrk="0" fontAlgn="base" hangingPunct="1">
                    <a:lnSpc>
                      <a:spcPct val="90000"/>
                    </a:lnSpc>
                    <a:spcBef>
                      <a:spcPct val="0"/>
                    </a:spcBef>
                    <a:spcAft>
                      <a:spcPct val="35000"/>
                    </a:spcAft>
                  </a:pPr>
                  <a:endParaRPr lang="en-US" sz="1400" dirty="0">
                    <a:solidFill>
                      <a:schemeClr val="bg1"/>
                    </a:solidFill>
                    <a:latin typeface="方正兰亭黑简体" panose="02000000000000000000" pitchFamily="2" charset="-122"/>
                    <a:ea typeface="方正兰亭黑简体" panose="02000000000000000000" pitchFamily="2" charset="-122"/>
                  </a:endParaRPr>
                </a:p>
              </p:txBody>
            </p:sp>
            <p:sp>
              <p:nvSpPr>
                <p:cNvPr id="1048666" name="矩形 130"/>
                <p:cNvSpPr/>
                <p:nvPr/>
              </p:nvSpPr>
              <p:spPr>
                <a:xfrm>
                  <a:off x="7905736" y="5232639"/>
                  <a:ext cx="3839714" cy="863884"/>
                </a:xfrm>
                <a:prstGeom prst="rect">
                  <a:avLst/>
                </a:prstGeom>
                <a:solidFill>
                  <a:srgbClr val="606060">
                    <a:alpha val="50000"/>
                  </a:srgbClr>
                </a:solidFill>
                <a:ln w="9525">
                  <a:solidFill>
                    <a:sysClr val="window" lastClr="FFFFFF">
                      <a:lumMod val="50000"/>
                    </a:sysClr>
                  </a:solidFill>
                  <a:round/>
                </a:ln>
                <a:effectLst/>
                <a:scene3d>
                  <a:camera prst="orthographicFront">
                    <a:rot lat="0" lon="0" rev="0"/>
                  </a:camera>
                  <a:lightRig rig="threePt" dir="t">
                    <a:rot lat="0" lon="0" rev="1200000"/>
                  </a:lightRig>
                </a:scene3d>
                <a:sp3d/>
              </p:spPr>
              <p:txBody>
                <a:bodyPr lIns="72928" tIns="72928" rIns="72928" bIns="72928" spcCol="990" anchor="ctr"/>
                <a:lstStyle/>
                <a:p>
                  <a:pPr algn="l" defTabSz="293293" eaLnBrk="0" fontAlgn="base" hangingPunct="1">
                    <a:lnSpc>
                      <a:spcPct val="90000"/>
                    </a:lnSpc>
                    <a:spcBef>
                      <a:spcPct val="0"/>
                    </a:spcBef>
                    <a:spcAft>
                      <a:spcPct val="35000"/>
                    </a:spcAft>
                  </a:pPr>
                  <a:r>
                    <a:rPr lang="en-US" sz="1400" dirty="0">
                      <a:solidFill>
                        <a:schemeClr val="bg1"/>
                      </a:solidFill>
                      <a:latin typeface="方正兰亭黑简体" panose="02000000000000000000" pitchFamily="2" charset="-122"/>
                      <a:ea typeface="方正兰亭黑简体" panose="02000000000000000000" pitchFamily="2" charset="-122"/>
                    </a:rPr>
                    <a:t>Sensors</a:t>
                  </a:r>
                </a:p>
              </p:txBody>
            </p:sp>
            <p:sp>
              <p:nvSpPr>
                <p:cNvPr id="1048667" name="圆角矩形 131"/>
                <p:cNvSpPr/>
                <p:nvPr/>
              </p:nvSpPr>
              <p:spPr>
                <a:xfrm>
                  <a:off x="8967758" y="5458952"/>
                  <a:ext cx="1139906" cy="495497"/>
                </a:xfrm>
                <a:prstGeom prst="round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lIns="36000" tIns="36000" rIns="36000" bIns="36000" rtlCol="0" anchor="ctr">
                  <a:spAutoFit/>
                </a:bodyPr>
                <a:lstStyle/>
                <a:p>
                  <a:pPr marL="0" marR="0" lvl="0" indent="0" algn="ctr" defTabSz="407634" eaLnBrk="1" fontAlgn="auto" latinLnBrk="0" hangingPunct="1">
                    <a:lnSpc>
                      <a:spcPct val="100000"/>
                    </a:lnSpc>
                    <a:spcBef>
                      <a:spcPts val="0"/>
                    </a:spcBef>
                    <a:spcAft>
                      <a:spcPts val="0"/>
                    </a:spcAft>
                    <a:buClrTx/>
                    <a:buSzTx/>
                    <a:buFontTx/>
                    <a:buNone/>
                  </a:pPr>
                  <a:r>
                    <a:rPr kumimoji="0" lang="en-US" sz="1050" b="0" i="0" u="none" strike="noStrike" cap="none" normalizeH="0" baseline="0" noProof="0" dirty="0">
                      <a:ln>
                        <a:noFill/>
                      </a:ln>
                      <a:uLnTx/>
                      <a:uFillTx/>
                      <a:latin typeface="方正兰亭黑简体" panose="02000000000000000000" pitchFamily="2" charset="-122"/>
                      <a:ea typeface="方正兰亭黑简体" panose="02000000000000000000" pitchFamily="2" charset="-122"/>
                    </a:rPr>
                    <a:t>Step</a:t>
                  </a:r>
                  <a:r>
                    <a:rPr kumimoji="0" lang="en-US" sz="1050" b="0" i="0" u="none" strike="noStrike" cap="none" normalizeH="0" noProof="0" dirty="0">
                      <a:ln>
                        <a:noFill/>
                      </a:ln>
                      <a:uLnTx/>
                      <a:uFillTx/>
                      <a:latin typeface="方正兰亭黑简体" panose="02000000000000000000" pitchFamily="2" charset="-122"/>
                      <a:ea typeface="方正兰亭黑简体" panose="02000000000000000000" pitchFamily="2" charset="-122"/>
                    </a:rPr>
                    <a:t> sensor in Smart Phone</a:t>
                  </a:r>
                </a:p>
              </p:txBody>
            </p:sp>
            <p:sp>
              <p:nvSpPr>
                <p:cNvPr id="1048668" name="圆角矩形 132"/>
                <p:cNvSpPr/>
                <p:nvPr/>
              </p:nvSpPr>
              <p:spPr>
                <a:xfrm>
                  <a:off x="10206881" y="5457979"/>
                  <a:ext cx="1373467" cy="497443"/>
                </a:xfrm>
                <a:prstGeom prst="round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lIns="36000" tIns="36000" rIns="36000" bIns="36000" rtlCol="0" anchor="ctr">
                  <a:spAutoFit/>
                </a:bodyPr>
                <a:lstStyle/>
                <a:p>
                  <a:pPr marL="0" marR="0" lvl="0" indent="0" algn="ctr" defTabSz="407634" eaLnBrk="1" fontAlgn="auto" latinLnBrk="0" hangingPunct="1">
                    <a:lnSpc>
                      <a:spcPct val="100000"/>
                    </a:lnSpc>
                    <a:spcBef>
                      <a:spcPts val="0"/>
                    </a:spcBef>
                    <a:spcAft>
                      <a:spcPts val="0"/>
                    </a:spcAft>
                    <a:buClrTx/>
                    <a:buSzTx/>
                    <a:buFontTx/>
                    <a:buNone/>
                  </a:pPr>
                  <a:r>
                    <a:rPr kumimoji="0" lang="en-US" sz="1100" b="0" i="0" u="none" strike="noStrike" cap="none" normalizeH="0" baseline="0" noProof="0" dirty="0">
                      <a:ln>
                        <a:noFill/>
                      </a:ln>
                      <a:uLnTx/>
                      <a:uFillTx/>
                      <a:latin typeface="方正兰亭黑简体" panose="02000000000000000000" pitchFamily="2" charset="-122"/>
                      <a:ea typeface="方正兰亭黑简体" panose="02000000000000000000" pitchFamily="2" charset="-122"/>
                    </a:rPr>
                    <a:t>Heart rate Sensor in Heart rate zone</a:t>
                  </a:r>
                </a:p>
              </p:txBody>
            </p:sp>
            <p:sp>
              <p:nvSpPr>
                <p:cNvPr id="1048669" name="圆角矩形 133"/>
                <p:cNvSpPr/>
                <p:nvPr/>
              </p:nvSpPr>
              <p:spPr>
                <a:xfrm>
                  <a:off x="1470279" y="5441802"/>
                  <a:ext cx="1595664" cy="495497"/>
                </a:xfrm>
                <a:prstGeom prst="round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lang="en-US" sz="1400" noProof="0" dirty="0">
                      <a:latin typeface="方正兰亭黑简体" panose="02000000000000000000" pitchFamily="2" charset="-122"/>
                      <a:ea typeface="方正兰亭黑简体" panose="02000000000000000000" pitchFamily="2" charset="-122"/>
                    </a:rPr>
                    <a:t>Huawei Smart Wearables</a:t>
                  </a:r>
                </a:p>
              </p:txBody>
            </p:sp>
            <p:cxnSp>
              <p:nvCxnSpPr>
                <p:cNvPr id="3145737" name="直接连接符 136"/>
                <p:cNvCxnSpPr>
                  <a:cxnSpLocks/>
                  <a:stCxn id="1048653" idx="3"/>
                  <a:endCxn id="1048654" idx="1"/>
                </p:cNvCxnSpPr>
                <p:nvPr/>
              </p:nvCxnSpPr>
              <p:spPr>
                <a:xfrm>
                  <a:off x="4495153" y="4080539"/>
                  <a:ext cx="639622" cy="14491"/>
                </a:xfrm>
                <a:prstGeom prst="line">
                  <a:avLst/>
                </a:prstGeom>
                <a:noFill/>
                <a:ln w="25400" cap="flat" cmpd="sng" algn="ctr">
                  <a:solidFill>
                    <a:schemeClr val="bg1"/>
                  </a:solidFill>
                  <a:prstDash val="solid"/>
                </a:ln>
                <a:effectLst>
                  <a:outerShdw blurRad="40000" dist="20000" dir="5400000" rotWithShape="0">
                    <a:srgbClr val="000000">
                      <a:alpha val="38000"/>
                    </a:srgbClr>
                  </a:outerShdw>
                </a:effectLst>
              </p:spPr>
            </p:cxnSp>
            <p:cxnSp>
              <p:nvCxnSpPr>
                <p:cNvPr id="3145738" name="直接连接符 149"/>
                <p:cNvCxnSpPr>
                  <a:cxnSpLocks/>
                  <a:stCxn id="1048664" idx="0"/>
                </p:cNvCxnSpPr>
                <p:nvPr/>
              </p:nvCxnSpPr>
              <p:spPr>
                <a:xfrm flipH="1" flipV="1">
                  <a:off x="10770508" y="2330036"/>
                  <a:ext cx="1" cy="653869"/>
                </a:xfrm>
                <a:prstGeom prst="line">
                  <a:avLst/>
                </a:prstGeom>
                <a:noFill/>
                <a:ln w="25400" cap="flat" cmpd="sng" algn="ctr">
                  <a:solidFill>
                    <a:schemeClr val="bg1"/>
                  </a:solidFill>
                  <a:prstDash val="solid"/>
                  <a:headEnd type="triangle" w="med" len="med"/>
                  <a:tailEnd type="triangle" w="med" len="med"/>
                </a:ln>
                <a:effectLst>
                  <a:outerShdw blurRad="40000" dist="20000" dir="5400000" rotWithShape="0">
                    <a:srgbClr val="000000">
                      <a:alpha val="38000"/>
                    </a:srgbClr>
                  </a:outerShdw>
                </a:effectLst>
              </p:spPr>
            </p:cxnSp>
            <p:sp>
              <p:nvSpPr>
                <p:cNvPr id="1048670" name="圆角矩形 104"/>
                <p:cNvSpPr/>
                <p:nvPr/>
              </p:nvSpPr>
              <p:spPr>
                <a:xfrm>
                  <a:off x="10058098" y="3993045"/>
                  <a:ext cx="1660712" cy="487007"/>
                </a:xfrm>
                <a:prstGeom prst="roundRect">
                  <a:avLst/>
                </a:prstGeom>
                <a:solidFill>
                  <a:schemeClr val="bg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kumimoji="0" lang="en-US" sz="1400" b="0" i="0" u="none" strike="noStrike" cap="none" normalizeH="0" baseline="0" noProof="0" dirty="0" smtClean="0">
                      <a:ln>
                        <a:noFill/>
                      </a:ln>
                      <a:solidFill>
                        <a:prstClr val="white"/>
                      </a:solidFill>
                      <a:uLnTx/>
                      <a:uFillTx/>
                      <a:latin typeface="方正兰亭黑简体" panose="02000000000000000000" pitchFamily="2" charset="-122"/>
                      <a:ea typeface="方正兰亭黑简体" panose="02000000000000000000" pitchFamily="2" charset="-122"/>
                    </a:rPr>
                    <a:t>Health </a:t>
                  </a:r>
                  <a:r>
                    <a:rPr kumimoji="0" lang="en-US" altLang="zh-CN" sz="1400" b="0" i="0" u="none" strike="noStrike" cap="none" normalizeH="0" baseline="0" noProof="0" dirty="0" smtClean="0">
                      <a:ln>
                        <a:noFill/>
                      </a:ln>
                      <a:solidFill>
                        <a:prstClr val="white"/>
                      </a:solidFill>
                      <a:uLnTx/>
                      <a:uFillTx/>
                      <a:latin typeface="方正兰亭黑简体" panose="02000000000000000000" pitchFamily="2" charset="-122"/>
                      <a:ea typeface="方正兰亭黑简体" panose="02000000000000000000" pitchFamily="2" charset="-122"/>
                    </a:rPr>
                    <a:t>HMS  </a:t>
                  </a:r>
                  <a:r>
                    <a:rPr lang="en-US" sz="1400" dirty="0" smtClean="0">
                      <a:solidFill>
                        <a:prstClr val="white"/>
                      </a:solidFill>
                      <a:latin typeface="方正兰亭黑简体" panose="02000000000000000000" pitchFamily="2" charset="-122"/>
                      <a:ea typeface="方正兰亭黑简体" panose="02000000000000000000" pitchFamily="2" charset="-122"/>
                    </a:rPr>
                    <a:t>Cloud</a:t>
                  </a:r>
                  <a:endParaRPr lang="en-US" sz="1400" dirty="0">
                    <a:solidFill>
                      <a:prstClr val="white"/>
                    </a:solidFill>
                    <a:latin typeface="方正兰亭黑简体" panose="02000000000000000000" pitchFamily="2" charset="-122"/>
                    <a:ea typeface="方正兰亭黑简体" panose="02000000000000000000" pitchFamily="2" charset="-122"/>
                  </a:endParaRPr>
                </a:p>
              </p:txBody>
            </p:sp>
            <p:sp>
              <p:nvSpPr>
                <p:cNvPr id="1048671" name="圆角矩形 75"/>
                <p:cNvSpPr/>
                <p:nvPr/>
              </p:nvSpPr>
              <p:spPr>
                <a:xfrm>
                  <a:off x="8183607" y="2975468"/>
                  <a:ext cx="1065493" cy="224719"/>
                </a:xfrm>
                <a:prstGeom prst="roundRect">
                  <a:avLst/>
                </a:prstGeom>
                <a:solidFill>
                  <a:schemeClr val="accent1">
                    <a:lumMod val="60000"/>
                    <a:lumOff val="4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kumimoji="0" lang="en-US" sz="1400" b="0" i="0" u="none" strike="noStrike" cap="none" normalizeH="0" baseline="0" noProof="0" dirty="0">
                      <a:ln>
                        <a:noFill/>
                      </a:ln>
                      <a:uLnTx/>
                      <a:uFillTx/>
                      <a:latin typeface="方正兰亭黑简体" panose="02000000000000000000" pitchFamily="2" charset="-122"/>
                      <a:ea typeface="方正兰亭黑简体" panose="02000000000000000000" pitchFamily="2" charset="-122"/>
                    </a:rPr>
                    <a:t>Java API</a:t>
                  </a:r>
                </a:p>
              </p:txBody>
            </p:sp>
            <p:cxnSp>
              <p:nvCxnSpPr>
                <p:cNvPr id="3145739" name="直接连接符 53"/>
                <p:cNvCxnSpPr>
                  <a:cxnSpLocks/>
                  <a:stCxn id="1048665" idx="2"/>
                  <a:endCxn id="1048671" idx="0"/>
                </p:cNvCxnSpPr>
                <p:nvPr/>
              </p:nvCxnSpPr>
              <p:spPr>
                <a:xfrm flipH="1">
                  <a:off x="8716354" y="2331019"/>
                  <a:ext cx="1521290" cy="644450"/>
                </a:xfrm>
                <a:prstGeom prst="line">
                  <a:avLst/>
                </a:prstGeom>
                <a:noFill/>
                <a:ln w="25400" cap="flat" cmpd="sng" algn="ctr">
                  <a:solidFill>
                    <a:schemeClr val="bg1"/>
                  </a:solidFill>
                  <a:prstDash val="solid"/>
                  <a:headEnd type="triangle" w="med" len="med"/>
                  <a:tailEnd type="triangle" w="med" len="med"/>
                </a:ln>
                <a:effectLst>
                  <a:outerShdw blurRad="40000" dist="20000" dir="5400000" rotWithShape="0">
                    <a:srgbClr val="000000">
                      <a:alpha val="38000"/>
                    </a:srgbClr>
                  </a:outerShdw>
                </a:effectLst>
              </p:spPr>
            </p:cxnSp>
            <p:sp>
              <p:nvSpPr>
                <p:cNvPr id="1048672" name="圆角矩形 134"/>
                <p:cNvSpPr/>
                <p:nvPr/>
              </p:nvSpPr>
              <p:spPr>
                <a:xfrm>
                  <a:off x="3165159" y="5232639"/>
                  <a:ext cx="3653907" cy="771320"/>
                </a:xfrm>
                <a:prstGeom prst="roundRect">
                  <a:avLst/>
                </a:prstGeom>
                <a:noFill/>
                <a:ln w="9525" cap="flat" cmpd="sng" algn="ctr">
                  <a:solidFill>
                    <a:schemeClr val="bg1"/>
                  </a:solidFill>
                  <a:prstDash val="dash"/>
                </a:ln>
                <a:effectLst>
                  <a:outerShdw blurRad="40000" dist="23000" dir="5400000" rotWithShape="0">
                    <a:srgbClr val="000000">
                      <a:alpha val="35000"/>
                    </a:srgbClr>
                  </a:outerShdw>
                </a:effectLst>
              </p:spPr>
              <p:txBody>
                <a:bodyPr tIns="0" rtlCol="0" anchor="t"/>
                <a:lstStyle/>
                <a:p>
                  <a:pPr lvl="0" algn="ctr" defTabSz="407634"/>
                  <a:r>
                    <a:rPr lang="en-US" sz="1400" dirty="0">
                      <a:solidFill>
                        <a:prstClr val="white"/>
                      </a:solidFill>
                      <a:latin typeface="方正兰亭黑简体" panose="02000000000000000000" pitchFamily="2" charset="-122"/>
                      <a:ea typeface="方正兰亭黑简体" panose="02000000000000000000" pitchFamily="2" charset="-122"/>
                    </a:rPr>
                    <a:t>Ecosystem partners</a:t>
                  </a:r>
                </a:p>
              </p:txBody>
            </p:sp>
            <p:cxnSp>
              <p:nvCxnSpPr>
                <p:cNvPr id="3145742" name="直接连接符 86"/>
                <p:cNvCxnSpPr>
                  <a:cxnSpLocks/>
                  <a:stCxn id="1048668" idx="0"/>
                  <a:endCxn id="1048663" idx="2"/>
                </p:cNvCxnSpPr>
                <p:nvPr/>
              </p:nvCxnSpPr>
              <p:spPr>
                <a:xfrm flipH="1" flipV="1">
                  <a:off x="9015239" y="4497643"/>
                  <a:ext cx="1878376" cy="960336"/>
                </a:xfrm>
                <a:prstGeom prst="line">
                  <a:avLst/>
                </a:prstGeom>
                <a:noFill/>
                <a:ln w="25400" cap="flat" cmpd="sng" algn="ctr">
                  <a:solidFill>
                    <a:schemeClr val="bg1"/>
                  </a:solidFill>
                  <a:prstDash val="solid"/>
                  <a:headEnd type="none" w="med" len="med"/>
                  <a:tailEnd type="triangle" w="med" len="med"/>
                </a:ln>
                <a:effectLst>
                  <a:outerShdw blurRad="40000" dist="20000" dir="5400000" rotWithShape="0">
                    <a:srgbClr val="000000">
                      <a:alpha val="38000"/>
                    </a:srgbClr>
                  </a:outerShdw>
                </a:effectLst>
              </p:spPr>
            </p:cxnSp>
            <p:cxnSp>
              <p:nvCxnSpPr>
                <p:cNvPr id="3145743" name="直接连接符 85"/>
                <p:cNvCxnSpPr>
                  <a:cxnSpLocks/>
                  <a:stCxn id="1048667" idx="0"/>
                  <a:endCxn id="1048663" idx="2"/>
                </p:cNvCxnSpPr>
                <p:nvPr/>
              </p:nvCxnSpPr>
              <p:spPr>
                <a:xfrm flipH="1" flipV="1">
                  <a:off x="9015239" y="4497643"/>
                  <a:ext cx="522472" cy="961309"/>
                </a:xfrm>
                <a:prstGeom prst="line">
                  <a:avLst/>
                </a:prstGeom>
                <a:noFill/>
                <a:ln w="25400" cap="flat" cmpd="sng" algn="ctr">
                  <a:solidFill>
                    <a:schemeClr val="bg1"/>
                  </a:solidFill>
                  <a:prstDash val="solid"/>
                  <a:headEnd type="none" w="med" len="med"/>
                  <a:tailEnd type="triangle" w="med" len="med"/>
                </a:ln>
                <a:effectLst>
                  <a:outerShdw blurRad="40000" dist="20000" dir="5400000" rotWithShape="0">
                    <a:srgbClr val="000000">
                      <a:alpha val="38000"/>
                    </a:srgbClr>
                  </a:outerShdw>
                </a:effectLst>
              </p:spPr>
            </p:cxnSp>
            <p:sp>
              <p:nvSpPr>
                <p:cNvPr id="57" name="圆角矩形 19"/>
                <p:cNvSpPr/>
                <p:nvPr/>
              </p:nvSpPr>
              <p:spPr>
                <a:xfrm>
                  <a:off x="3044869" y="4141631"/>
                  <a:ext cx="3137635" cy="314313"/>
                </a:xfrm>
                <a:prstGeom prst="roundRect">
                  <a:avLst/>
                </a:prstGeom>
                <a:solidFill>
                  <a:schemeClr val="bg2">
                    <a:lumMod val="5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407634" eaLnBrk="1" fontAlgn="auto" latinLnBrk="0" hangingPunct="1">
                    <a:lnSpc>
                      <a:spcPct val="100000"/>
                    </a:lnSpc>
                    <a:spcBef>
                      <a:spcPts val="0"/>
                    </a:spcBef>
                    <a:spcAft>
                      <a:spcPts val="0"/>
                    </a:spcAft>
                    <a:buClrTx/>
                    <a:buSzTx/>
                    <a:buFontTx/>
                    <a:buNone/>
                  </a:pPr>
                  <a:r>
                    <a:rPr kumimoji="0" lang="en-US" altLang="zh-CN" sz="1400" b="0" i="0" u="none" strike="noStrike" cap="none" normalizeH="0" baseline="0" noProof="0" dirty="0" smtClean="0">
                      <a:ln>
                        <a:noFill/>
                      </a:ln>
                      <a:solidFill>
                        <a:prstClr val="white"/>
                      </a:solidFill>
                      <a:uLnTx/>
                      <a:uFillTx/>
                      <a:latin typeface="方正兰亭黑简体" panose="02000000000000000000" pitchFamily="2" charset="-122"/>
                      <a:ea typeface="方正兰亭黑简体" panose="02000000000000000000" pitchFamily="2" charset="-122"/>
                    </a:rPr>
                    <a:t>HiHealth</a:t>
                  </a:r>
                  <a:r>
                    <a:rPr kumimoji="0" lang="en-US" sz="1400" b="0" i="0" u="none" strike="noStrike" cap="none" normalizeH="0" baseline="0" noProof="0" dirty="0" smtClean="0">
                      <a:ln>
                        <a:noFill/>
                      </a:ln>
                      <a:solidFill>
                        <a:prstClr val="white"/>
                      </a:solidFill>
                      <a:uLnTx/>
                      <a:uFillTx/>
                      <a:latin typeface="方正兰亭黑简体" panose="02000000000000000000" pitchFamily="2" charset="-122"/>
                      <a:ea typeface="方正兰亭黑简体" panose="02000000000000000000" pitchFamily="2" charset="-122"/>
                    </a:rPr>
                    <a:t> </a:t>
                  </a:r>
                  <a:r>
                    <a:rPr lang="en-US" sz="1400" dirty="0">
                      <a:solidFill>
                        <a:prstClr val="white"/>
                      </a:solidFill>
                      <a:latin typeface="方正兰亭黑简体" panose="02000000000000000000" pitchFamily="2" charset="-122"/>
                      <a:ea typeface="方正兰亭黑简体" panose="02000000000000000000" pitchFamily="2" charset="-122"/>
                    </a:rPr>
                    <a:t>core</a:t>
                  </a:r>
                </a:p>
              </p:txBody>
            </p:sp>
            <p:sp>
              <p:nvSpPr>
                <p:cNvPr id="1048659" name="圆角矩形 21"/>
                <p:cNvSpPr/>
                <p:nvPr/>
              </p:nvSpPr>
              <p:spPr>
                <a:xfrm>
                  <a:off x="1459833" y="2893976"/>
                  <a:ext cx="10275170" cy="390556"/>
                </a:xfrm>
                <a:prstGeom prst="roundRect">
                  <a:avLst/>
                </a:prstGeom>
                <a:noFill/>
                <a:ln w="38100" cap="flat" cmpd="sng" algn="ctr">
                  <a:solidFill>
                    <a:schemeClr val="bg1"/>
                  </a:solidFill>
                  <a:prstDash val="dash"/>
                </a:ln>
                <a:effectLst>
                  <a:outerShdw blurRad="40000" dist="23000" dir="5400000" rotWithShape="0">
                    <a:srgbClr val="000000">
                      <a:alpha val="35000"/>
                    </a:srgbClr>
                  </a:outerShdw>
                </a:effectLst>
              </p:spPr>
              <p:txBody>
                <a:bodyPr rtlCol="0" anchor="ctr"/>
                <a:lstStyle/>
                <a:p>
                  <a:pPr marL="0" marR="0" lvl="0" indent="0" algn="l" defTabSz="407634" eaLnBrk="1" fontAlgn="auto" latinLnBrk="0" hangingPunct="1">
                    <a:lnSpc>
                      <a:spcPct val="100000"/>
                    </a:lnSpc>
                    <a:spcBef>
                      <a:spcPts val="0"/>
                    </a:spcBef>
                    <a:spcAft>
                      <a:spcPts val="0"/>
                    </a:spcAft>
                    <a:buClrTx/>
                    <a:buSzTx/>
                    <a:buFontTx/>
                    <a:buNone/>
                  </a:pPr>
                  <a:r>
                    <a:rPr kumimoji="0" lang="en-US" sz="1400" b="0" i="0" u="none" strike="noStrike" cap="none" normalizeH="0" baseline="0" noProof="0" dirty="0">
                      <a:ln>
                        <a:noFill/>
                      </a:ln>
                      <a:solidFill>
                        <a:schemeClr val="bg1"/>
                      </a:solidFill>
                      <a:uLnTx/>
                      <a:uFillTx/>
                      <a:latin typeface="方正兰亭黑简体" panose="02000000000000000000" pitchFamily="2" charset="-122"/>
                      <a:ea typeface="方正兰亭黑简体" panose="02000000000000000000" pitchFamily="2" charset="-122"/>
                    </a:rPr>
                    <a:t>HiHealth </a:t>
                  </a:r>
                  <a:r>
                    <a:rPr kumimoji="0" lang="en-US" altLang="zh-CN" sz="1400" b="0" i="0" u="none" strike="noStrike" cap="none" normalizeH="0" baseline="0" noProof="0" dirty="0" smtClean="0">
                      <a:ln>
                        <a:noFill/>
                      </a:ln>
                      <a:solidFill>
                        <a:schemeClr val="bg1"/>
                      </a:solidFill>
                      <a:uLnTx/>
                      <a:uFillTx/>
                      <a:latin typeface="方正兰亭黑简体" panose="02000000000000000000" pitchFamily="2" charset="-122"/>
                      <a:ea typeface="方正兰亭黑简体" panose="02000000000000000000" pitchFamily="2" charset="-122"/>
                    </a:rPr>
                    <a:t>API</a:t>
                  </a:r>
                  <a:endParaRPr kumimoji="0" lang="en-US" sz="1400" b="0" i="0" u="none" strike="noStrike" cap="none" normalizeH="0" baseline="0" noProof="0" dirty="0">
                    <a:ln>
                      <a:noFill/>
                    </a:ln>
                    <a:solidFill>
                      <a:schemeClr val="bg1"/>
                    </a:solidFill>
                    <a:uLnTx/>
                    <a:uFillTx/>
                    <a:latin typeface="方正兰亭黑简体" panose="02000000000000000000" pitchFamily="2" charset="-122"/>
                    <a:ea typeface="方正兰亭黑简体" panose="02000000000000000000" pitchFamily="2" charset="-122"/>
                  </a:endParaRPr>
                </a:p>
              </p:txBody>
            </p:sp>
          </p:grpSp>
          <p:sp>
            <p:nvSpPr>
              <p:cNvPr id="1048673" name="十字形 36"/>
              <p:cNvSpPr/>
              <p:nvPr/>
            </p:nvSpPr>
            <p:spPr>
              <a:xfrm>
                <a:off x="7244506" y="3686343"/>
                <a:ext cx="730377" cy="719621"/>
              </a:xfrm>
              <a:prstGeom prst="plus">
                <a:avLst>
                  <a:gd name="adj" fmla="val 3741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兰亭黑简体" panose="02000000000000000000" pitchFamily="2" charset="-122"/>
                  <a:ea typeface="方正兰亭黑简体" panose="02000000000000000000" pitchFamily="2" charset="-122"/>
                </a:endParaRPr>
              </a:p>
            </p:txBody>
          </p:sp>
        </p:grpSp>
        <p:sp>
          <p:nvSpPr>
            <p:cNvPr id="1048674" name="文本框 1037"/>
            <p:cNvSpPr txBox="1"/>
            <p:nvPr/>
          </p:nvSpPr>
          <p:spPr>
            <a:xfrm>
              <a:off x="2440560" y="749120"/>
              <a:ext cx="3910849" cy="544709"/>
            </a:xfrm>
            <a:prstGeom prst="rect">
              <a:avLst/>
            </a:prstGeom>
            <a:noFill/>
          </p:spPr>
          <p:txBody>
            <a:bodyPr wrap="square" rtlCol="0" anchor="ctr">
              <a:spAutoFit/>
            </a:bodyPr>
            <a:lstStyle/>
            <a:p>
              <a:pPr algn="ctr">
                <a:lnSpc>
                  <a:spcPct val="150000"/>
                </a:lnSpc>
              </a:pPr>
              <a:r>
                <a:rPr lang="en-US" sz="2000" dirty="0">
                  <a:solidFill>
                    <a:srgbClr val="FF0000"/>
                  </a:solidFill>
                  <a:latin typeface="方正兰亭黑简体" panose="02000000000000000000" pitchFamily="2" charset="-122"/>
                  <a:ea typeface="方正兰亭粗黑简体" panose="02000000000000000000" pitchFamily="2" charset="-122"/>
                </a:rPr>
                <a:t>Huawei Health APP based</a:t>
              </a:r>
            </a:p>
          </p:txBody>
        </p:sp>
      </p:grpSp>
      <p:sp>
        <p:nvSpPr>
          <p:cNvPr id="1048675" name="矩形 32"/>
          <p:cNvSpPr/>
          <p:nvPr/>
        </p:nvSpPr>
        <p:spPr>
          <a:xfrm>
            <a:off x="9255984" y="832928"/>
            <a:ext cx="2185214" cy="369332"/>
          </a:xfrm>
          <a:prstGeom prst="rect">
            <a:avLst/>
          </a:prstGeom>
        </p:spPr>
        <p:txBody>
          <a:bodyPr wrap="none" anchor="ctr">
            <a:spAutoFit/>
          </a:bodyPr>
          <a:lstStyle/>
          <a:p>
            <a:pPr algn="ctr"/>
            <a:r>
              <a:rPr lang="en-US" dirty="0" smtClean="0">
                <a:solidFill>
                  <a:srgbClr val="FF0000"/>
                </a:solidFill>
                <a:latin typeface="方正兰亭黑简体" panose="02000000000000000000" pitchFamily="2" charset="-122"/>
                <a:ea typeface="方正兰亭粗黑简体" panose="02000000000000000000" pitchFamily="2" charset="-122"/>
              </a:rPr>
              <a:t>HiHealth HMS Kit </a:t>
            </a:r>
            <a:endParaRPr lang="en-US" dirty="0">
              <a:solidFill>
                <a:srgbClr val="FF0000"/>
              </a:solidFill>
              <a:latin typeface="方正兰亭黑简体" panose="02000000000000000000" pitchFamily="2" charset="-122"/>
              <a:ea typeface="方正兰亭粗黑简体" panose="02000000000000000000" pitchFamily="2" charset="-122"/>
            </a:endParaRPr>
          </a:p>
        </p:txBody>
      </p:sp>
      <p:cxnSp>
        <p:nvCxnSpPr>
          <p:cNvPr id="3145744" name="直接连接符 42"/>
          <p:cNvCxnSpPr>
            <a:cxnSpLocks/>
            <a:stCxn id="1048663" idx="3"/>
            <a:endCxn id="1048670" idx="1"/>
          </p:cNvCxnSpPr>
          <p:nvPr/>
        </p:nvCxnSpPr>
        <p:spPr>
          <a:xfrm>
            <a:off x="9864761" y="3866459"/>
            <a:ext cx="300031" cy="1297"/>
          </a:xfrm>
          <a:prstGeom prst="bentConnector3">
            <a:avLst>
              <a:gd name="adj1" fmla="val 50000"/>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48676" name="文本框 111"/>
          <p:cNvSpPr txBox="1"/>
          <p:nvPr/>
        </p:nvSpPr>
        <p:spPr>
          <a:xfrm>
            <a:off x="335360" y="6309320"/>
            <a:ext cx="5309526" cy="523220"/>
          </a:xfrm>
          <a:prstGeom prst="rect">
            <a:avLst/>
          </a:prstGeom>
          <a:noFill/>
        </p:spPr>
        <p:txBody>
          <a:bodyPr wrap="square" rtlCol="0">
            <a:spAutoFit/>
          </a:bodyPr>
          <a:lstStyle/>
          <a:p>
            <a:r>
              <a:rPr lang="zh-CN" altLang="en-US" sz="1400" dirty="0" smtClean="0">
                <a:solidFill>
                  <a:schemeClr val="bg1"/>
                </a:solidFill>
                <a:latin typeface="方正兰亭黑简体" panose="02000000000000000000" pitchFamily="2" charset="-122"/>
                <a:ea typeface="方正兰亭黑简体" panose="02000000000000000000" pitchFamily="2" charset="-122"/>
              </a:rPr>
              <a:t>*</a:t>
            </a:r>
            <a:r>
              <a:rPr lang="en-US" altLang="zh-CN" sz="1400" dirty="0" smtClean="0">
                <a:solidFill>
                  <a:schemeClr val="bg1"/>
                </a:solidFill>
                <a:latin typeface="方正兰亭黑简体" panose="02000000000000000000" pitchFamily="2" charset="-122"/>
                <a:ea typeface="方正兰亭黑简体" panose="02000000000000000000" pitchFamily="2" charset="-122"/>
              </a:rPr>
              <a:t>In China, we provide another API</a:t>
            </a:r>
            <a:r>
              <a:rPr lang="en-US" altLang="zh-CN" sz="1400" dirty="0">
                <a:solidFill>
                  <a:schemeClr val="bg1"/>
                </a:solidFill>
                <a:latin typeface="方正兰亭黑简体" panose="02000000000000000000" pitchFamily="2" charset="-122"/>
                <a:ea typeface="方正兰亭黑简体" panose="02000000000000000000" pitchFamily="2" charset="-122"/>
              </a:rPr>
              <a:t>,</a:t>
            </a:r>
            <a:r>
              <a:rPr lang="en-US" altLang="zh-CN" sz="1400" dirty="0" smtClean="0">
                <a:solidFill>
                  <a:schemeClr val="bg1"/>
                </a:solidFill>
                <a:latin typeface="方正兰亭黑简体" panose="02000000000000000000" pitchFamily="2" charset="-122"/>
                <a:ea typeface="方正兰亭黑简体" panose="02000000000000000000" pitchFamily="2" charset="-122"/>
              </a:rPr>
              <a:t> JavaScript API, </a:t>
            </a:r>
            <a:r>
              <a:rPr lang="en-US" sz="1400" dirty="0" smtClean="0">
                <a:solidFill>
                  <a:schemeClr val="bg1"/>
                </a:solidFill>
                <a:latin typeface="方正兰亭黑简体" panose="02000000000000000000" pitchFamily="2" charset="-122"/>
                <a:ea typeface="方正兰亭黑简体" panose="02000000000000000000" pitchFamily="2" charset="-122"/>
              </a:rPr>
              <a:t>to help  H5 services join </a:t>
            </a:r>
            <a:r>
              <a:rPr lang="en-US" sz="1400" dirty="0">
                <a:solidFill>
                  <a:schemeClr val="bg1"/>
                </a:solidFill>
                <a:latin typeface="方正兰亭黑简体" panose="02000000000000000000" pitchFamily="2" charset="-122"/>
                <a:ea typeface="方正兰亭黑简体" panose="02000000000000000000" pitchFamily="2" charset="-122"/>
              </a:rPr>
              <a:t>in Huawei Health APP.</a:t>
            </a:r>
          </a:p>
        </p:txBody>
      </p:sp>
      <p:sp>
        <p:nvSpPr>
          <p:cNvPr id="1048677" name="矩形 56"/>
          <p:cNvSpPr/>
          <p:nvPr/>
        </p:nvSpPr>
        <p:spPr>
          <a:xfrm>
            <a:off x="8793826" y="-70928"/>
            <a:ext cx="3222357" cy="464486"/>
          </a:xfrm>
          <a:prstGeom prst="rect">
            <a:avLst/>
          </a:prstGeom>
        </p:spPr>
        <p:txBody>
          <a:bodyPr wrap="none">
            <a:spAutoFit/>
          </a:bodyPr>
          <a:lstStyle/>
          <a:p>
            <a:pPr>
              <a:lnSpc>
                <a:spcPct val="150000"/>
              </a:lnSpc>
            </a:pPr>
            <a:r>
              <a:rPr lang="en-US" dirty="0">
                <a:solidFill>
                  <a:schemeClr val="bg1"/>
                </a:solidFill>
                <a:latin typeface="方正兰亭黑简体" panose="02000000000000000000" pitchFamily="2" charset="-122"/>
                <a:ea typeface="方正兰亭粗黑简体" panose="02000000000000000000" pitchFamily="2" charset="-122"/>
              </a:rPr>
              <a:t>2. </a:t>
            </a:r>
            <a:r>
              <a:rPr lang="en-US" dirty="0" err="1">
                <a:solidFill>
                  <a:schemeClr val="bg1"/>
                </a:solidFill>
                <a:latin typeface="方正兰亭黑简体" panose="02000000000000000000" pitchFamily="2" charset="-122"/>
                <a:ea typeface="方正兰亭粗黑简体" panose="02000000000000000000" pitchFamily="2" charset="-122"/>
              </a:rPr>
              <a:t>HiHealth</a:t>
            </a:r>
            <a:r>
              <a:rPr lang="en-US" dirty="0">
                <a:solidFill>
                  <a:schemeClr val="bg1"/>
                </a:solidFill>
                <a:latin typeface="方正兰亭黑简体" panose="02000000000000000000" pitchFamily="2" charset="-122"/>
                <a:ea typeface="方正兰亭粗黑简体" panose="02000000000000000000" pitchFamily="2" charset="-122"/>
              </a:rPr>
              <a:t> 4.0 architecture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矩形 5"/>
          <p:cNvSpPr/>
          <p:nvPr/>
        </p:nvSpPr>
        <p:spPr>
          <a:xfrm>
            <a:off x="1245984" y="330733"/>
            <a:ext cx="6640716" cy="6210931"/>
          </a:xfrm>
          <a:prstGeom prst="rect">
            <a:avLst/>
          </a:prstGeom>
        </p:spPr>
        <p:txBody>
          <a:bodyPr wrap="square">
            <a:spAutoFit/>
          </a:bodyPr>
          <a:lstStyle/>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1. Service overview</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2. HiHealth 4.0 architecture</a:t>
            </a:r>
          </a:p>
          <a:p>
            <a:pPr>
              <a:lnSpc>
                <a:spcPct val="140000"/>
              </a:lnSpc>
            </a:pPr>
            <a:r>
              <a:rPr lang="en-US" sz="1600" dirty="0">
                <a:solidFill>
                  <a:srgbClr val="FF0000"/>
                </a:solidFill>
                <a:latin typeface="方正兰亭黑简体" panose="02000000000000000000" pitchFamily="2" charset="-122"/>
                <a:ea typeface="方正兰亭粗黑简体" panose="02000000000000000000" pitchFamily="2" charset="-122"/>
              </a:rPr>
              <a:t>3. Scenarios</a:t>
            </a:r>
          </a:p>
          <a:p>
            <a:pPr lvl="1">
              <a:lnSpc>
                <a:spcPct val="140000"/>
              </a:lnSpc>
            </a:pPr>
            <a:r>
              <a:rPr lang="en-US" sz="1200" dirty="0">
                <a:solidFill>
                  <a:srgbClr val="FF0000"/>
                </a:solidFill>
                <a:latin typeface="方正兰亭黑简体" panose="02000000000000000000" pitchFamily="2" charset="-122"/>
                <a:ea typeface="方正兰亭粗黑简体" panose="02000000000000000000" pitchFamily="2" charset="-122"/>
              </a:rPr>
              <a:t>3.1 Scenario 1: Java </a:t>
            </a:r>
            <a:r>
              <a:rPr lang="en-US" sz="1200" dirty="0" smtClean="0">
                <a:solidFill>
                  <a:srgbClr val="FF0000"/>
                </a:solidFill>
                <a:latin typeface="方正兰亭黑简体" panose="02000000000000000000" pitchFamily="2" charset="-122"/>
                <a:ea typeface="方正兰亭粗黑简体" panose="02000000000000000000" pitchFamily="2" charset="-122"/>
              </a:rPr>
              <a:t>APIs </a:t>
            </a:r>
            <a:r>
              <a:rPr lang="en-US" sz="1200" dirty="0">
                <a:solidFill>
                  <a:srgbClr val="FF0000"/>
                </a:solidFill>
                <a:latin typeface="方正兰亭黑简体" panose="02000000000000000000" pitchFamily="2" charset="-122"/>
                <a:ea typeface="方正兰亭粗黑简体" panose="02000000000000000000" pitchFamily="2" charset="-122"/>
              </a:rPr>
              <a:t>based on the HUAWEI Health app</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3.1.3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 Scenario 2: Cloud </a:t>
            </a:r>
            <a:r>
              <a:rPr lang="en-US" sz="1200" dirty="0" smtClean="0">
                <a:solidFill>
                  <a:schemeClr val="bg1"/>
                </a:solidFill>
                <a:latin typeface="方正兰亭黑简体" panose="02000000000000000000" pitchFamily="2" charset="-122"/>
                <a:ea typeface="方正兰亭粗黑简体" panose="02000000000000000000" pitchFamily="2" charset="-122"/>
              </a:rPr>
              <a:t>APIs </a:t>
            </a:r>
            <a:r>
              <a:rPr lang="en-US" sz="1200" dirty="0">
                <a:solidFill>
                  <a:schemeClr val="bg1"/>
                </a:solidFill>
                <a:latin typeface="方正兰亭黑简体" panose="02000000000000000000" pitchFamily="2" charset="-122"/>
                <a:ea typeface="方正兰亭粗黑简体" panose="02000000000000000000" pitchFamily="2" charset="-122"/>
              </a:rPr>
              <a:t>based on HUAWEI Health App and HUAWEI Health Cloud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3.2.1 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3.2.3 Application method</a:t>
            </a:r>
          </a:p>
          <a:p>
            <a:pPr lvl="1">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 Scenario 3: </a:t>
            </a:r>
            <a:r>
              <a:rPr lang="en-US" altLang="zh-CN" sz="1200" dirty="0">
                <a:solidFill>
                  <a:schemeClr val="bg1"/>
                </a:solidFill>
                <a:latin typeface="方正兰亭黑简体" panose="02000000000000000000" pitchFamily="2" charset="-122"/>
                <a:ea typeface="方正兰亭粗黑简体" panose="02000000000000000000" pitchFamily="2" charset="-122"/>
              </a:rPr>
              <a:t>HiHealth HMS Kit</a:t>
            </a:r>
            <a:r>
              <a:rPr lang="zh-CN" altLang="en-US" sz="1200" dirty="0">
                <a:solidFill>
                  <a:schemeClr val="bg1"/>
                </a:solidFill>
                <a:latin typeface="方正兰亭黑简体" panose="02000000000000000000" pitchFamily="2" charset="-122"/>
                <a:ea typeface="方正兰亭粗黑简体" panose="02000000000000000000" pitchFamily="2" charset="-122"/>
              </a:rPr>
              <a:t>（</a:t>
            </a:r>
            <a:r>
              <a:rPr lang="en-US" altLang="zh-CN" sz="1200" dirty="0">
                <a:solidFill>
                  <a:schemeClr val="bg1"/>
                </a:solidFill>
                <a:latin typeface="方正兰亭黑简体" panose="02000000000000000000" pitchFamily="2" charset="-122"/>
                <a:ea typeface="方正兰亭粗黑简体" panose="02000000000000000000" pitchFamily="2" charset="-122"/>
              </a:rPr>
              <a:t>Health Kit</a:t>
            </a:r>
            <a:r>
              <a:rPr lang="zh-CN" altLang="en-US" sz="1200" dirty="0">
                <a:solidFill>
                  <a:schemeClr val="bg1"/>
                </a:solidFill>
                <a:latin typeface="方正兰亭黑简体" panose="02000000000000000000" pitchFamily="2" charset="-122"/>
                <a:ea typeface="方正兰亭粗黑简体" panose="02000000000000000000" pitchFamily="2" charset="-122"/>
              </a:rPr>
              <a:t>）</a:t>
            </a:r>
            <a:r>
              <a:rPr lang="en-US" altLang="zh-CN" sz="1200" dirty="0" smtClean="0">
                <a:solidFill>
                  <a:schemeClr val="bg1"/>
                </a:solidFill>
                <a:latin typeface="方正兰亭黑简体" panose="02000000000000000000" pitchFamily="2" charset="-122"/>
                <a:ea typeface="方正兰亭粗黑简体" panose="02000000000000000000" pitchFamily="2" charset="-122"/>
              </a:rPr>
              <a:t> </a:t>
            </a:r>
            <a:r>
              <a:rPr lang="en-US" altLang="zh-CN" sz="1200" dirty="0">
                <a:solidFill>
                  <a:schemeClr val="bg1"/>
                </a:solidFill>
                <a:latin typeface="方正兰亭黑简体" panose="02000000000000000000" pitchFamily="2" charset="-122"/>
                <a:ea typeface="方正兰亭粗黑简体" panose="02000000000000000000" pitchFamily="2" charset="-122"/>
              </a:rPr>
              <a:t>based on HMS Core</a:t>
            </a:r>
          </a:p>
          <a:p>
            <a:pPr lvl="2">
              <a:lnSpc>
                <a:spcPct val="140000"/>
              </a:lnSpc>
            </a:pPr>
            <a:r>
              <a:rPr lang="en-US" sz="1200" dirty="0" smtClean="0">
                <a:solidFill>
                  <a:schemeClr val="bg1"/>
                </a:solidFill>
                <a:latin typeface="方正兰亭黑简体" panose="02000000000000000000" pitchFamily="2" charset="-122"/>
                <a:ea typeface="方正兰亭粗黑简体" panose="02000000000000000000" pitchFamily="2" charset="-122"/>
              </a:rPr>
              <a:t>3.3.1 </a:t>
            </a:r>
            <a:r>
              <a:rPr lang="en-US" sz="1200" dirty="0">
                <a:solidFill>
                  <a:schemeClr val="bg1"/>
                </a:solidFill>
                <a:latin typeface="方正兰亭黑简体" panose="02000000000000000000" pitchFamily="2" charset="-122"/>
                <a:ea typeface="方正兰亭粗黑简体" panose="02000000000000000000" pitchFamily="2" charset="-122"/>
              </a:rPr>
              <a:t>Open data items</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3.3.2 User authorization method</a:t>
            </a:r>
          </a:p>
          <a:p>
            <a:pPr lvl="2">
              <a:lnSpc>
                <a:spcPct val="140000"/>
              </a:lnSpc>
            </a:pPr>
            <a:r>
              <a:rPr lang="en-US" sz="1200" dirty="0">
                <a:solidFill>
                  <a:schemeClr val="bg1"/>
                </a:solidFill>
                <a:latin typeface="方正兰亭黑简体" panose="02000000000000000000" pitchFamily="2" charset="-122"/>
                <a:ea typeface="方正兰亭粗黑简体" panose="02000000000000000000" pitchFamily="2" charset="-122"/>
              </a:rPr>
              <a:t>3.3.3 Application method</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4. Data flow diagram and security design</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5. Global rollout</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6. Google benchmarking and roadmap</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7. FAQ</a:t>
            </a:r>
          </a:p>
          <a:p>
            <a:pPr>
              <a:lnSpc>
                <a:spcPct val="140000"/>
              </a:lnSpc>
            </a:pPr>
            <a:r>
              <a:rPr lang="en-US" sz="1600" dirty="0">
                <a:solidFill>
                  <a:schemeClr val="bg1"/>
                </a:solidFill>
                <a:latin typeface="方正兰亭黑简体" panose="02000000000000000000" pitchFamily="2" charset="-122"/>
                <a:ea typeface="方正兰亭粗黑简体" panose="02000000000000000000" pitchFamily="2" charset="-122"/>
              </a:rPr>
              <a:t>8. Codelab</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36F42A2B2EAE4EA974875B8E1863C0" ma:contentTypeVersion="9" ma:contentTypeDescription="Create a new document." ma:contentTypeScope="" ma:versionID="69e774e14b8d310fa96f0df4de5061fb">
  <xsd:schema xmlns:xsd="http://www.w3.org/2001/XMLSchema" xmlns:xs="http://www.w3.org/2001/XMLSchema" xmlns:p="http://schemas.microsoft.com/office/2006/metadata/properties" xmlns:ns2="e700bd56-0a13-4651-ba44-077fdb6495c6" xmlns:ns3="b688cc0d-7550-436b-9e29-20cfac988d01" targetNamespace="http://schemas.microsoft.com/office/2006/metadata/properties" ma:root="true" ma:fieldsID="17f3f523881fc67d89eeb8b4960fae12" ns2:_="" ns3:_="">
    <xsd:import namespace="e700bd56-0a13-4651-ba44-077fdb6495c6"/>
    <xsd:import namespace="b688cc0d-7550-436b-9e29-20cfac988d0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00bd56-0a13-4651-ba44-077fdb6495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688cc0d-7550-436b-9e29-20cfac988d0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8AB844-4057-463B-BA7E-00D8B7B076E4}"/>
</file>

<file path=customXml/itemProps2.xml><?xml version="1.0" encoding="utf-8"?>
<ds:datastoreItem xmlns:ds="http://schemas.openxmlformats.org/officeDocument/2006/customXml" ds:itemID="{C0D35060-A563-4E02-963D-77BC15E49599}"/>
</file>

<file path=customXml/itemProps3.xml><?xml version="1.0" encoding="utf-8"?>
<ds:datastoreItem xmlns:ds="http://schemas.openxmlformats.org/officeDocument/2006/customXml" ds:itemID="{5750CDC2-C87E-46F5-8377-4F1286EDA3FE}"/>
</file>

<file path=docProps/app.xml><?xml version="1.0" encoding="utf-8"?>
<Properties xmlns="http://schemas.openxmlformats.org/officeDocument/2006/extended-properties" xmlns:vt="http://schemas.openxmlformats.org/officeDocument/2006/docPropsVTypes">
  <TotalTime>351</TotalTime>
  <Words>5932</Words>
  <Application>Microsoft Office PowerPoint</Application>
  <PresentationFormat>宽屏</PresentationFormat>
  <Paragraphs>931</Paragraphs>
  <Slides>47</Slides>
  <Notes>10</Notes>
  <HiddenSlides>0</HiddenSlides>
  <MMClips>1</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68" baseType="lpstr">
      <vt:lpstr>FZLanTingHeiS-DB-GB</vt:lpstr>
      <vt:lpstr>FZLanTingHeiS-L-GB</vt:lpstr>
      <vt:lpstr>FZLanTingHeiS-R-GB</vt:lpstr>
      <vt:lpstr>Gill Sans</vt:lpstr>
      <vt:lpstr>Helvetica Neue</vt:lpstr>
      <vt:lpstr>Helvetica Neue Medium</vt:lpstr>
      <vt:lpstr>Huawei Sans Medium</vt:lpstr>
      <vt:lpstr>等线</vt:lpstr>
      <vt:lpstr>方正兰亭粗黑简体</vt:lpstr>
      <vt:lpstr>方正兰亭黑简体</vt:lpstr>
      <vt:lpstr>方正兰亭特黑简体</vt:lpstr>
      <vt:lpstr>黑体</vt:lpstr>
      <vt:lpstr>宋体</vt:lpstr>
      <vt:lpstr>微软雅黑</vt:lpstr>
      <vt:lpstr>Arial</vt:lpstr>
      <vt:lpstr>Calibri</vt:lpstr>
      <vt:lpstr>Huawei Font</vt:lpstr>
      <vt:lpstr>Times New Roman</vt:lpstr>
      <vt:lpstr>Wingdings</vt:lpstr>
      <vt:lpstr>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564056024@qq.com</dc:creator>
  <cp:lastModifiedBy>Hu Mingjun</cp:lastModifiedBy>
  <cp:revision>63</cp:revision>
  <dcterms:created xsi:type="dcterms:W3CDTF">2019-08-21T13:16:29Z</dcterms:created>
  <dcterms:modified xsi:type="dcterms:W3CDTF">2019-12-19T00:53:35Z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(3)MqKB3DJ4Ik492dI2fPvGo8oSNPDiFARuXdSmYo0iep0csV1i5NlvaRDYhEVvxIyqwe3Ka3W1
99PxFDCsA2ExfGiV4Fx6WLcCMgbLWPfL1/0K17GlIAb9SRpCtXDHSuntNGJJVb9x4a/yRAL4
hCHmgPGcML1pc1gYFeZJDU7di5GyGoWr1/vSTvi0D1qvblUNZoXqywsQjmANMoV/FCyKOoDW
Kruea3wzKC/lU1S0xE</vt:lpwstr>
  </property>
  <property fmtid="{D5CDD505-2E9C-101B-9397-08002B2CF9AE}" pid="3" name="_2015_ms_pID_7253431">
    <vt:lpwstr>WWXK0k47okg7a/RdVRvCenMHcZbBPlmGw96Zeuls2XLC9IHsQATIXI
EuXRO3Mochr8I+XcJuMvjI/8nvs9wAtH9p+RGH5vWJWdXhLDGl1j1oOh09ox6KsDP8Ctc9Yu
a9DSjRPTI0eweO/hnWVAe5V4T7zFnP9sXN9rG66AsyFssA1WKJyIym9Hc6cqb8EEI83y7nv2
D6Mp/NXxtlj7AtiUvvN6VkLtitPtTFiHw20v</vt:lpwstr>
  </property>
  <property fmtid="{D5CDD505-2E9C-101B-9397-08002B2CF9AE}" pid="4" name="_2015_ms_pID_7253432">
    <vt:lpwstr>ErUhs+cT74An0lrGG1xFJaw=</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1576674167</vt:lpwstr>
  </property>
  <property fmtid="{D5CDD505-2E9C-101B-9397-08002B2CF9AE}" pid="9" name="ContentTypeId">
    <vt:lpwstr>0x0101008B36F42A2B2EAE4EA974875B8E1863C0</vt:lpwstr>
  </property>
</Properties>
</file>